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86" r:id="rId2"/>
  </p:sldMasterIdLst>
  <p:notesMasterIdLst>
    <p:notesMasterId r:id="rId24"/>
  </p:notesMasterIdLst>
  <p:sldIdLst>
    <p:sldId id="294" r:id="rId3"/>
    <p:sldId id="876" r:id="rId4"/>
    <p:sldId id="285" r:id="rId5"/>
    <p:sldId id="300" r:id="rId6"/>
    <p:sldId id="297" r:id="rId7"/>
    <p:sldId id="303" r:id="rId8"/>
    <p:sldId id="298" r:id="rId9"/>
    <p:sldId id="305" r:id="rId10"/>
    <p:sldId id="868" r:id="rId11"/>
    <p:sldId id="874" r:id="rId12"/>
    <p:sldId id="875" r:id="rId13"/>
    <p:sldId id="871" r:id="rId14"/>
    <p:sldId id="869" r:id="rId15"/>
    <p:sldId id="867" r:id="rId16"/>
    <p:sldId id="880" r:id="rId17"/>
    <p:sldId id="879" r:id="rId18"/>
    <p:sldId id="878" r:id="rId19"/>
    <p:sldId id="877" r:id="rId20"/>
    <p:sldId id="872" r:id="rId21"/>
    <p:sldId id="276" r:id="rId22"/>
    <p:sldId id="870" r:id="rId23"/>
  </p:sldIdLst>
  <p:sldSz cx="12192000" cy="6858000"/>
  <p:notesSz cx="6858000" cy="9144000"/>
  <p:embeddedFontLst>
    <p:embeddedFont>
      <p:font typeface="Cambria Math" panose="02040503050406030204" pitchFamily="18" charset="0"/>
      <p:regular r:id="rId25"/>
    </p:embeddedFont>
    <p:embeddedFont>
      <p:font typeface="Manrope" panose="020B0604020202020204" charset="0"/>
      <p:regular r:id="rId26"/>
      <p:bold r:id="rId27"/>
      <p:italic r:id="rId28"/>
      <p:boldItalic r:id="rId29"/>
    </p:embeddedFont>
    <p:embeddedFont>
      <p:font typeface="Palatino Linotype" panose="02040502050505030304" pitchFamily="18" charset="0"/>
      <p:regular r:id="rId30"/>
      <p:bold r:id="rId31"/>
      <p:italic r:id="rId32"/>
      <p:boldItalic r:id="rId33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2CB"/>
    <a:srgbClr val="B4BDDF"/>
    <a:srgbClr val="102C53"/>
    <a:srgbClr val="FFFFFF"/>
    <a:srgbClr val="000000"/>
    <a:srgbClr val="B88C00"/>
    <a:srgbClr val="FABE00"/>
    <a:srgbClr val="F3F3F3"/>
    <a:srgbClr val="E3E6EB"/>
    <a:srgbClr val="D2D7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Stile medio 4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Stile medio 4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3447" autoAdjust="0"/>
  </p:normalViewPr>
  <p:slideViewPr>
    <p:cSldViewPr snapToGrid="0" showGuides="1">
      <p:cViewPr>
        <p:scale>
          <a:sx n="125" d="100"/>
          <a:sy n="125" d="100"/>
        </p:scale>
        <p:origin x="60" y="-3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23T20:38:10.42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191 99 24554,'-191'-95'0,"1045"95"0,-1045 95 0,-281-95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23T20:38:13.03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24575,'3'0'0,"2"3"0,6 3 0,3 0 0,2-1 0,3 0 0,0-2 0,0-2 0,-3-2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2F874-A982-4EC3-BD4B-BD59E32C66C1}" type="datetimeFigureOut">
              <a:rPr lang="it-IT" smtClean="0"/>
              <a:t>24/06/2026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62F2E-6FDF-4A6B-AB76-08EC33B1253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7886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62F2E-6FDF-4A6B-AB76-08EC33B1253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0884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Flux-Divergence </a:t>
            </a:r>
          </a:p>
          <a:p>
            <a:r>
              <a:rPr lang="en-A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Plume Fitting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A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Mass Balance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62F2E-6FDF-4A6B-AB76-08EC33B12539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8214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noProof="0" dirty="0"/>
              <a:t>The advantage of Ensemble Kalman filter (</a:t>
            </a:r>
            <a:r>
              <a:rPr lang="en-US" sz="800" noProof="0" dirty="0" err="1"/>
              <a:t>EnKF</a:t>
            </a:r>
            <a:r>
              <a:rPr lang="en-US" sz="800" noProof="0" dirty="0"/>
              <a:t>) is its easy implementation for complicated systems; i.e., without development of adjoint code for CTMs.</a:t>
            </a:r>
          </a:p>
          <a:p>
            <a:endParaRPr lang="fr-FR" sz="800" dirty="0"/>
          </a:p>
          <a:p>
            <a:endParaRPr lang="fr-FR" sz="800" dirty="0"/>
          </a:p>
          <a:p>
            <a:r>
              <a:rPr lang="fr-FR" sz="800" dirty="0"/>
              <a:t>At </a:t>
            </a:r>
            <a:r>
              <a:rPr lang="fr-FR" sz="800" dirty="0" err="1"/>
              <a:t>its</a:t>
            </a:r>
            <a:r>
              <a:rPr lang="fr-FR" sz="800" dirty="0"/>
              <a:t> </a:t>
            </a:r>
            <a:r>
              <a:rPr lang="fr-FR" sz="800" dirty="0" err="1"/>
              <a:t>core</a:t>
            </a:r>
            <a:r>
              <a:rPr lang="fr-FR" sz="800" dirty="0"/>
              <a:t>, DA relies on the Bayes’ </a:t>
            </a:r>
            <a:r>
              <a:rPr lang="fr-FR" sz="800" dirty="0" err="1"/>
              <a:t>theorem</a:t>
            </a:r>
            <a:r>
              <a:rPr lang="fr-FR" sz="800" dirty="0"/>
              <a:t>, </a:t>
            </a:r>
            <a:r>
              <a:rPr lang="fr-FR" sz="800" dirty="0" err="1"/>
              <a:t>which</a:t>
            </a:r>
            <a:r>
              <a:rPr lang="fr-FR" sz="800" dirty="0"/>
              <a:t> </a:t>
            </a:r>
            <a:r>
              <a:rPr lang="fr-FR" sz="800" dirty="0" err="1"/>
              <a:t>provides</a:t>
            </a:r>
            <a:r>
              <a:rPr lang="fr-FR" sz="800" dirty="0"/>
              <a:t> the </a:t>
            </a:r>
            <a:r>
              <a:rPr lang="fr-FR" sz="800" dirty="0" err="1"/>
              <a:t>principle</a:t>
            </a:r>
            <a:r>
              <a:rPr lang="fr-FR" sz="800" dirty="0"/>
              <a:t> for </a:t>
            </a:r>
            <a:r>
              <a:rPr lang="fr-FR" sz="800" dirty="0" err="1"/>
              <a:t>updating</a:t>
            </a:r>
            <a:r>
              <a:rPr lang="fr-FR" sz="800" dirty="0"/>
              <a:t> the </a:t>
            </a:r>
            <a:r>
              <a:rPr lang="fr-FR" sz="800" dirty="0" err="1"/>
              <a:t>prior</a:t>
            </a:r>
            <a:r>
              <a:rPr lang="fr-FR" sz="800" dirty="0"/>
              <a:t> distribution. A </a:t>
            </a:r>
            <a:r>
              <a:rPr lang="fr-FR" sz="800" dirty="0" err="1"/>
              <a:t>practical</a:t>
            </a:r>
            <a:r>
              <a:rPr lang="fr-FR" sz="800" dirty="0"/>
              <a:t> </a:t>
            </a:r>
            <a:r>
              <a:rPr lang="fr-FR" sz="800" dirty="0" err="1"/>
              <a:t>way</a:t>
            </a:r>
            <a:r>
              <a:rPr lang="fr-FR" sz="800" dirty="0"/>
              <a:t> to solve the </a:t>
            </a:r>
            <a:r>
              <a:rPr lang="fr-FR" sz="800" dirty="0" err="1"/>
              <a:t>Bayesian</a:t>
            </a:r>
            <a:r>
              <a:rPr lang="fr-FR" sz="800" dirty="0"/>
              <a:t> estimation </a:t>
            </a:r>
            <a:r>
              <a:rPr lang="fr-FR" sz="800" dirty="0" err="1"/>
              <a:t>problem</a:t>
            </a:r>
            <a:r>
              <a:rPr lang="fr-FR" sz="800" dirty="0"/>
              <a:t> </a:t>
            </a:r>
            <a:r>
              <a:rPr lang="fr-FR" sz="800" dirty="0" err="1"/>
              <a:t>is</a:t>
            </a:r>
            <a:r>
              <a:rPr lang="fr-FR" sz="800" dirty="0"/>
              <a:t> </a:t>
            </a:r>
            <a:r>
              <a:rPr lang="fr-FR" sz="800" dirty="0" err="1"/>
              <a:t>given</a:t>
            </a:r>
            <a:r>
              <a:rPr lang="fr-FR" sz="800" dirty="0"/>
              <a:t> by the Kalman </a:t>
            </a:r>
            <a:r>
              <a:rPr lang="fr-FR" sz="800" dirty="0" err="1"/>
              <a:t>filter</a:t>
            </a:r>
            <a:r>
              <a:rPr lang="fr-FR" sz="800" dirty="0"/>
              <a:t> (KF). In </a:t>
            </a:r>
            <a:r>
              <a:rPr lang="fr-FR" sz="800" dirty="0" err="1"/>
              <a:t>this</a:t>
            </a:r>
            <a:r>
              <a:rPr lang="fr-FR" sz="800" dirty="0"/>
              <a:t> </a:t>
            </a:r>
            <a:r>
              <a:rPr lang="fr-FR" sz="800" dirty="0" err="1"/>
              <a:t>approach</a:t>
            </a:r>
            <a:r>
              <a:rPr lang="fr-FR" sz="800" dirty="0"/>
              <a:t>, the model </a:t>
            </a:r>
            <a:r>
              <a:rPr lang="fr-FR" sz="800" dirty="0" err="1"/>
              <a:t>is</a:t>
            </a:r>
            <a:r>
              <a:rPr lang="fr-FR" sz="800" dirty="0"/>
              <a:t> </a:t>
            </a:r>
            <a:r>
              <a:rPr lang="fr-FR" sz="800" dirty="0" err="1"/>
              <a:t>integrated</a:t>
            </a:r>
            <a:r>
              <a:rPr lang="fr-FR" sz="800" dirty="0"/>
              <a:t> </a:t>
            </a:r>
            <a:r>
              <a:rPr lang="fr-FR" sz="800" dirty="0" err="1"/>
              <a:t>forward</a:t>
            </a:r>
            <a:r>
              <a:rPr lang="fr-FR" sz="800" dirty="0"/>
              <a:t> in time and, </a:t>
            </a:r>
            <a:r>
              <a:rPr lang="fr-FR" sz="800" dirty="0" err="1"/>
              <a:t>whenever</a:t>
            </a:r>
            <a:r>
              <a:rPr lang="fr-FR" sz="800" dirty="0"/>
              <a:t> observations </a:t>
            </a:r>
            <a:r>
              <a:rPr lang="fr-FR" sz="800" dirty="0" err="1"/>
              <a:t>become</a:t>
            </a:r>
            <a:r>
              <a:rPr lang="fr-FR" sz="800" dirty="0"/>
              <a:t> </a:t>
            </a:r>
            <a:r>
              <a:rPr lang="fr-FR" sz="800" dirty="0" err="1"/>
              <a:t>available</a:t>
            </a:r>
            <a:r>
              <a:rPr lang="fr-FR" sz="800" dirty="0"/>
              <a:t>, </a:t>
            </a:r>
            <a:r>
              <a:rPr lang="fr-FR" sz="800" dirty="0" err="1"/>
              <a:t>they</a:t>
            </a:r>
            <a:r>
              <a:rPr lang="fr-FR" sz="800" dirty="0"/>
              <a:t> are </a:t>
            </a:r>
            <a:r>
              <a:rPr lang="fr-FR" sz="800" dirty="0" err="1"/>
              <a:t>used</a:t>
            </a:r>
            <a:r>
              <a:rPr lang="fr-FR" sz="800" dirty="0"/>
              <a:t> to update the </a:t>
            </a:r>
            <a:r>
              <a:rPr lang="fr-FR" sz="800" dirty="0" err="1"/>
              <a:t>prior</a:t>
            </a:r>
            <a:r>
              <a:rPr lang="fr-FR" sz="800" dirty="0"/>
              <a:t> </a:t>
            </a:r>
            <a:r>
              <a:rPr lang="fr-FR" sz="800" dirty="0" err="1"/>
              <a:t>before</a:t>
            </a:r>
            <a:r>
              <a:rPr lang="fr-FR" sz="800" dirty="0"/>
              <a:t> the </a:t>
            </a:r>
            <a:r>
              <a:rPr lang="fr-FR" sz="800" dirty="0" err="1"/>
              <a:t>integration</a:t>
            </a:r>
            <a:r>
              <a:rPr lang="fr-FR" sz="800" dirty="0"/>
              <a:t> continues. This </a:t>
            </a:r>
            <a:r>
              <a:rPr lang="fr-FR" sz="800" dirty="0" err="1"/>
              <a:t>sequential</a:t>
            </a:r>
            <a:r>
              <a:rPr lang="fr-FR" sz="800" dirty="0"/>
              <a:t> </a:t>
            </a:r>
            <a:r>
              <a:rPr lang="fr-FR" sz="800" dirty="0" err="1"/>
              <a:t>filtering</a:t>
            </a:r>
            <a:r>
              <a:rPr lang="fr-FR" sz="800" dirty="0"/>
              <a:t> process </a:t>
            </a:r>
            <a:r>
              <a:rPr lang="fr-FR" sz="800" dirty="0" err="1"/>
              <a:t>ensures</a:t>
            </a:r>
            <a:r>
              <a:rPr lang="fr-FR" sz="800" dirty="0"/>
              <a:t> </a:t>
            </a:r>
            <a:r>
              <a:rPr lang="fr-FR" sz="800" dirty="0" err="1"/>
              <a:t>that</a:t>
            </a:r>
            <a:r>
              <a:rPr lang="fr-FR" sz="800" dirty="0"/>
              <a:t> observations and model </a:t>
            </a:r>
            <a:r>
              <a:rPr lang="fr-FR" sz="700" dirty="0"/>
              <a:t>simulations</a:t>
            </a:r>
            <a:r>
              <a:rPr lang="fr-FR" sz="800" dirty="0"/>
              <a:t> are </a:t>
            </a:r>
            <a:r>
              <a:rPr lang="fr-FR" sz="800" dirty="0" err="1"/>
              <a:t>consistently</a:t>
            </a:r>
            <a:r>
              <a:rPr lang="fr-FR" sz="800" dirty="0"/>
              <a:t> </a:t>
            </a:r>
            <a:r>
              <a:rPr lang="fr-FR" sz="800" dirty="0" err="1"/>
              <a:t>combined</a:t>
            </a:r>
            <a:r>
              <a:rPr lang="fr-FR" sz="800" dirty="0"/>
              <a:t> to </a:t>
            </a:r>
            <a:r>
              <a:rPr lang="fr-FR" sz="800" dirty="0" err="1"/>
              <a:t>produce</a:t>
            </a:r>
            <a:r>
              <a:rPr lang="fr-FR" sz="800" dirty="0"/>
              <a:t> the best possible </a:t>
            </a:r>
            <a:r>
              <a:rPr lang="fr-FR" sz="800" dirty="0" err="1"/>
              <a:t>estimate</a:t>
            </a:r>
            <a:r>
              <a:rPr lang="fr-FR" sz="800" dirty="0"/>
              <a:t> of the </a:t>
            </a:r>
            <a:r>
              <a:rPr lang="fr-FR" sz="800" dirty="0" err="1"/>
              <a:t>true</a:t>
            </a:r>
            <a:r>
              <a:rPr lang="fr-FR" sz="800" dirty="0"/>
              <a:t> state of the </a:t>
            </a:r>
            <a:r>
              <a:rPr lang="fr-FR" sz="800" dirty="0" err="1"/>
              <a:t>atmosphere</a:t>
            </a:r>
            <a:r>
              <a:rPr lang="fr-FR" sz="800" dirty="0"/>
              <a:t>.</a:t>
            </a:r>
          </a:p>
          <a:p>
            <a:endParaRPr lang="fr-FR" sz="800" dirty="0"/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dirty="0"/>
              <a:t>The </a:t>
            </a:r>
            <a:r>
              <a:rPr lang="fr-FR" dirty="0" err="1"/>
              <a:t>following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 </a:t>
            </a:r>
            <a:r>
              <a:rPr lang="fr-FR" dirty="0" err="1"/>
              <a:t>general</a:t>
            </a:r>
            <a:r>
              <a:rPr lang="fr-FR" dirty="0"/>
              <a:t> description of the Kalman </a:t>
            </a:r>
            <a:r>
              <a:rPr lang="fr-FR" dirty="0" err="1"/>
              <a:t>filter</a:t>
            </a:r>
            <a:r>
              <a:rPr lang="fr-FR" dirty="0"/>
              <a:t>, as in </a:t>
            </a:r>
            <a:r>
              <a:rPr lang="fr-FR" dirty="0" err="1"/>
              <a:t>Houtekamer</a:t>
            </a:r>
            <a:r>
              <a:rPr lang="fr-FR" dirty="0"/>
              <a:t> and Mitchell, 2005 []. A </a:t>
            </a:r>
            <a:r>
              <a:rPr lang="fr-FR" dirty="0" err="1"/>
              <a:t>prior</a:t>
            </a:r>
            <a:r>
              <a:rPr lang="fr-FR" dirty="0"/>
              <a:t> </a:t>
            </a:r>
            <a:r>
              <a:rPr lang="fr-FR" dirty="0" err="1"/>
              <a:t>estimate</a:t>
            </a:r>
            <a:r>
              <a:rPr lang="fr-FR" dirty="0"/>
              <a:t> of the variable state </a:t>
            </a:r>
            <a:r>
              <a:rPr lang="fr-FR" dirty="0" err="1"/>
              <a:t>xf</a:t>
            </a:r>
            <a:r>
              <a:rPr lang="fr-FR" dirty="0"/>
              <a:t>(t),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called</a:t>
            </a:r>
            <a:r>
              <a:rPr lang="fr-FR" dirty="0"/>
              <a:t> the background, </a:t>
            </a:r>
            <a:r>
              <a:rPr lang="fr-FR" dirty="0" err="1"/>
              <a:t>valid</a:t>
            </a:r>
            <a:r>
              <a:rPr lang="fr-FR" dirty="0"/>
              <a:t> at time t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updated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the information of the new observations yo to </a:t>
            </a:r>
            <a:r>
              <a:rPr lang="fr-FR" dirty="0" err="1"/>
              <a:t>get</a:t>
            </a:r>
            <a:r>
              <a:rPr lang="fr-FR" dirty="0"/>
              <a:t> a new </a:t>
            </a:r>
            <a:r>
              <a:rPr lang="fr-FR" dirty="0" err="1"/>
              <a:t>estimate</a:t>
            </a:r>
            <a:r>
              <a:rPr lang="fr-FR" dirty="0"/>
              <a:t> of the variable state </a:t>
            </a:r>
            <a:r>
              <a:rPr lang="fr-FR" dirty="0" err="1"/>
              <a:t>xa</a:t>
            </a:r>
            <a:r>
              <a:rPr lang="fr-FR" dirty="0"/>
              <a:t>(t), the </a:t>
            </a:r>
            <a:r>
              <a:rPr lang="fr-FR" dirty="0" err="1"/>
              <a:t>analysis</a:t>
            </a:r>
            <a:r>
              <a:rPr lang="fr-FR" dirty="0"/>
              <a:t>, as in Eq. (1). To </a:t>
            </a:r>
            <a:r>
              <a:rPr lang="fr-FR" dirty="0" err="1"/>
              <a:t>this</a:t>
            </a:r>
            <a:r>
              <a:rPr lang="fr-FR" dirty="0"/>
              <a:t> end, a Kalman gain matrix K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used</a:t>
            </a:r>
            <a:r>
              <a:rPr lang="fr-FR" dirty="0"/>
              <a:t> to </a:t>
            </a:r>
            <a:r>
              <a:rPr lang="fr-FR" dirty="0" err="1"/>
              <a:t>weight</a:t>
            </a:r>
            <a:r>
              <a:rPr lang="fr-FR" dirty="0"/>
              <a:t> the observations and the background, </a:t>
            </a:r>
            <a:r>
              <a:rPr lang="fr-FR" dirty="0" err="1"/>
              <a:t>according</a:t>
            </a:r>
            <a:r>
              <a:rPr lang="fr-FR" dirty="0"/>
              <a:t> to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associated</a:t>
            </a:r>
            <a:r>
              <a:rPr lang="fr-FR" dirty="0"/>
              <a:t> </a:t>
            </a:r>
            <a:r>
              <a:rPr lang="fr-FR" dirty="0" err="1"/>
              <a:t>errors</a:t>
            </a:r>
            <a:r>
              <a:rPr lang="fr-FR" dirty="0"/>
              <a:t>, </a:t>
            </a:r>
            <a:r>
              <a:rPr lang="fr-FR" dirty="0" err="1"/>
              <a:t>represented</a:t>
            </a:r>
            <a:r>
              <a:rPr lang="fr-FR" dirty="0"/>
              <a:t> by the observation </a:t>
            </a:r>
            <a:r>
              <a:rPr lang="fr-FR" dirty="0" err="1"/>
              <a:t>error</a:t>
            </a:r>
            <a:r>
              <a:rPr lang="fr-FR" dirty="0"/>
              <a:t> covariance matrix R and the background </a:t>
            </a:r>
            <a:r>
              <a:rPr lang="fr-FR" dirty="0" err="1"/>
              <a:t>error</a:t>
            </a:r>
            <a:r>
              <a:rPr lang="fr-FR" dirty="0"/>
              <a:t> covariance matrix Pf, </a:t>
            </a:r>
            <a:r>
              <a:rPr lang="fr-FR" dirty="0" err="1"/>
              <a:t>respectively</a:t>
            </a:r>
            <a:r>
              <a:rPr lang="fr-FR" dirty="0"/>
              <a:t>. The formulation of the Kalman gain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given</a:t>
            </a:r>
            <a:r>
              <a:rPr lang="fr-FR" dirty="0"/>
              <a:t> in Eq. (2). In </a:t>
            </a:r>
            <a:r>
              <a:rPr lang="fr-FR" dirty="0" err="1"/>
              <a:t>KFs</a:t>
            </a:r>
            <a:r>
              <a:rPr lang="fr-FR" dirty="0"/>
              <a:t>, the background </a:t>
            </a:r>
            <a:r>
              <a:rPr lang="fr-FR" dirty="0" err="1"/>
              <a:t>errors</a:t>
            </a:r>
            <a:r>
              <a:rPr lang="fr-FR" dirty="0"/>
              <a:t> covariances are </a:t>
            </a:r>
            <a:r>
              <a:rPr lang="fr-FR" dirty="0" err="1"/>
              <a:t>dynamically</a:t>
            </a:r>
            <a:r>
              <a:rPr lang="fr-FR" dirty="0"/>
              <a:t> </a:t>
            </a:r>
            <a:r>
              <a:rPr lang="fr-FR" dirty="0" err="1"/>
              <a:t>updated</a:t>
            </a:r>
            <a:r>
              <a:rPr lang="fr-FR" dirty="0"/>
              <a:t> at </a:t>
            </a:r>
            <a:r>
              <a:rPr lang="fr-FR" dirty="0" err="1"/>
              <a:t>each</a:t>
            </a:r>
            <a:r>
              <a:rPr lang="fr-FR" dirty="0"/>
              <a:t> cycle, </a:t>
            </a:r>
            <a:r>
              <a:rPr lang="fr-FR" dirty="0" err="1"/>
              <a:t>accounting</a:t>
            </a:r>
            <a:r>
              <a:rPr lang="fr-FR" dirty="0"/>
              <a:t> for flow-</a:t>
            </a:r>
            <a:r>
              <a:rPr lang="fr-FR" dirty="0" err="1"/>
              <a:t>dependency</a:t>
            </a:r>
            <a:r>
              <a:rPr lang="fr-FR" dirty="0"/>
              <a:t>. The </a:t>
            </a:r>
            <a:r>
              <a:rPr lang="fr-FR" dirty="0" err="1"/>
              <a:t>forward</a:t>
            </a:r>
            <a:r>
              <a:rPr lang="fr-FR" dirty="0"/>
              <a:t> </a:t>
            </a:r>
            <a:r>
              <a:rPr lang="fr-FR" dirty="0" err="1"/>
              <a:t>operator</a:t>
            </a:r>
            <a:r>
              <a:rPr lang="fr-FR" dirty="0"/>
              <a:t> H </a:t>
            </a:r>
            <a:r>
              <a:rPr lang="fr-FR" dirty="0" err="1"/>
              <a:t>performs</a:t>
            </a:r>
            <a:r>
              <a:rPr lang="fr-FR" dirty="0"/>
              <a:t> the mapping of the </a:t>
            </a:r>
            <a:r>
              <a:rPr lang="fr-FR" dirty="0" err="1"/>
              <a:t>estimates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model </a:t>
            </a:r>
            <a:r>
              <a:rPr lang="fr-FR" dirty="0" err="1"/>
              <a:t>space</a:t>
            </a:r>
            <a:r>
              <a:rPr lang="fr-FR" dirty="0"/>
              <a:t> to the observation </a:t>
            </a:r>
            <a:r>
              <a:rPr lang="fr-FR" dirty="0" err="1"/>
              <a:t>space</a:t>
            </a:r>
            <a:r>
              <a:rPr lang="fr-FR" dirty="0"/>
              <a:t>, </a:t>
            </a:r>
            <a:r>
              <a:rPr lang="fr-FR" dirty="0" err="1"/>
              <a:t>through</a:t>
            </a:r>
            <a:r>
              <a:rPr lang="fr-FR" dirty="0"/>
              <a:t> a </a:t>
            </a:r>
            <a:r>
              <a:rPr lang="fr-FR" dirty="0" err="1"/>
              <a:t>spatio-temporal</a:t>
            </a:r>
            <a:r>
              <a:rPr lang="fr-FR" dirty="0"/>
              <a:t> interpolation and the use of </a:t>
            </a:r>
            <a:r>
              <a:rPr lang="fr-FR" dirty="0" err="1"/>
              <a:t>averaging</a:t>
            </a:r>
            <a:r>
              <a:rPr lang="fr-FR" dirty="0"/>
              <a:t> kernels. It </a:t>
            </a:r>
            <a:r>
              <a:rPr lang="fr-FR" dirty="0" err="1"/>
              <a:t>computes</a:t>
            </a:r>
            <a:r>
              <a:rPr lang="fr-FR" dirty="0"/>
              <a:t> model </a:t>
            </a:r>
            <a:r>
              <a:rPr lang="fr-FR" dirty="0" err="1"/>
              <a:t>estimates</a:t>
            </a:r>
            <a:r>
              <a:rPr lang="fr-FR" dirty="0"/>
              <a:t> as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would</a:t>
            </a:r>
            <a:r>
              <a:rPr lang="fr-FR" dirty="0"/>
              <a:t> have been </a:t>
            </a:r>
            <a:r>
              <a:rPr lang="fr-FR" dirty="0" err="1"/>
              <a:t>seen</a:t>
            </a:r>
            <a:r>
              <a:rPr lang="fr-FR" dirty="0"/>
              <a:t> by the satellite, </a:t>
            </a:r>
            <a:r>
              <a:rPr lang="fr-FR" dirty="0" err="1"/>
              <a:t>enabling</a:t>
            </a:r>
            <a:r>
              <a:rPr lang="fr-FR" dirty="0"/>
              <a:t> a </a:t>
            </a:r>
            <a:r>
              <a:rPr lang="fr-FR" dirty="0" err="1"/>
              <a:t>comparison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the model and the observations. </a:t>
            </a:r>
            <a:r>
              <a:rPr lang="fr-FR" dirty="0" err="1"/>
              <a:t>Lastly</a:t>
            </a:r>
            <a:r>
              <a:rPr lang="fr-FR" dirty="0"/>
              <a:t>, a </a:t>
            </a:r>
            <a:r>
              <a:rPr lang="fr-FR" dirty="0" err="1"/>
              <a:t>forecast</a:t>
            </a:r>
            <a:r>
              <a:rPr lang="fr-FR" dirty="0"/>
              <a:t> model M </a:t>
            </a:r>
            <a:r>
              <a:rPr lang="fr-FR" dirty="0" err="1"/>
              <a:t>integrates</a:t>
            </a:r>
            <a:r>
              <a:rPr lang="fr-FR" dirty="0"/>
              <a:t> the </a:t>
            </a:r>
            <a:r>
              <a:rPr lang="fr-FR" dirty="0" err="1"/>
              <a:t>analysis</a:t>
            </a:r>
            <a:r>
              <a:rPr lang="fr-FR" dirty="0"/>
              <a:t> </a:t>
            </a:r>
            <a:r>
              <a:rPr lang="fr-FR" dirty="0" err="1"/>
              <a:t>xa</a:t>
            </a:r>
            <a:r>
              <a:rPr lang="fr-FR" dirty="0"/>
              <a:t>(t) to the </a:t>
            </a:r>
            <a:r>
              <a:rPr lang="fr-FR" dirty="0" err="1"/>
              <a:t>next</a:t>
            </a:r>
            <a:r>
              <a:rPr lang="fr-FR" dirty="0"/>
              <a:t> variable state </a:t>
            </a:r>
            <a:r>
              <a:rPr lang="fr-FR" dirty="0" err="1"/>
              <a:t>prior</a:t>
            </a:r>
            <a:r>
              <a:rPr lang="fr-FR" dirty="0"/>
              <a:t> </a:t>
            </a:r>
            <a:r>
              <a:rPr lang="fr-FR" dirty="0" err="1"/>
              <a:t>estimate</a:t>
            </a:r>
            <a:r>
              <a:rPr lang="fr-FR" dirty="0"/>
              <a:t> </a:t>
            </a:r>
            <a:r>
              <a:rPr lang="fr-FR" dirty="0" err="1"/>
              <a:t>xf</a:t>
            </a:r>
            <a:r>
              <a:rPr lang="fr-FR" dirty="0"/>
              <a:t>(t+1) as in Eq. (3).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/>
              <a:t>The KF </a:t>
            </a:r>
            <a:r>
              <a:rPr lang="fr-FR" sz="1200" dirty="0" err="1"/>
              <a:t>analysis</a:t>
            </a:r>
            <a:r>
              <a:rPr lang="fr-FR" sz="1200" dirty="0"/>
              <a:t> </a:t>
            </a:r>
            <a:r>
              <a:rPr lang="fr-FR" sz="1200" dirty="0" err="1"/>
              <a:t>xa</a:t>
            </a:r>
            <a:r>
              <a:rPr lang="fr-FR" sz="1200" dirty="0"/>
              <a:t> t </a:t>
            </a:r>
            <a:r>
              <a:rPr lang="fr-FR" sz="1200" dirty="0" err="1"/>
              <a:t>is</a:t>
            </a:r>
            <a:r>
              <a:rPr lang="fr-FR" sz="1200" dirty="0"/>
              <a:t> the best (minimum </a:t>
            </a:r>
            <a:r>
              <a:rPr lang="fr-FR" sz="1200" dirty="0" err="1"/>
              <a:t>error</a:t>
            </a:r>
            <a:r>
              <a:rPr lang="fr-FR" sz="1200" dirty="0"/>
              <a:t> variance) </a:t>
            </a:r>
            <a:r>
              <a:rPr lang="fr-FR" sz="1200" dirty="0" err="1"/>
              <a:t>linear</a:t>
            </a:r>
            <a:r>
              <a:rPr lang="fr-FR" sz="1200" dirty="0"/>
              <a:t> </a:t>
            </a:r>
            <a:r>
              <a:rPr lang="fr-FR" sz="1200" dirty="0" err="1"/>
              <a:t>unbiased</a:t>
            </a:r>
            <a:r>
              <a:rPr lang="fr-FR" sz="1200" dirty="0"/>
              <a:t> </a:t>
            </a:r>
            <a:r>
              <a:rPr lang="fr-FR" sz="1200" dirty="0" err="1"/>
              <a:t>estimate</a:t>
            </a:r>
            <a:r>
              <a:rPr lang="fr-FR" sz="1200" dirty="0"/>
              <a:t> of the state at time t, </a:t>
            </a:r>
            <a:r>
              <a:rPr lang="fr-FR" sz="1200" dirty="0" err="1"/>
              <a:t>given</a:t>
            </a:r>
            <a:r>
              <a:rPr lang="fr-FR" sz="1200" dirty="0"/>
              <a:t> </a:t>
            </a:r>
            <a:r>
              <a:rPr lang="fr-FR" sz="1200" dirty="0" err="1"/>
              <a:t>xb</a:t>
            </a:r>
            <a:r>
              <a:rPr lang="fr-FR" sz="1200" dirty="0"/>
              <a:t> t and all observations up to time t (y0,y1,…,</a:t>
            </a:r>
            <a:r>
              <a:rPr lang="fr-FR" sz="1200" dirty="0" err="1"/>
              <a:t>yt</a:t>
            </a:r>
            <a:r>
              <a:rPr lang="fr-FR" sz="1200" dirty="0"/>
              <a:t>).</a:t>
            </a:r>
            <a:endParaRPr lang="fr-FR" dirty="0"/>
          </a:p>
          <a:p>
            <a:r>
              <a:rPr lang="fr-FR" dirty="0"/>
              <a:t>In large </a:t>
            </a:r>
            <a:r>
              <a:rPr lang="fr-FR" dirty="0" err="1"/>
              <a:t>systems</a:t>
            </a:r>
            <a:r>
              <a:rPr lang="fr-FR" dirty="0"/>
              <a:t>, </a:t>
            </a:r>
            <a:r>
              <a:rPr lang="fr-FR" dirty="0" err="1"/>
              <a:t>computing</a:t>
            </a:r>
            <a:r>
              <a:rPr lang="fr-FR" dirty="0"/>
              <a:t> and </a:t>
            </a:r>
            <a:r>
              <a:rPr lang="fr-FR" dirty="0" err="1"/>
              <a:t>storing</a:t>
            </a:r>
            <a:r>
              <a:rPr lang="fr-FR" dirty="0"/>
              <a:t> the background </a:t>
            </a:r>
            <a:r>
              <a:rPr lang="fr-FR" dirty="0" err="1"/>
              <a:t>errors</a:t>
            </a:r>
            <a:r>
              <a:rPr lang="fr-FR" dirty="0"/>
              <a:t> covariances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impractical</a:t>
            </a:r>
            <a:r>
              <a:rPr lang="fr-FR" dirty="0"/>
              <a:t> due to memory and </a:t>
            </a:r>
            <a:r>
              <a:rPr lang="fr-FR" dirty="0" err="1"/>
              <a:t>computational</a:t>
            </a:r>
            <a:r>
              <a:rPr lang="fr-FR" dirty="0"/>
              <a:t> </a:t>
            </a:r>
            <a:r>
              <a:rPr lang="fr-FR" dirty="0" err="1"/>
              <a:t>constraints</a:t>
            </a:r>
            <a:r>
              <a:rPr lang="fr-FR" dirty="0"/>
              <a:t>, as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would</a:t>
            </a:r>
            <a:r>
              <a:rPr lang="fr-FR" dirty="0"/>
              <a:t> </a:t>
            </a:r>
            <a:r>
              <a:rPr lang="fr-FR" dirty="0" err="1"/>
              <a:t>require</a:t>
            </a:r>
            <a:r>
              <a:rPr lang="fr-FR" dirty="0"/>
              <a:t> running the model as </a:t>
            </a:r>
            <a:r>
              <a:rPr lang="fr-FR" dirty="0" err="1"/>
              <a:t>many</a:t>
            </a:r>
            <a:r>
              <a:rPr lang="fr-FR" dirty="0"/>
              <a:t> times as the dimension of state </a:t>
            </a:r>
            <a:r>
              <a:rPr lang="fr-FR" dirty="0" err="1"/>
              <a:t>space</a:t>
            </a:r>
            <a:r>
              <a:rPr lang="fr-FR" dirty="0"/>
              <a:t>. To </a:t>
            </a:r>
            <a:r>
              <a:rPr lang="fr-FR" dirty="0" err="1"/>
              <a:t>overcome</a:t>
            </a:r>
            <a:r>
              <a:rPr lang="fr-FR" dirty="0"/>
              <a:t> </a:t>
            </a:r>
            <a:r>
              <a:rPr lang="fr-FR" dirty="0" err="1"/>
              <a:t>this</a:t>
            </a:r>
            <a:r>
              <a:rPr lang="fr-FR" dirty="0"/>
              <a:t>, the ensemble Kalman </a:t>
            </a:r>
            <a:r>
              <a:rPr lang="fr-FR" dirty="0" err="1"/>
              <a:t>filter</a:t>
            </a:r>
            <a:r>
              <a:rPr lang="fr-FR" dirty="0"/>
              <a:t> (</a:t>
            </a:r>
            <a:r>
              <a:rPr lang="fr-FR" dirty="0" err="1"/>
              <a:t>EnKF</a:t>
            </a:r>
            <a:r>
              <a:rPr lang="fr-FR" dirty="0"/>
              <a:t>) [] and </a:t>
            </a:r>
            <a:r>
              <a:rPr lang="fr-FR" dirty="0" err="1"/>
              <a:t>other</a:t>
            </a:r>
            <a:r>
              <a:rPr lang="fr-FR" dirty="0"/>
              <a:t> ensemble-</a:t>
            </a:r>
            <a:r>
              <a:rPr lang="fr-FR" dirty="0" err="1"/>
              <a:t>based</a:t>
            </a:r>
            <a:r>
              <a:rPr lang="fr-FR" dirty="0"/>
              <a:t> </a:t>
            </a:r>
            <a:r>
              <a:rPr lang="fr-FR" dirty="0" err="1"/>
              <a:t>methods</a:t>
            </a:r>
            <a:r>
              <a:rPr lang="fr-FR" dirty="0"/>
              <a:t> </a:t>
            </a:r>
            <a:r>
              <a:rPr lang="fr-FR" dirty="0" err="1"/>
              <a:t>were</a:t>
            </a:r>
            <a:r>
              <a:rPr lang="fr-FR" dirty="0"/>
              <a:t> </a:t>
            </a:r>
            <a:r>
              <a:rPr lang="fr-FR" dirty="0" err="1"/>
              <a:t>proposed</a:t>
            </a:r>
            <a:r>
              <a:rPr lang="fr-FR" dirty="0"/>
              <a:t>. They all use Monte Carlo </a:t>
            </a:r>
            <a:r>
              <a:rPr lang="fr-FR" dirty="0" err="1"/>
              <a:t>methods</a:t>
            </a:r>
            <a:r>
              <a:rPr lang="fr-FR" dirty="0"/>
              <a:t> to </a:t>
            </a:r>
            <a:r>
              <a:rPr lang="fr-FR" dirty="0" err="1"/>
              <a:t>reduce</a:t>
            </a:r>
            <a:r>
              <a:rPr lang="fr-FR" dirty="0"/>
              <a:t> the </a:t>
            </a:r>
            <a:r>
              <a:rPr lang="fr-FR" dirty="0" err="1"/>
              <a:t>problem</a:t>
            </a:r>
            <a:r>
              <a:rPr lang="fr-FR" dirty="0"/>
              <a:t> dimension and to </a:t>
            </a:r>
            <a:r>
              <a:rPr lang="fr-FR" dirty="0" err="1"/>
              <a:t>estimate</a:t>
            </a:r>
            <a:r>
              <a:rPr lang="fr-FR" dirty="0"/>
              <a:t> the </a:t>
            </a:r>
            <a:r>
              <a:rPr lang="fr-FR" dirty="0" err="1"/>
              <a:t>error</a:t>
            </a:r>
            <a:r>
              <a:rPr lang="fr-FR" dirty="0"/>
              <a:t> covariances of the background </a:t>
            </a:r>
            <a:r>
              <a:rPr lang="fr-FR" dirty="0" err="1"/>
              <a:t>error</a:t>
            </a:r>
            <a:r>
              <a:rPr lang="fr-FR" dirty="0"/>
              <a:t>. In </a:t>
            </a:r>
            <a:r>
              <a:rPr lang="fr-FR" dirty="0" err="1"/>
              <a:t>particular</a:t>
            </a:r>
            <a:r>
              <a:rPr lang="fr-FR" dirty="0"/>
              <a:t>, </a:t>
            </a:r>
            <a:r>
              <a:rPr lang="fr-FR" dirty="0" err="1"/>
              <a:t>EnKFs</a:t>
            </a:r>
            <a:r>
              <a:rPr lang="fr-FR" dirty="0"/>
              <a:t> </a:t>
            </a:r>
            <a:r>
              <a:rPr lang="fr-FR" dirty="0" err="1"/>
              <a:t>approximate</a:t>
            </a:r>
            <a:r>
              <a:rPr lang="fr-FR" dirty="0"/>
              <a:t> Pf </a:t>
            </a:r>
            <a:r>
              <a:rPr lang="fr-FR" dirty="0" err="1"/>
              <a:t>from</a:t>
            </a:r>
            <a:r>
              <a:rPr lang="fr-FR" dirty="0"/>
              <a:t> an ensemble of model </a:t>
            </a:r>
            <a:r>
              <a:rPr lang="fr-FR" dirty="0" err="1"/>
              <a:t>realizations</a:t>
            </a:r>
            <a:r>
              <a:rPr lang="fr-FR" dirty="0"/>
              <a:t>, </a:t>
            </a:r>
            <a:r>
              <a:rPr lang="fr-FR" dirty="0" err="1"/>
              <a:t>each</a:t>
            </a:r>
            <a:r>
              <a:rPr lang="fr-FR" dirty="0"/>
              <a:t> </a:t>
            </a:r>
            <a:r>
              <a:rPr lang="fr-FR" dirty="0" err="1"/>
              <a:t>having</a:t>
            </a:r>
            <a:r>
              <a:rPr lang="fr-FR" dirty="0"/>
              <a:t> </a:t>
            </a:r>
            <a:r>
              <a:rPr lang="fr-FR" dirty="0" err="1"/>
              <a:t>differently</a:t>
            </a:r>
            <a:r>
              <a:rPr lang="fr-FR" dirty="0"/>
              <a:t> </a:t>
            </a:r>
            <a:r>
              <a:rPr lang="fr-FR" dirty="0" err="1"/>
              <a:t>perturbated</a:t>
            </a:r>
            <a:r>
              <a:rPr lang="fr-FR" dirty="0"/>
              <a:t> inputs.</a:t>
            </a:r>
          </a:p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Unlike variational approaches (3D-VAR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Kalnay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2002), 4D-VAR (Courtier et al., 1994)), the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EnKF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method avoids the need for adjoint models and instead represents forecast uncertainty through an ensemble of simulations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Houtekamer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Zhang, 2016). Each member of the ensemble evolves independently under model dynamics with stochastic perturbations that represent model errors. The ensemble statistics provide a flow-dependent approximation of the forecast error covariance, allowing the analysis to converge toward the optimal Kalman solution as the ensemble size increases (Mitchell et al., 2002).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62F2E-6FDF-4A6B-AB76-08EC33B12539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9303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TEMPO, GEMS, OMI (</a:t>
            </a:r>
            <a:r>
              <a:rPr lang="fr-FR" dirty="0" err="1"/>
              <a:t>nasa</a:t>
            </a:r>
            <a:r>
              <a:rPr lang="fr-FR" dirty="0"/>
              <a:t>), 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Satellite NOAA-2, ISS-SAGE, OMS on </a:t>
            </a:r>
            <a:r>
              <a:rPr lang="fr-FR" dirty="0"/>
              <a:t>Feng-Yun satellites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(more on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GHGs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EMI and AIUS on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GaoFen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TANSAT-2)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MetopSG-A1: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has also IASI-NG and 3MI</a:t>
            </a:r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62F2E-6FDF-4A6B-AB76-08EC33B12539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9783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observation </a:t>
            </a:r>
            <a:r>
              <a:rPr lang="fr-FR" dirty="0" err="1"/>
              <a:t>operator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maps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model state </a:t>
            </a:r>
            <a:r>
              <a:rPr lang="fr-FR" dirty="0" err="1"/>
              <a:t>vector</a:t>
            </a:r>
            <a:r>
              <a:rPr lang="fr-FR" dirty="0"/>
              <a:t> to the </a:t>
            </a:r>
            <a:r>
              <a:rPr lang="fr-FR" dirty="0" err="1"/>
              <a:t>expected</a:t>
            </a:r>
            <a:r>
              <a:rPr lang="fr-FR" dirty="0"/>
              <a:t> value of observations.</a:t>
            </a:r>
          </a:p>
          <a:p>
            <a:endParaRPr lang="fr-FR" dirty="0"/>
          </a:p>
          <a:p>
            <a:r>
              <a:rPr lang="fr-FR" dirty="0"/>
              <a:t>In (25), </a:t>
            </a:r>
            <a:r>
              <a:rPr lang="fr-FR" dirty="0" err="1"/>
              <a:t>Dxm</a:t>
            </a:r>
            <a:r>
              <a:rPr lang="fr-FR" dirty="0"/>
              <a:t>, n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/>
              <a:t>increment</a:t>
            </a:r>
            <a:r>
              <a:rPr lang="fr-FR" dirty="0"/>
              <a:t> for ensemble </a:t>
            </a:r>
            <a:r>
              <a:rPr lang="fr-FR" dirty="0" err="1"/>
              <a:t>member</a:t>
            </a:r>
            <a:r>
              <a:rPr lang="fr-FR" dirty="0"/>
              <a:t> n of state </a:t>
            </a:r>
            <a:r>
              <a:rPr lang="fr-FR" dirty="0" err="1"/>
              <a:t>vector</a:t>
            </a:r>
            <a:r>
              <a:rPr lang="fr-FR" dirty="0"/>
              <a:t> component m, </a:t>
            </a:r>
            <a:r>
              <a:rPr lang="fr-FR" dirty="0" err="1"/>
              <a:t>while</a:t>
            </a:r>
            <a:r>
              <a:rPr lang="fr-FR" dirty="0"/>
              <a:t> </a:t>
            </a:r>
            <a:r>
              <a:rPr lang="fr-FR" dirty="0" err="1"/>
              <a:t>sxm</a:t>
            </a:r>
            <a:r>
              <a:rPr lang="fr-FR" dirty="0"/>
              <a:t>, y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/>
              <a:t>prior</a:t>
            </a:r>
            <a:r>
              <a:rPr lang="fr-FR" dirty="0"/>
              <a:t> </a:t>
            </a:r>
            <a:r>
              <a:rPr lang="fr-FR" dirty="0" err="1"/>
              <a:t>sample</a:t>
            </a:r>
            <a:r>
              <a:rPr lang="fr-FR" dirty="0"/>
              <a:t> covariance of state </a:t>
            </a:r>
            <a:r>
              <a:rPr lang="fr-FR" dirty="0" err="1"/>
              <a:t>vector</a:t>
            </a:r>
            <a:r>
              <a:rPr lang="fr-FR" dirty="0"/>
              <a:t> component m and y. The </a:t>
            </a:r>
            <a:r>
              <a:rPr lang="fr-FR" dirty="0" err="1"/>
              <a:t>term</a:t>
            </a:r>
            <a:r>
              <a:rPr lang="fr-FR" dirty="0"/>
              <a:t> </a:t>
            </a:r>
            <a:r>
              <a:rPr lang="fr-FR" dirty="0" err="1"/>
              <a:t>sxm</a:t>
            </a:r>
            <a:r>
              <a:rPr lang="fr-FR" dirty="0"/>
              <a:t>, y/</a:t>
            </a:r>
            <a:r>
              <a:rPr lang="fr-FR" dirty="0" err="1"/>
              <a:t>sp</a:t>
            </a:r>
            <a:r>
              <a:rPr lang="fr-FR" dirty="0"/>
              <a:t> 2 in (25)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/>
              <a:t>form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the Kalman gain </a:t>
            </a:r>
            <a:r>
              <a:rPr lang="fr-FR" dirty="0" err="1"/>
              <a:t>takes</a:t>
            </a:r>
            <a:r>
              <a:rPr lang="fr-FR" dirty="0"/>
              <a:t> in the </a:t>
            </a:r>
            <a:r>
              <a:rPr lang="fr-FR" dirty="0" err="1"/>
              <a:t>sequential</a:t>
            </a:r>
            <a:r>
              <a:rPr lang="fr-FR" dirty="0"/>
              <a:t> EAKF. Figure 2 </a:t>
            </a:r>
            <a:r>
              <a:rPr lang="fr-FR" dirty="0" err="1"/>
              <a:t>illustrates</a:t>
            </a:r>
            <a:r>
              <a:rPr lang="fr-FR" dirty="0"/>
              <a:t> </a:t>
            </a:r>
            <a:r>
              <a:rPr lang="fr-FR" dirty="0" err="1"/>
              <a:t>this</a:t>
            </a:r>
            <a:r>
              <a:rPr lang="fr-FR" dirty="0"/>
              <a:t> part of the </a:t>
            </a:r>
            <a:r>
              <a:rPr lang="fr-FR" dirty="0" err="1"/>
              <a:t>sequential</a:t>
            </a:r>
            <a:r>
              <a:rPr lang="fr-FR" dirty="0"/>
              <a:t> EAKF </a:t>
            </a:r>
            <a:r>
              <a:rPr lang="fr-FR" dirty="0" err="1"/>
              <a:t>algorithm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The </a:t>
            </a:r>
            <a:r>
              <a:rPr lang="fr-FR" dirty="0" err="1"/>
              <a:t>sample</a:t>
            </a:r>
            <a:r>
              <a:rPr lang="fr-FR" dirty="0"/>
              <a:t> variance </a:t>
            </a:r>
            <a:r>
              <a:rPr lang="fr-FR" dirty="0" err="1"/>
              <a:t>sp</a:t>
            </a:r>
            <a:r>
              <a:rPr lang="fr-FR" dirty="0"/>
              <a:t> 2 of the </a:t>
            </a:r>
            <a:r>
              <a:rPr lang="fr-FR" dirty="0" err="1"/>
              <a:t>prior</a:t>
            </a:r>
            <a:r>
              <a:rPr lang="fr-FR" dirty="0"/>
              <a:t> </a:t>
            </a:r>
            <a:r>
              <a:rPr lang="fr-FR" dirty="0" err="1"/>
              <a:t>estimate</a:t>
            </a:r>
            <a:r>
              <a:rPr lang="fr-FR" dirty="0"/>
              <a:t> of the </a:t>
            </a:r>
            <a:r>
              <a:rPr lang="fr-FR" dirty="0" err="1"/>
              <a:t>expected</a:t>
            </a:r>
            <a:r>
              <a:rPr lang="fr-FR" dirty="0"/>
              <a:t> ‘</a:t>
            </a:r>
            <a:r>
              <a:rPr lang="fr-FR" dirty="0" err="1"/>
              <a:t>observed</a:t>
            </a:r>
            <a:r>
              <a:rPr lang="fr-FR" dirty="0"/>
              <a:t>’ model variables (observation) are </a:t>
            </a:r>
            <a:r>
              <a:rPr lang="fr-FR" dirty="0" err="1"/>
              <a:t>computed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62F2E-6FDF-4A6B-AB76-08EC33B12539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63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Add </a:t>
            </a:r>
            <a:r>
              <a:rPr lang="fr-FR" dirty="0" err="1"/>
              <a:t>take</a:t>
            </a:r>
            <a:r>
              <a:rPr lang="fr-FR" dirty="0"/>
              <a:t> home messages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62F2E-6FDF-4A6B-AB76-08EC33B12539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3057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slide 14: the </a:t>
            </a:r>
            <a:r>
              <a:rPr lang="fr-FR" dirty="0" err="1"/>
              <a:t>timeseries</a:t>
            </a:r>
            <a:r>
              <a:rPr lang="fr-FR" dirty="0"/>
              <a:t> of the ratio,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the </a:t>
            </a:r>
            <a:r>
              <a:rPr lang="fr-FR" dirty="0" err="1"/>
              <a:t>mean</a:t>
            </a:r>
            <a:r>
              <a:rPr lang="fr-FR" dirty="0"/>
              <a:t> for all the </a:t>
            </a:r>
            <a:r>
              <a:rPr lang="fr-FR" dirty="0" err="1"/>
              <a:t>domain</a:t>
            </a:r>
            <a:r>
              <a:rPr lang="fr-FR" dirty="0"/>
              <a:t> or </a:t>
            </a:r>
            <a:r>
              <a:rPr lang="fr-FR" dirty="0" err="1"/>
              <a:t>only</a:t>
            </a:r>
            <a:r>
              <a:rPr lang="fr-FR" dirty="0"/>
              <a:t> chen </a:t>
            </a:r>
            <a:r>
              <a:rPr lang="fr-FR" dirty="0" err="1"/>
              <a:t>you</a:t>
            </a:r>
            <a:r>
              <a:rPr lang="fr-FR" dirty="0"/>
              <a:t> have the ratio </a:t>
            </a:r>
            <a:r>
              <a:rPr lang="fr-FR" dirty="0" err="1"/>
              <a:t>different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1?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62F2E-6FDF-4A6B-AB76-08EC33B12539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1009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Others</a:t>
            </a:r>
            <a:r>
              <a:rPr lang="fr-FR" dirty="0"/>
              <a:t> </a:t>
            </a:r>
            <a:r>
              <a:rPr lang="fr-FR" dirty="0" err="1"/>
              <a:t>statistics</a:t>
            </a:r>
            <a:r>
              <a:rPr lang="fr-FR" dirty="0"/>
              <a:t> </a:t>
            </a:r>
            <a:r>
              <a:rPr lang="fr-FR" dirty="0" err="1"/>
              <a:t>decrease</a:t>
            </a:r>
            <a:r>
              <a:rPr lang="fr-FR" dirty="0"/>
              <a:t> but </a:t>
            </a:r>
            <a:r>
              <a:rPr lang="fr-FR" dirty="0" err="1"/>
              <a:t>very</a:t>
            </a:r>
            <a:r>
              <a:rPr lang="fr-FR" dirty="0"/>
              <a:t> few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62F2E-6FDF-4A6B-AB76-08EC33B12539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3442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62F2E-6FDF-4A6B-AB76-08EC33B12539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2807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 the approach does not aim to replace established bottom-up inventories, the results indicate that satellite-informed emission corrections can provide additional, dynamically consistent constraints, supporting their use as a complementary component in CTM-based air quality analyses.  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62F2E-6FDF-4A6B-AB76-08EC33B12539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0008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62F2E-6FDF-4A6B-AB76-08EC33B12539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0395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_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2AF746B8-16B5-4251-938A-CD03C89D3C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16276" y="2060575"/>
            <a:ext cx="8640762" cy="442912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400" b="1">
                <a:solidFill>
                  <a:schemeClr val="tx2"/>
                </a:solidFill>
              </a:defRPr>
            </a:lvl1pPr>
            <a:lvl2pPr marL="360000" indent="0">
              <a:buFont typeface="+mj-lt"/>
              <a:buNone/>
              <a:defRPr sz="1400"/>
            </a:lvl2pPr>
            <a:lvl3pPr marL="1257300" indent="-3429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0479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_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Indice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‹N°›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1CFA815-ACBE-4524-9331-D296F8E0F9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3054988"/>
            <a:ext cx="1890652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9" name="Segnaposto testo 7">
            <a:extLst>
              <a:ext uri="{FF2B5EF4-FFF2-40B4-BE49-F238E27FC236}">
                <a16:creationId xmlns:a16="http://schemas.microsoft.com/office/drawing/2014/main" id="{75158ADB-01E3-4A38-A321-CD450AEEEF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9865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C2B0DC0F-1C21-45C1-8F2A-00A6E13418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234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1" name="Segnaposto testo 7">
            <a:extLst>
              <a:ext uri="{FF2B5EF4-FFF2-40B4-BE49-F238E27FC236}">
                <a16:creationId xmlns:a16="http://schemas.microsoft.com/office/drawing/2014/main" id="{76250419-1EAD-4278-97B7-1BA8F07525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603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DCD9C49F-F44E-4E82-864B-742438DCAE6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8972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  <a:br>
              <a:rPr lang="it-IT" dirty="0"/>
            </a:br>
            <a:endParaRPr lang="it-IT" dirty="0"/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7F91CD7E-BBFD-483F-A271-EC1D28C8A8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4963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50290743-6926-46ED-BE46-501A4F78CC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16200000">
            <a:off x="191706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01</a:t>
            </a:r>
          </a:p>
        </p:txBody>
      </p:sp>
      <p:sp>
        <p:nvSpPr>
          <p:cNvPr id="19" name="Segnaposto testo 7">
            <a:extLst>
              <a:ext uri="{FF2B5EF4-FFF2-40B4-BE49-F238E27FC236}">
                <a16:creationId xmlns:a16="http://schemas.microsoft.com/office/drawing/2014/main" id="{9AA91E9E-F4C5-4318-8BFC-5E627DF7F53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rot="16200000">
            <a:off x="2324033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02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D6F57CB6-9F04-49B6-939C-D13BA7FB06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16200000">
            <a:off x="4515027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03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C01B50D-1661-4131-BCDF-441CC221445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6674762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04</a:t>
            </a:r>
          </a:p>
        </p:txBody>
      </p:sp>
      <p:sp>
        <p:nvSpPr>
          <p:cNvPr id="22" name="Segnaposto testo 7">
            <a:extLst>
              <a:ext uri="{FF2B5EF4-FFF2-40B4-BE49-F238E27FC236}">
                <a16:creationId xmlns:a16="http://schemas.microsoft.com/office/drawing/2014/main" id="{2D503613-5D8F-4B95-8EB3-13963149108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rot="16200000">
            <a:off x="8846462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05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D6AE53A6-5645-44EC-B619-20693E3FE51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9865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26F8B43E-3092-43FC-A7B0-45C3ACC71E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6234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5" name="Segnaposto testo 7">
            <a:extLst>
              <a:ext uri="{FF2B5EF4-FFF2-40B4-BE49-F238E27FC236}">
                <a16:creationId xmlns:a16="http://schemas.microsoft.com/office/drawing/2014/main" id="{96EAA45D-80FC-4DF6-AC23-808A2DB73D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603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95E95A4E-A14D-4872-961D-4BFE57914A6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8972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9369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_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e 10">
            <a:extLst>
              <a:ext uri="{FF2B5EF4-FFF2-40B4-BE49-F238E27FC236}">
                <a16:creationId xmlns:a16="http://schemas.microsoft.com/office/drawing/2014/main" id="{35E14663-8764-4DCE-B9CB-7C9A4CEA9BB5}"/>
              </a:ext>
            </a:extLst>
          </p:cNvPr>
          <p:cNvSpPr/>
          <p:nvPr userDrawn="1"/>
        </p:nvSpPr>
        <p:spPr>
          <a:xfrm rot="6083929">
            <a:off x="1311375" y="1414011"/>
            <a:ext cx="10887270" cy="10887979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E134B4D-D1C6-403C-87F8-32776FD0E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7C40DD1-2473-433A-86AF-A19E5D1CA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E4E6DD-3673-45F3-B980-656947B06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5931" y="3961597"/>
            <a:ext cx="3091107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051853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_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E134B4D-D1C6-403C-87F8-32776FD0E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7C40DD1-2473-433A-86AF-A19E5D1CA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E4E6DD-3673-45F3-B980-656947B06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32985" y="3961597"/>
            <a:ext cx="2924053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2231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_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8426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E134B4D-D1C6-403C-87F8-32776FD0E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7C40DD1-2473-433A-86AF-A19E5D1CA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E4E6DD-3673-45F3-B980-656947B06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20808" y="3961597"/>
            <a:ext cx="3636230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55723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finale_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e 9">
            <a:extLst>
              <a:ext uri="{FF2B5EF4-FFF2-40B4-BE49-F238E27FC236}">
                <a16:creationId xmlns:a16="http://schemas.microsoft.com/office/drawing/2014/main" id="{29206C3E-8262-4BAC-A209-F4327335E1F0}"/>
              </a:ext>
            </a:extLst>
          </p:cNvPr>
          <p:cNvSpPr/>
          <p:nvPr userDrawn="1"/>
        </p:nvSpPr>
        <p:spPr>
          <a:xfrm rot="11483929">
            <a:off x="1293786" y="-5274490"/>
            <a:ext cx="10887270" cy="10887979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4295077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Chiusura / Ringraziamenti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4295076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4295076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5594084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e 10">
            <a:extLst>
              <a:ext uri="{FF2B5EF4-FFF2-40B4-BE49-F238E27FC236}">
                <a16:creationId xmlns:a16="http://schemas.microsoft.com/office/drawing/2014/main" id="{E4786A85-B23B-420C-9463-CF262A126A21}"/>
              </a:ext>
            </a:extLst>
          </p:cNvPr>
          <p:cNvSpPr/>
          <p:nvPr userDrawn="1"/>
        </p:nvSpPr>
        <p:spPr>
          <a:xfrm rot="11483929">
            <a:off x="652366" y="5545716"/>
            <a:ext cx="10887270" cy="10887979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7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finale_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4295077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Chiusura / Ringraziamenti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4295076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4295076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5594084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493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 testo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8640000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8640000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7876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 testo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5330113" cy="4429125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A91EDD17-1F39-46F2-A6AE-0DA93D9DE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3549" y="2060575"/>
            <a:ext cx="5330113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809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 testo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16275" y="2060575"/>
            <a:ext cx="8640762" cy="4429125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E3A4E093-361F-4C37-B47B-B067A8415F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2060575"/>
            <a:ext cx="2601668" cy="4429125"/>
          </a:xfrm>
        </p:spPr>
        <p:txBody>
          <a:bodyPr/>
          <a:lstStyle>
            <a:lvl1pPr marL="342900" indent="-342900">
              <a:buAutoNum type="arabicPeriod"/>
              <a:defRPr b="1"/>
            </a:lvl1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/>
              <a:t>ipsum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0807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Ogget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5458E8-0508-42CF-A7E2-ABE84A714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2060576"/>
            <a:ext cx="11522075" cy="4146550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‹N°›</a:t>
            </a:fld>
            <a:endParaRPr lang="it-IT"/>
          </a:p>
        </p:txBody>
      </p:sp>
      <p:sp>
        <p:nvSpPr>
          <p:cNvPr id="7" name="Segnaposto testo 11">
            <a:extLst>
              <a:ext uri="{FF2B5EF4-FFF2-40B4-BE49-F238E27FC236}">
                <a16:creationId xmlns:a16="http://schemas.microsoft.com/office/drawing/2014/main" id="{6924BD38-C241-45AE-9D16-9EE806C407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11522076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7021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lonna _ tes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1C0D3E2E-2AFC-47C5-ADBC-3E40FCEC1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16275" y="2060575"/>
            <a:ext cx="8640763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1598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lonna _ ogget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9B8341C8-2CFC-44BF-90C6-72E69DB8889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16275" y="2060575"/>
            <a:ext cx="8640762" cy="3997325"/>
          </a:xfrm>
          <a:noFill/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B32F2C4-840A-465D-B8D3-9DE2BF3FC6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16275" y="6207125"/>
            <a:ext cx="5232400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3577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sfondo colore _ ogget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5458E8-0508-42CF-A7E2-ABE84A714D6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3" y="2060576"/>
            <a:ext cx="11522075" cy="4146550"/>
          </a:xfrm>
          <a:noFill/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dirty="0"/>
              <a:t>Inserire testo / oggetto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‹N°›</a:t>
            </a:fld>
            <a:endParaRPr lang="it-IT"/>
          </a:p>
        </p:txBody>
      </p:sp>
      <p:sp>
        <p:nvSpPr>
          <p:cNvPr id="7" name="Segnaposto testo 11">
            <a:extLst>
              <a:ext uri="{FF2B5EF4-FFF2-40B4-BE49-F238E27FC236}">
                <a16:creationId xmlns:a16="http://schemas.microsoft.com/office/drawing/2014/main" id="{8E2D0317-6708-4FD8-83CC-23BC5CFD3B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5232400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6660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immagine _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858C886A-46B2-4CBC-A989-B9F302647C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20316" y="0"/>
            <a:ext cx="6471684" cy="6489700"/>
          </a:xfrm>
          <a:noFill/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5034479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‹N°›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3" y="2060575"/>
            <a:ext cx="5106987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02292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immagine _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BF578AB8-DC96-4BF4-9F97-D7DA508CF3E9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858C886A-46B2-4CBC-A989-B9F302647C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120" y="812652"/>
            <a:ext cx="4355183" cy="5677048"/>
          </a:xfrm>
          <a:noFill/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5192" y="812652"/>
            <a:ext cx="6021846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‹N°›</a:t>
            </a:fld>
            <a:endParaRPr lang="it-IT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4BEA68D2-13D7-4E83-8B67-3B7D4B3EB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35192" y="2060575"/>
            <a:ext cx="6021846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518515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idascalia 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6696458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‹N°›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3" y="2060575"/>
            <a:ext cx="6696458" cy="4429125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44C15745-FE91-4F85-912A-DE21BA99A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31074" y="620712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3" name="Segnaposto contenuto 10">
            <a:extLst>
              <a:ext uri="{FF2B5EF4-FFF2-40B4-BE49-F238E27FC236}">
                <a16:creationId xmlns:a16="http://schemas.microsoft.com/office/drawing/2014/main" id="{981C075B-AD13-4CF1-8E6F-EFDE96C167B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331075" y="800100"/>
            <a:ext cx="4525963" cy="5407025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39323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idascalia 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6696458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‹N°›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2" y="2060575"/>
            <a:ext cx="6696457" cy="4429125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44C15745-FE91-4F85-912A-DE21BA99A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31074" y="620712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4" name="Segnaposto testo 11">
            <a:extLst>
              <a:ext uri="{FF2B5EF4-FFF2-40B4-BE49-F238E27FC236}">
                <a16:creationId xmlns:a16="http://schemas.microsoft.com/office/drawing/2014/main" id="{347D0FBD-1472-468C-84DA-540ADCCDF1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31074" y="313810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8" name="Segnaposto contenuto 10">
            <a:extLst>
              <a:ext uri="{FF2B5EF4-FFF2-40B4-BE49-F238E27FC236}">
                <a16:creationId xmlns:a16="http://schemas.microsoft.com/office/drawing/2014/main" id="{AE654BE7-A245-475E-B2C5-2D5C0EA5B87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331075" y="3867807"/>
            <a:ext cx="4525963" cy="2339318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9" name="Segnaposto contenuto 10">
            <a:extLst>
              <a:ext uri="{FF2B5EF4-FFF2-40B4-BE49-F238E27FC236}">
                <a16:creationId xmlns:a16="http://schemas.microsoft.com/office/drawing/2014/main" id="{C7FD40C7-9A42-4239-BA55-CFB8D43C528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331075" y="799291"/>
            <a:ext cx="4525963" cy="2339318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6210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idascalia 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8640000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6"/>
            <a:ext cx="8640000" cy="761756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D48807E7-406F-46DA-A7FF-0C9752585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3234752"/>
            <a:ext cx="5423999" cy="2972374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833CAB92-1558-4E15-91D9-6F44CDF88B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5423999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B0E56354-394B-4187-9F9C-3EC0AFE56EF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463201" y="3234752"/>
            <a:ext cx="5423999" cy="2972374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1" name="Segnaposto testo 11">
            <a:extLst>
              <a:ext uri="{FF2B5EF4-FFF2-40B4-BE49-F238E27FC236}">
                <a16:creationId xmlns:a16="http://schemas.microsoft.com/office/drawing/2014/main" id="{FA2B0198-8A91-4620-9797-8C5B2DBFE1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63200" y="6207125"/>
            <a:ext cx="5423999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9731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grafica _ 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BAA8E8E9-CF16-408F-8D84-BC8F1DE0AE37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6858000"/>
          </a:xfrm>
          <a:prstGeom prst="line">
            <a:avLst/>
          </a:prstGeom>
          <a:ln w="6350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>
            <a:extLst>
              <a:ext uri="{FF2B5EF4-FFF2-40B4-BE49-F238E27FC236}">
                <a16:creationId xmlns:a16="http://schemas.microsoft.com/office/drawing/2014/main" id="{769E06E2-5F0D-4920-A3E9-64AE757EB613}"/>
              </a:ext>
            </a:extLst>
          </p:cNvPr>
          <p:cNvSpPr/>
          <p:nvPr userDrawn="1"/>
        </p:nvSpPr>
        <p:spPr>
          <a:xfrm>
            <a:off x="315427" y="709127"/>
            <a:ext cx="5780573" cy="5780573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2313FBE5-F1C4-4411-B0A7-486C895AF990}"/>
              </a:ext>
            </a:extLst>
          </p:cNvPr>
          <p:cNvSpPr/>
          <p:nvPr userDrawn="1"/>
        </p:nvSpPr>
        <p:spPr>
          <a:xfrm>
            <a:off x="6096000" y="709127"/>
            <a:ext cx="5780573" cy="5780573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4950" y="2887039"/>
            <a:ext cx="3400570" cy="210620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58D49EF2-5E35-412C-A5DD-2A6A604FC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79792" y="2887039"/>
            <a:ext cx="3400570" cy="210620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4950" y="2239963"/>
            <a:ext cx="3400425" cy="441325"/>
          </a:xfrm>
        </p:spPr>
        <p:txBody>
          <a:bodyPr anchor="b">
            <a:norm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6" name="Segnaposto testo 9">
            <a:extLst>
              <a:ext uri="{FF2B5EF4-FFF2-40B4-BE49-F238E27FC236}">
                <a16:creationId xmlns:a16="http://schemas.microsoft.com/office/drawing/2014/main" id="{8BDCC8A1-442C-4890-928F-754837D401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79792" y="2239963"/>
            <a:ext cx="3400425" cy="441325"/>
          </a:xfrm>
        </p:spPr>
        <p:txBody>
          <a:bodyPr anchor="b">
            <a:norm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18431287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grafica _ 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620" y="2887039"/>
            <a:ext cx="3100906" cy="360266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643" y="2239963"/>
            <a:ext cx="3100906" cy="441325"/>
          </a:xfrm>
        </p:spPr>
        <p:txBody>
          <a:bodyPr anchor="b">
            <a:norm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066F22CF-5ACC-4388-97EC-12C4EE01108C}"/>
              </a:ext>
            </a:extLst>
          </p:cNvPr>
          <p:cNvCxnSpPr>
            <a:cxnSpLocks/>
          </p:cNvCxnSpPr>
          <p:nvPr userDrawn="1"/>
        </p:nvCxnSpPr>
        <p:spPr>
          <a:xfrm>
            <a:off x="4176734" y="0"/>
            <a:ext cx="0" cy="6858000"/>
          </a:xfrm>
          <a:prstGeom prst="line">
            <a:avLst/>
          </a:prstGeom>
          <a:ln w="6350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>
            <a:extLst>
              <a:ext uri="{FF2B5EF4-FFF2-40B4-BE49-F238E27FC236}">
                <a16:creationId xmlns:a16="http://schemas.microsoft.com/office/drawing/2014/main" id="{769E06E2-5F0D-4920-A3E9-64AE757EB613}"/>
              </a:ext>
            </a:extLst>
          </p:cNvPr>
          <p:cNvSpPr/>
          <p:nvPr userDrawn="1"/>
        </p:nvSpPr>
        <p:spPr>
          <a:xfrm>
            <a:off x="315425" y="2637317"/>
            <a:ext cx="3846583" cy="3846583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D84D0C32-E3D9-4D1A-A1D4-7F677E11FBAC}"/>
              </a:ext>
            </a:extLst>
          </p:cNvPr>
          <p:cNvSpPr/>
          <p:nvPr userDrawn="1"/>
        </p:nvSpPr>
        <p:spPr>
          <a:xfrm>
            <a:off x="8017486" y="2637317"/>
            <a:ext cx="3846583" cy="3846583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20D1A14F-932F-4BEF-AF0D-4A0850EA5900}"/>
              </a:ext>
            </a:extLst>
          </p:cNvPr>
          <p:cNvSpPr/>
          <p:nvPr userDrawn="1"/>
        </p:nvSpPr>
        <p:spPr>
          <a:xfrm>
            <a:off x="4175247" y="2637317"/>
            <a:ext cx="3846583" cy="3846583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9" name="Connettore diritto 28">
            <a:extLst>
              <a:ext uri="{FF2B5EF4-FFF2-40B4-BE49-F238E27FC236}">
                <a16:creationId xmlns:a16="http://schemas.microsoft.com/office/drawing/2014/main" id="{175274AF-A160-4234-871A-D8C5B0DF011E}"/>
              </a:ext>
            </a:extLst>
          </p:cNvPr>
          <p:cNvCxnSpPr>
            <a:cxnSpLocks/>
          </p:cNvCxnSpPr>
          <p:nvPr userDrawn="1"/>
        </p:nvCxnSpPr>
        <p:spPr>
          <a:xfrm>
            <a:off x="8027765" y="0"/>
            <a:ext cx="0" cy="6858000"/>
          </a:xfrm>
          <a:prstGeom prst="line">
            <a:avLst/>
          </a:prstGeom>
          <a:ln w="6350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egnaposto testo 6">
            <a:extLst>
              <a:ext uri="{FF2B5EF4-FFF2-40B4-BE49-F238E27FC236}">
                <a16:creationId xmlns:a16="http://schemas.microsoft.com/office/drawing/2014/main" id="{0C5DB749-C07B-4557-8B31-C5C44DDA99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51535" y="2887039"/>
            <a:ext cx="3100906" cy="360266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31" name="Segnaposto testo 9">
            <a:extLst>
              <a:ext uri="{FF2B5EF4-FFF2-40B4-BE49-F238E27FC236}">
                <a16:creationId xmlns:a16="http://schemas.microsoft.com/office/drawing/2014/main" id="{642D4EEC-FAC4-4C46-BB9F-3BA54588E4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1558" y="2239963"/>
            <a:ext cx="3100906" cy="441325"/>
          </a:xfrm>
        </p:spPr>
        <p:txBody>
          <a:bodyPr anchor="b">
            <a:norm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32" name="Segnaposto testo 6">
            <a:extLst>
              <a:ext uri="{FF2B5EF4-FFF2-40B4-BE49-F238E27FC236}">
                <a16:creationId xmlns:a16="http://schemas.microsoft.com/office/drawing/2014/main" id="{8310C023-87FF-43B4-9428-3E2652BDB8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76189" y="2887039"/>
            <a:ext cx="3100906" cy="360266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33" name="Segnaposto testo 9">
            <a:extLst>
              <a:ext uri="{FF2B5EF4-FFF2-40B4-BE49-F238E27FC236}">
                <a16:creationId xmlns:a16="http://schemas.microsoft.com/office/drawing/2014/main" id="{0FB8C8B8-D4F7-4669-8F3B-F456A7ECFC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6212" y="2239963"/>
            <a:ext cx="3100906" cy="441325"/>
          </a:xfrm>
        </p:spPr>
        <p:txBody>
          <a:bodyPr anchor="b">
            <a:norm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630994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grafica _ 4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620" y="2887039"/>
            <a:ext cx="2503621" cy="36026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643" y="2239963"/>
            <a:ext cx="2503514" cy="441325"/>
          </a:xfrm>
        </p:spPr>
        <p:txBody>
          <a:bodyPr anchor="b">
            <a:norm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BAA8E8E9-CF16-408F-8D84-BC8F1DE0AE37}"/>
              </a:ext>
            </a:extLst>
          </p:cNvPr>
          <p:cNvCxnSpPr>
            <a:cxnSpLocks/>
          </p:cNvCxnSpPr>
          <p:nvPr userDrawn="1"/>
        </p:nvCxnSpPr>
        <p:spPr>
          <a:xfrm>
            <a:off x="6096000" y="-24549"/>
            <a:ext cx="0" cy="6882549"/>
          </a:xfrm>
          <a:prstGeom prst="line">
            <a:avLst/>
          </a:prstGeom>
          <a:ln w="6350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>
            <a:extLst>
              <a:ext uri="{FF2B5EF4-FFF2-40B4-BE49-F238E27FC236}">
                <a16:creationId xmlns:a16="http://schemas.microsoft.com/office/drawing/2014/main" id="{769E06E2-5F0D-4920-A3E9-64AE757EB613}"/>
              </a:ext>
            </a:extLst>
          </p:cNvPr>
          <p:cNvSpPr/>
          <p:nvPr userDrawn="1"/>
        </p:nvSpPr>
        <p:spPr>
          <a:xfrm>
            <a:off x="339511" y="3544304"/>
            <a:ext cx="2869255" cy="2945397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066F22CF-5ACC-4388-97EC-12C4EE01108C}"/>
              </a:ext>
            </a:extLst>
          </p:cNvPr>
          <p:cNvCxnSpPr>
            <a:cxnSpLocks/>
          </p:cNvCxnSpPr>
          <p:nvPr userDrawn="1"/>
        </p:nvCxnSpPr>
        <p:spPr>
          <a:xfrm>
            <a:off x="3216275" y="-24549"/>
            <a:ext cx="0" cy="6882549"/>
          </a:xfrm>
          <a:prstGeom prst="line">
            <a:avLst/>
          </a:prstGeom>
          <a:ln w="6350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9EF945E3-FEE2-40A3-82CD-7811BFD88746}"/>
              </a:ext>
            </a:extLst>
          </p:cNvPr>
          <p:cNvCxnSpPr>
            <a:cxnSpLocks/>
          </p:cNvCxnSpPr>
          <p:nvPr userDrawn="1"/>
        </p:nvCxnSpPr>
        <p:spPr>
          <a:xfrm>
            <a:off x="8969803" y="-24549"/>
            <a:ext cx="0" cy="6882549"/>
          </a:xfrm>
          <a:prstGeom prst="line">
            <a:avLst/>
          </a:prstGeom>
          <a:ln w="6350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4DA14660-E3DE-4786-8628-2BDB623B542F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3414561" y="2887039"/>
            <a:ext cx="2503621" cy="36026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2" name="Segnaposto testo 9">
            <a:extLst>
              <a:ext uri="{FF2B5EF4-FFF2-40B4-BE49-F238E27FC236}">
                <a16:creationId xmlns:a16="http://schemas.microsoft.com/office/drawing/2014/main" id="{38062A0A-3D00-4F2E-A78C-520C7A8814B0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414584" y="2239963"/>
            <a:ext cx="2503514" cy="441325"/>
          </a:xfrm>
        </p:spPr>
        <p:txBody>
          <a:bodyPr anchor="b">
            <a:norm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3FA3924C-C133-43D4-9617-6E7333D996FB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6250229" y="2887039"/>
            <a:ext cx="2503621" cy="36026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4" name="Segnaposto testo 9">
            <a:extLst>
              <a:ext uri="{FF2B5EF4-FFF2-40B4-BE49-F238E27FC236}">
                <a16:creationId xmlns:a16="http://schemas.microsoft.com/office/drawing/2014/main" id="{4F293ED1-7D64-49B8-81A0-5F5FB11E359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6250252" y="2239963"/>
            <a:ext cx="2503514" cy="441325"/>
          </a:xfrm>
        </p:spPr>
        <p:txBody>
          <a:bodyPr anchor="b">
            <a:norm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5" name="Segnaposto testo 6">
            <a:extLst>
              <a:ext uri="{FF2B5EF4-FFF2-40B4-BE49-F238E27FC236}">
                <a16:creationId xmlns:a16="http://schemas.microsoft.com/office/drawing/2014/main" id="{34980872-E501-48A5-8B13-B7016BEEE029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9157816" y="2887039"/>
            <a:ext cx="2503621" cy="36026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6" name="Segnaposto testo 9">
            <a:extLst>
              <a:ext uri="{FF2B5EF4-FFF2-40B4-BE49-F238E27FC236}">
                <a16:creationId xmlns:a16="http://schemas.microsoft.com/office/drawing/2014/main" id="{7359F283-E0AA-4871-A428-A58C8F3F0AA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157839" y="2239963"/>
            <a:ext cx="2503514" cy="441325"/>
          </a:xfrm>
        </p:spPr>
        <p:txBody>
          <a:bodyPr anchor="b">
            <a:norm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01D1BE9-9067-430D-A318-4BC1405F006A}"/>
              </a:ext>
            </a:extLst>
          </p:cNvPr>
          <p:cNvSpPr/>
          <p:nvPr userDrawn="1"/>
        </p:nvSpPr>
        <p:spPr>
          <a:xfrm>
            <a:off x="3223388" y="3544304"/>
            <a:ext cx="2869255" cy="2945397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F88114C5-1930-4807-8B76-4565A5FFB9B5}"/>
              </a:ext>
            </a:extLst>
          </p:cNvPr>
          <p:cNvSpPr/>
          <p:nvPr userDrawn="1"/>
        </p:nvSpPr>
        <p:spPr>
          <a:xfrm>
            <a:off x="6089680" y="3544304"/>
            <a:ext cx="2869255" cy="2945397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E2D6333A-9B81-4325-A926-22F5E403D75F}"/>
              </a:ext>
            </a:extLst>
          </p:cNvPr>
          <p:cNvSpPr/>
          <p:nvPr userDrawn="1"/>
        </p:nvSpPr>
        <p:spPr>
          <a:xfrm>
            <a:off x="8964764" y="3544304"/>
            <a:ext cx="2869255" cy="2945397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0402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Evidenza _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325365"/>
            <a:ext cx="11522075" cy="4222679"/>
          </a:xfrm>
        </p:spPr>
        <p:txBody>
          <a:bodyPr anchor="ctr"/>
          <a:lstStyle>
            <a:lvl1pPr>
              <a:defRPr sz="4000" b="0"/>
            </a:lvl1pPr>
          </a:lstStyle>
          <a:p>
            <a:r>
              <a:rPr lang="it-IT" dirty="0"/>
              <a:t>Inserire testo in evidenza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6FCB4558-5B0B-4E68-99C0-73044CD4F7EE}"/>
              </a:ext>
            </a:extLst>
          </p:cNvPr>
          <p:cNvSpPr/>
          <p:nvPr userDrawn="1"/>
        </p:nvSpPr>
        <p:spPr>
          <a:xfrm>
            <a:off x="-1366766" y="1325366"/>
            <a:ext cx="4222679" cy="4222679"/>
          </a:xfrm>
          <a:prstGeom prst="ellipse">
            <a:avLst/>
          </a:prstGeom>
          <a:noFill/>
          <a:ln w="9525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CD3E5C6-1FD7-4A9E-A65F-282056577FB3}"/>
              </a:ext>
            </a:extLst>
          </p:cNvPr>
          <p:cNvCxnSpPr>
            <a:cxnSpLocks/>
          </p:cNvCxnSpPr>
          <p:nvPr userDrawn="1"/>
        </p:nvCxnSpPr>
        <p:spPr>
          <a:xfrm>
            <a:off x="0" y="1325366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9DB920E-F5AB-4AF8-BFFC-D380A2D7FEAE}"/>
              </a:ext>
            </a:extLst>
          </p:cNvPr>
          <p:cNvCxnSpPr>
            <a:cxnSpLocks/>
          </p:cNvCxnSpPr>
          <p:nvPr userDrawn="1"/>
        </p:nvCxnSpPr>
        <p:spPr>
          <a:xfrm>
            <a:off x="0" y="5548045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028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Evidenza _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771" y="1775639"/>
            <a:ext cx="10664455" cy="2317896"/>
          </a:xfrm>
          <a:ln>
            <a:noFill/>
          </a:ln>
        </p:spPr>
        <p:txBody>
          <a:bodyPr anchor="b"/>
          <a:lstStyle>
            <a:lvl1pPr algn="ctr">
              <a:defRPr sz="4800" b="0"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testo in evidenza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6FCB4558-5B0B-4E68-99C0-73044CD4F7EE}"/>
              </a:ext>
            </a:extLst>
          </p:cNvPr>
          <p:cNvSpPr/>
          <p:nvPr userDrawn="1"/>
        </p:nvSpPr>
        <p:spPr>
          <a:xfrm>
            <a:off x="3233122" y="757946"/>
            <a:ext cx="5725755" cy="5725755"/>
          </a:xfrm>
          <a:prstGeom prst="ellipse">
            <a:avLst/>
          </a:prstGeom>
          <a:noFill/>
          <a:ln w="9525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2"/>
              </a:solidFill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CD3E5C6-1FD7-4A9E-A65F-282056577FB3}"/>
              </a:ext>
            </a:extLst>
          </p:cNvPr>
          <p:cNvCxnSpPr>
            <a:cxnSpLocks/>
          </p:cNvCxnSpPr>
          <p:nvPr userDrawn="1"/>
        </p:nvCxnSpPr>
        <p:spPr>
          <a:xfrm>
            <a:off x="0" y="729943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9DB920E-F5AB-4AF8-BFFC-D380A2D7FEAE}"/>
              </a:ext>
            </a:extLst>
          </p:cNvPr>
          <p:cNvCxnSpPr>
            <a:cxnSpLocks/>
          </p:cNvCxnSpPr>
          <p:nvPr userDrawn="1"/>
        </p:nvCxnSpPr>
        <p:spPr>
          <a:xfrm>
            <a:off x="0" y="648371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FA801A9-B23D-4656-8AFA-3E413EDFA6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3588" y="4536830"/>
            <a:ext cx="10664825" cy="601907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61244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9F9291-C221-8003-152B-6DD75F2A1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8DAC34-7320-713F-482F-CB6A8FAD7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3E9E94D-8C39-FCBE-4B5D-861CE991D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EF4B9-3445-4F1E-9857-CBC938433259}" type="datetime1">
              <a:rPr lang="en-GB" smtClean="0"/>
              <a:t>24/06/2026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E8D314B-10A6-D912-9270-46D57963A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7EEC46-CA69-08C1-09C1-885DB2AFF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95F6-4C80-484D-94A1-DCC052FB909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6596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 / Titolo / Docente  |  00. 00. 0000">
            <a:extLst>
              <a:ext uri="{FF2B5EF4-FFF2-40B4-BE49-F238E27FC236}">
                <a16:creationId xmlns:a16="http://schemas.microsoft.com/office/drawing/2014/main" id="{99FF4CA3-BA67-0511-3FE3-11769597A30E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3" name="Titolo 5">
            <a:extLst>
              <a:ext uri="{FF2B5EF4-FFF2-40B4-BE49-F238E27FC236}">
                <a16:creationId xmlns:a16="http://schemas.microsoft.com/office/drawing/2014/main" id="{5660309B-4011-4FF9-71E9-5BC51EF56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2853390"/>
            <a:ext cx="10986218" cy="2324100"/>
          </a:xfrm>
        </p:spPr>
        <p:txBody>
          <a:bodyPr lIns="0" tIns="360000" rIns="0" bIns="0" anchor="t"/>
          <a:lstStyle>
            <a:lvl1pPr>
              <a:defRPr lang="it-IT" dirty="0"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5" name="Cerchio">
            <a:extLst>
              <a:ext uri="{FF2B5EF4-FFF2-40B4-BE49-F238E27FC236}">
                <a16:creationId xmlns:a16="http://schemas.microsoft.com/office/drawing/2014/main" id="{5F9D2376-F92C-70CC-7E4A-0F195E3EA543}"/>
              </a:ext>
            </a:extLst>
          </p:cNvPr>
          <p:cNvSpPr/>
          <p:nvPr userDrawn="1"/>
        </p:nvSpPr>
        <p:spPr>
          <a:xfrm rot="10800000">
            <a:off x="7559558" y="-1156784"/>
            <a:ext cx="4010434" cy="4010172"/>
          </a:xfrm>
          <a:prstGeom prst="ellipse">
            <a:avLst/>
          </a:prstGeom>
          <a:gradFill flip="none" rotWithShape="1">
            <a:gsLst>
              <a:gs pos="14000">
                <a:srgbClr val="FFFFFF">
                  <a:alpha val="50000"/>
                </a:srgbClr>
              </a:gs>
              <a:gs pos="13661">
                <a:schemeClr val="accent4"/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6" name="Cerchio">
            <a:extLst>
              <a:ext uri="{FF2B5EF4-FFF2-40B4-BE49-F238E27FC236}">
                <a16:creationId xmlns:a16="http://schemas.microsoft.com/office/drawing/2014/main" id="{A0BCD1D3-187F-0F81-48F7-30E4CB14B416}"/>
              </a:ext>
            </a:extLst>
          </p:cNvPr>
          <p:cNvSpPr/>
          <p:nvPr userDrawn="1"/>
        </p:nvSpPr>
        <p:spPr>
          <a:xfrm>
            <a:off x="7559558" y="2853390"/>
            <a:ext cx="4010432" cy="4010171"/>
          </a:xfrm>
          <a:prstGeom prst="ellipse">
            <a:avLst/>
          </a:prstGeom>
          <a:gradFill flip="none" rotWithShape="1">
            <a:gsLst>
              <a:gs pos="14000">
                <a:srgbClr val="FFFFFF">
                  <a:alpha val="50000"/>
                </a:srgbClr>
              </a:gs>
              <a:gs pos="13661">
                <a:schemeClr val="accent4"/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6">
              <a:defRPr sz="3200">
                <a:solidFill>
                  <a:srgbClr val="FFFFFF">
                    <a:alpha val="20092"/>
                  </a:srgb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b="0" i="0" dirty="0"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B7B3A0A-3A1B-42DE-B9AE-23655BAD374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D11F552-5459-4905-94FE-760C82166453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FFD66269-DBF7-485E-8F18-092A9E8BABC4}"/>
              </a:ext>
            </a:extLst>
          </p:cNvPr>
          <p:cNvCxnSpPr>
            <a:cxnSpLocks/>
          </p:cNvCxnSpPr>
          <p:nvPr userDrawn="1"/>
        </p:nvCxnSpPr>
        <p:spPr>
          <a:xfrm>
            <a:off x="0" y="285339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lemento grafico 6">
            <a:extLst>
              <a:ext uri="{FF2B5EF4-FFF2-40B4-BE49-F238E27FC236}">
                <a16:creationId xmlns:a16="http://schemas.microsoft.com/office/drawing/2014/main" id="{078BC445-6898-420E-B58B-CD0B52721C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559" y="558879"/>
            <a:ext cx="5643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856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e 35">
            <a:extLst>
              <a:ext uri="{FF2B5EF4-FFF2-40B4-BE49-F238E27FC236}">
                <a16:creationId xmlns:a16="http://schemas.microsoft.com/office/drawing/2014/main" id="{51B3AA80-97EC-50CB-4FE0-29FF43A159AF}"/>
              </a:ext>
            </a:extLst>
          </p:cNvPr>
          <p:cNvSpPr/>
          <p:nvPr userDrawn="1"/>
        </p:nvSpPr>
        <p:spPr>
          <a:xfrm>
            <a:off x="2609" y="-5451948"/>
            <a:ext cx="10887979" cy="10887270"/>
          </a:xfrm>
          <a:prstGeom prst="ellipse">
            <a:avLst/>
          </a:prstGeom>
          <a:gradFill flip="none" rotWithShape="1">
            <a:gsLst>
              <a:gs pos="8000">
                <a:schemeClr val="tx1">
                  <a:lumMod val="0"/>
                  <a:lumOff val="100000"/>
                  <a:alpha val="3100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id="{0F01AAD3-5366-6929-C4BA-2E51CD3F31D4}"/>
              </a:ext>
            </a:extLst>
          </p:cNvPr>
          <p:cNvSpPr/>
          <p:nvPr userDrawn="1"/>
        </p:nvSpPr>
        <p:spPr>
          <a:xfrm rot="19314398">
            <a:off x="2609" y="5451681"/>
            <a:ext cx="10887979" cy="10887270"/>
          </a:xfrm>
          <a:prstGeom prst="ellipse">
            <a:avLst/>
          </a:prstGeom>
          <a:gradFill flip="none" rotWithShape="1">
            <a:gsLst>
              <a:gs pos="8000">
                <a:schemeClr val="tx1">
                  <a:lumMod val="0"/>
                  <a:lumOff val="100000"/>
                  <a:alpha val="3100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 sz="900" dirty="0">
              <a:latin typeface="Manrope" pitchFamily="2" charset="0"/>
            </a:endParaRPr>
          </a:p>
        </p:txBody>
      </p:sp>
      <p:sp>
        <p:nvSpPr>
          <p:cNvPr id="10" name="Linea">
            <a:extLst>
              <a:ext uri="{FF2B5EF4-FFF2-40B4-BE49-F238E27FC236}">
                <a16:creationId xmlns:a16="http://schemas.microsoft.com/office/drawing/2014/main" id="{2889EA06-D03D-AD37-B610-762B18DC9D96}"/>
              </a:ext>
            </a:extLst>
          </p:cNvPr>
          <p:cNvSpPr/>
          <p:nvPr userDrawn="1"/>
        </p:nvSpPr>
        <p:spPr>
          <a:xfrm rot="10800000" flipH="1">
            <a:off x="10895557" y="1057"/>
            <a:ext cx="1" cy="6855889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11" name="Linea">
            <a:extLst>
              <a:ext uri="{FF2B5EF4-FFF2-40B4-BE49-F238E27FC236}">
                <a16:creationId xmlns:a16="http://schemas.microsoft.com/office/drawing/2014/main" id="{1C01A8D5-245E-26D8-2ECA-82D4764647AF}"/>
              </a:ext>
            </a:extLst>
          </p:cNvPr>
          <p:cNvSpPr/>
          <p:nvPr userDrawn="1"/>
        </p:nvSpPr>
        <p:spPr>
          <a:xfrm rot="10800000">
            <a:off x="-3064" y="5436688"/>
            <a:ext cx="12198128" cy="1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24" name="Titolo 5">
            <a:extLst>
              <a:ext uri="{FF2B5EF4-FFF2-40B4-BE49-F238E27FC236}">
                <a16:creationId xmlns:a16="http://schemas.microsoft.com/office/drawing/2014/main" id="{7A3C36CA-9D5D-490C-3E31-571AF7EC54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6" y="2970949"/>
            <a:ext cx="10297220" cy="1979441"/>
          </a:xfrm>
          <a:prstGeom prst="rect">
            <a:avLst/>
          </a:prstGeom>
        </p:spPr>
        <p:txBody>
          <a:bodyPr lIns="0" tIns="360000" rIns="0"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25" name="Tema / Titolo / Docente  |  00. 00. 0000">
            <a:extLst>
              <a:ext uri="{FF2B5EF4-FFF2-40B4-BE49-F238E27FC236}">
                <a16:creationId xmlns:a16="http://schemas.microsoft.com/office/drawing/2014/main" id="{A4A528BE-7AD2-13B5-15DC-484153FDCFB1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pic>
        <p:nvPicPr>
          <p:cNvPr id="9" name="Elemento grafico 8">
            <a:extLst>
              <a:ext uri="{FF2B5EF4-FFF2-40B4-BE49-F238E27FC236}">
                <a16:creationId xmlns:a16="http://schemas.microsoft.com/office/drawing/2014/main" id="{F972834C-E7A4-4F0C-968E-82C61F0729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559" y="558879"/>
            <a:ext cx="5643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012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">
            <a:extLst>
              <a:ext uri="{FF2B5EF4-FFF2-40B4-BE49-F238E27FC236}">
                <a16:creationId xmlns:a16="http://schemas.microsoft.com/office/drawing/2014/main" id="{5904BB58-3F14-9C88-2C51-FC53AD74ECDB}"/>
              </a:ext>
            </a:extLst>
          </p:cNvPr>
          <p:cNvSpPr/>
          <p:nvPr userDrawn="1"/>
        </p:nvSpPr>
        <p:spPr>
          <a:xfrm>
            <a:off x="-13900" y="5890078"/>
            <a:ext cx="12220596" cy="97807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sp>
        <p:nvSpPr>
          <p:cNvPr id="52" name="Titolo 5">
            <a:extLst>
              <a:ext uri="{FF2B5EF4-FFF2-40B4-BE49-F238E27FC236}">
                <a16:creationId xmlns:a16="http://schemas.microsoft.com/office/drawing/2014/main" id="{FAD942FF-4AE3-BA4F-0D20-F8F6CDA75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1873912"/>
            <a:ext cx="10986218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53" name="Tema / Titolo / Docente  |  00. 00. 0000">
            <a:extLst>
              <a:ext uri="{FF2B5EF4-FFF2-40B4-BE49-F238E27FC236}">
                <a16:creationId xmlns:a16="http://schemas.microsoft.com/office/drawing/2014/main" id="{21E39AD4-D17D-DA18-8557-753A1598EDBB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494701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31" name="Cerchio">
            <a:extLst>
              <a:ext uri="{FF2B5EF4-FFF2-40B4-BE49-F238E27FC236}">
                <a16:creationId xmlns:a16="http://schemas.microsoft.com/office/drawing/2014/main" id="{A9903704-CFC7-476C-9852-F48766C69614}"/>
              </a:ext>
            </a:extLst>
          </p:cNvPr>
          <p:cNvSpPr/>
          <p:nvPr userDrawn="1"/>
        </p:nvSpPr>
        <p:spPr>
          <a:xfrm rot="10800000">
            <a:off x="7559558" y="-2130267"/>
            <a:ext cx="4010434" cy="4010172"/>
          </a:xfrm>
          <a:prstGeom prst="ellipse">
            <a:avLst/>
          </a:prstGeom>
          <a:gradFill flip="none" rotWithShape="1">
            <a:gsLst>
              <a:gs pos="14000">
                <a:schemeClr val="accent2"/>
              </a:gs>
              <a:gs pos="13661">
                <a:srgbClr val="8896A9">
                  <a:alpha val="15184"/>
                </a:srgb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6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b="0" i="0" dirty="0"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32" name="Cerchio">
            <a:extLst>
              <a:ext uri="{FF2B5EF4-FFF2-40B4-BE49-F238E27FC236}">
                <a16:creationId xmlns:a16="http://schemas.microsoft.com/office/drawing/2014/main" id="{A6756836-4360-4832-91E9-DC1FED362D89}"/>
              </a:ext>
            </a:extLst>
          </p:cNvPr>
          <p:cNvSpPr/>
          <p:nvPr userDrawn="1"/>
        </p:nvSpPr>
        <p:spPr>
          <a:xfrm>
            <a:off x="7559560" y="1879907"/>
            <a:ext cx="4010432" cy="4010171"/>
          </a:xfrm>
          <a:prstGeom prst="ellipse">
            <a:avLst/>
          </a:prstGeom>
          <a:gradFill flip="none" rotWithShape="1">
            <a:gsLst>
              <a:gs pos="14000">
                <a:schemeClr val="accent2"/>
              </a:gs>
              <a:gs pos="13661">
                <a:srgbClr val="8896A9">
                  <a:alpha val="15184"/>
                </a:srgb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/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21D738D7-7E88-4675-A0EF-E3BAD613F5D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-973483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diritto 53">
            <a:extLst>
              <a:ext uri="{FF2B5EF4-FFF2-40B4-BE49-F238E27FC236}">
                <a16:creationId xmlns:a16="http://schemas.microsoft.com/office/drawing/2014/main" id="{F9039971-82D3-47A9-A22B-57F88091170C}"/>
              </a:ext>
            </a:extLst>
          </p:cNvPr>
          <p:cNvCxnSpPr>
            <a:cxnSpLocks/>
          </p:cNvCxnSpPr>
          <p:nvPr userDrawn="1"/>
        </p:nvCxnSpPr>
        <p:spPr>
          <a:xfrm>
            <a:off x="7559558" y="-973483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diritto 54">
            <a:extLst>
              <a:ext uri="{FF2B5EF4-FFF2-40B4-BE49-F238E27FC236}">
                <a16:creationId xmlns:a16="http://schemas.microsoft.com/office/drawing/2014/main" id="{646E7D75-6D87-4823-9E66-BDAA6D07313A}"/>
              </a:ext>
            </a:extLst>
          </p:cNvPr>
          <p:cNvCxnSpPr>
            <a:cxnSpLocks/>
          </p:cNvCxnSpPr>
          <p:nvPr userDrawn="1"/>
        </p:nvCxnSpPr>
        <p:spPr>
          <a:xfrm>
            <a:off x="0" y="1879907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Raggruppa">
            <a:extLst>
              <a:ext uri="{FF2B5EF4-FFF2-40B4-BE49-F238E27FC236}">
                <a16:creationId xmlns:a16="http://schemas.microsoft.com/office/drawing/2014/main" id="{D9B365EE-D8D3-4D46-96F1-BBDF01D608AD}"/>
              </a:ext>
            </a:extLst>
          </p:cNvPr>
          <p:cNvGrpSpPr/>
          <p:nvPr userDrawn="1"/>
        </p:nvGrpSpPr>
        <p:grpSpPr>
          <a:xfrm>
            <a:off x="5959800" y="6112429"/>
            <a:ext cx="774301" cy="512711"/>
            <a:chOff x="55030" y="-1"/>
            <a:chExt cx="1548497" cy="1025419"/>
          </a:xfrm>
        </p:grpSpPr>
        <p:sp>
          <p:nvSpPr>
            <p:cNvPr id="29" name="Dicitura 01">
              <a:extLst>
                <a:ext uri="{FF2B5EF4-FFF2-40B4-BE49-F238E27FC236}">
                  <a16:creationId xmlns:a16="http://schemas.microsoft.com/office/drawing/2014/main" id="{837F02C0-6D02-4665-B6F5-11E9589BA989}"/>
                </a:ext>
              </a:extLst>
            </p:cNvPr>
            <p:cNvSpPr txBox="1"/>
            <p:nvPr/>
          </p:nvSpPr>
          <p:spPr>
            <a:xfrm>
              <a:off x="55030" y="102541"/>
              <a:ext cx="1391313" cy="482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2200">
                  <a:solidFill>
                    <a:srgbClr val="102C53"/>
                  </a:solidFill>
                </a:defRPr>
              </a:lvl1pPr>
            </a:lstStyle>
            <a:p>
              <a:r>
                <a:rPr sz="900" b="1" dirty="0" err="1">
                  <a:latin typeface="Manrope" pitchFamily="2" charset="0"/>
                </a:rPr>
                <a:t>Dicitura</a:t>
              </a:r>
              <a:r>
                <a:rPr sz="900" b="1" dirty="0">
                  <a:latin typeface="Manrope" pitchFamily="2" charset="0"/>
                </a:rPr>
                <a:t> 01</a:t>
              </a:r>
            </a:p>
          </p:txBody>
        </p:sp>
        <p:sp>
          <p:nvSpPr>
            <p:cNvPr id="30" name="Linea">
              <a:extLst>
                <a:ext uri="{FF2B5EF4-FFF2-40B4-BE49-F238E27FC236}">
                  <a16:creationId xmlns:a16="http://schemas.microsoft.com/office/drawing/2014/main" id="{61161109-392D-4009-8437-A474FED506B9}"/>
                </a:ext>
              </a:extLst>
            </p:cNvPr>
            <p:cNvSpPr/>
            <p:nvPr/>
          </p:nvSpPr>
          <p:spPr>
            <a:xfrm flipV="1">
              <a:off x="1603526" y="-1"/>
              <a:ext cx="1" cy="1025419"/>
            </a:xfrm>
            <a:prstGeom prst="line">
              <a:avLst/>
            </a:prstGeom>
            <a:noFill/>
            <a:ln w="9525" cap="flat">
              <a:solidFill>
                <a:srgbClr val="102C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 sz="338" dirty="0">
                <a:latin typeface="Manrope" pitchFamily="2" charset="0"/>
              </a:endParaRPr>
            </a:p>
          </p:txBody>
        </p:sp>
      </p:grpSp>
      <p:grpSp>
        <p:nvGrpSpPr>
          <p:cNvPr id="51" name="Raggruppa">
            <a:extLst>
              <a:ext uri="{FF2B5EF4-FFF2-40B4-BE49-F238E27FC236}">
                <a16:creationId xmlns:a16="http://schemas.microsoft.com/office/drawing/2014/main" id="{E059984F-8AA2-4B50-85C2-7AC46B2CEF41}"/>
              </a:ext>
            </a:extLst>
          </p:cNvPr>
          <p:cNvGrpSpPr/>
          <p:nvPr userDrawn="1"/>
        </p:nvGrpSpPr>
        <p:grpSpPr>
          <a:xfrm>
            <a:off x="9572232" y="6112429"/>
            <a:ext cx="790072" cy="512711"/>
            <a:chOff x="70058" y="-1"/>
            <a:chExt cx="1580036" cy="1025419"/>
          </a:xfrm>
        </p:grpSpPr>
        <p:sp>
          <p:nvSpPr>
            <p:cNvPr id="56" name="Dicitura 02">
              <a:extLst>
                <a:ext uri="{FF2B5EF4-FFF2-40B4-BE49-F238E27FC236}">
                  <a16:creationId xmlns:a16="http://schemas.microsoft.com/office/drawing/2014/main" id="{5B28D4FC-5C66-4EDB-8BD0-5EA7DBAC029B}"/>
                </a:ext>
              </a:extLst>
            </p:cNvPr>
            <p:cNvSpPr txBox="1"/>
            <p:nvPr/>
          </p:nvSpPr>
          <p:spPr>
            <a:xfrm>
              <a:off x="70058" y="102541"/>
              <a:ext cx="1426577" cy="482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2200">
                  <a:solidFill>
                    <a:srgbClr val="102C53"/>
                  </a:solidFill>
                </a:defRPr>
              </a:lvl1pPr>
            </a:lstStyle>
            <a:p>
              <a:r>
                <a:rPr sz="900" b="1" dirty="0" err="1">
                  <a:latin typeface="Manrope" pitchFamily="2" charset="0"/>
                </a:rPr>
                <a:t>Dicitura</a:t>
              </a:r>
              <a:r>
                <a:rPr sz="900" b="1" dirty="0">
                  <a:latin typeface="Manrope" pitchFamily="2" charset="0"/>
                </a:rPr>
                <a:t> 02</a:t>
              </a:r>
            </a:p>
          </p:txBody>
        </p:sp>
        <p:sp>
          <p:nvSpPr>
            <p:cNvPr id="57" name="Linea">
              <a:extLst>
                <a:ext uri="{FF2B5EF4-FFF2-40B4-BE49-F238E27FC236}">
                  <a16:creationId xmlns:a16="http://schemas.microsoft.com/office/drawing/2014/main" id="{27941DAF-3BB8-4C4D-A2C8-AA79B7498AE0}"/>
                </a:ext>
              </a:extLst>
            </p:cNvPr>
            <p:cNvSpPr/>
            <p:nvPr/>
          </p:nvSpPr>
          <p:spPr>
            <a:xfrm flipV="1">
              <a:off x="1650093" y="-1"/>
              <a:ext cx="1" cy="1025419"/>
            </a:xfrm>
            <a:prstGeom prst="line">
              <a:avLst/>
            </a:prstGeom>
            <a:noFill/>
            <a:ln w="9525" cap="flat">
              <a:solidFill>
                <a:srgbClr val="102C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 sz="338" dirty="0">
                <a:latin typeface="Manrope" pitchFamily="2" charset="0"/>
              </a:endParaRPr>
            </a:p>
          </p:txBody>
        </p:sp>
      </p:grpSp>
      <p:grpSp>
        <p:nvGrpSpPr>
          <p:cNvPr id="58" name="Raggruppa">
            <a:extLst>
              <a:ext uri="{FF2B5EF4-FFF2-40B4-BE49-F238E27FC236}">
                <a16:creationId xmlns:a16="http://schemas.microsoft.com/office/drawing/2014/main" id="{ADBE5E3C-52A9-44F0-8249-1F4FC75AE2F1}"/>
              </a:ext>
            </a:extLst>
          </p:cNvPr>
          <p:cNvGrpSpPr/>
          <p:nvPr userDrawn="1"/>
        </p:nvGrpSpPr>
        <p:grpSpPr>
          <a:xfrm>
            <a:off x="10609988" y="6152538"/>
            <a:ext cx="979517" cy="453158"/>
            <a:chOff x="60711" y="0"/>
            <a:chExt cx="1958904" cy="906313"/>
          </a:xfrm>
        </p:grpSpPr>
        <p:sp>
          <p:nvSpPr>
            <p:cNvPr id="59" name="Logo">
              <a:extLst>
                <a:ext uri="{FF2B5EF4-FFF2-40B4-BE49-F238E27FC236}">
                  <a16:creationId xmlns:a16="http://schemas.microsoft.com/office/drawing/2014/main" id="{F21F4D0C-6AA3-4BAE-BE30-CD549FAD493B}"/>
                </a:ext>
              </a:extLst>
            </p:cNvPr>
            <p:cNvSpPr txBox="1"/>
            <p:nvPr/>
          </p:nvSpPr>
          <p:spPr>
            <a:xfrm>
              <a:off x="996967" y="135122"/>
              <a:ext cx="1022648" cy="636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800">
                  <a:solidFill>
                    <a:srgbClr val="D5D5D5"/>
                  </a:solidFill>
                </a:defRPr>
              </a:lvl1pPr>
            </a:lstStyle>
            <a:p>
              <a:r>
                <a:rPr sz="1400" dirty="0">
                  <a:latin typeface="Manrope" pitchFamily="2" charset="0"/>
                </a:rPr>
                <a:t>Logo</a:t>
              </a:r>
            </a:p>
          </p:txBody>
        </p:sp>
        <p:sp>
          <p:nvSpPr>
            <p:cNvPr id="60" name="Poligono">
              <a:extLst>
                <a:ext uri="{FF2B5EF4-FFF2-40B4-BE49-F238E27FC236}">
                  <a16:creationId xmlns:a16="http://schemas.microsoft.com/office/drawing/2014/main" id="{1F8BCAF1-D815-4CB5-AAF9-C245FF978F6B}"/>
                </a:ext>
              </a:extLst>
            </p:cNvPr>
            <p:cNvSpPr/>
            <p:nvPr/>
          </p:nvSpPr>
          <p:spPr>
            <a:xfrm>
              <a:off x="60711" y="0"/>
              <a:ext cx="784891" cy="906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2756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Raggruppa">
            <a:extLst>
              <a:ext uri="{FF2B5EF4-FFF2-40B4-BE49-F238E27FC236}">
                <a16:creationId xmlns:a16="http://schemas.microsoft.com/office/drawing/2014/main" id="{5E31D0A8-41FA-4B28-A296-A3FEBEF2E74A}"/>
              </a:ext>
            </a:extLst>
          </p:cNvPr>
          <p:cNvGrpSpPr/>
          <p:nvPr userDrawn="1"/>
        </p:nvGrpSpPr>
        <p:grpSpPr>
          <a:xfrm>
            <a:off x="6983179" y="6125021"/>
            <a:ext cx="2345580" cy="508191"/>
            <a:chOff x="-1" y="0"/>
            <a:chExt cx="4690853" cy="1016381"/>
          </a:xfrm>
        </p:grpSpPr>
        <p:grpSp>
          <p:nvGrpSpPr>
            <p:cNvPr id="62" name="Raggruppa">
              <a:extLst>
                <a:ext uri="{FF2B5EF4-FFF2-40B4-BE49-F238E27FC236}">
                  <a16:creationId xmlns:a16="http://schemas.microsoft.com/office/drawing/2014/main" id="{E46202F1-057B-4188-9228-134C82BE6C2B}"/>
                </a:ext>
              </a:extLst>
            </p:cNvPr>
            <p:cNvGrpSpPr/>
            <p:nvPr/>
          </p:nvGrpSpPr>
          <p:grpSpPr>
            <a:xfrm>
              <a:off x="-1" y="0"/>
              <a:ext cx="2032314" cy="1016381"/>
              <a:chOff x="0" y="0"/>
              <a:chExt cx="2032313" cy="1016380"/>
            </a:xfrm>
          </p:grpSpPr>
          <p:sp>
            <p:nvSpPr>
              <p:cNvPr id="66" name="Logo">
                <a:extLst>
                  <a:ext uri="{FF2B5EF4-FFF2-40B4-BE49-F238E27FC236}">
                    <a16:creationId xmlns:a16="http://schemas.microsoft.com/office/drawing/2014/main" id="{AD1039EF-92B1-4483-A6B6-0A1BAF54E17E}"/>
                  </a:ext>
                </a:extLst>
              </p:cNvPr>
              <p:cNvSpPr txBox="1"/>
              <p:nvPr/>
            </p:nvSpPr>
            <p:spPr>
              <a:xfrm>
                <a:off x="1009665" y="190150"/>
                <a:ext cx="1022648" cy="6360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800">
                    <a:solidFill>
                      <a:srgbClr val="D5D5D5"/>
                    </a:solidFill>
                  </a:defRPr>
                </a:lvl1pPr>
              </a:lstStyle>
              <a:p>
                <a:r>
                  <a:rPr sz="1400" dirty="0">
                    <a:latin typeface="Manrope" pitchFamily="2" charset="0"/>
                  </a:rPr>
                  <a:t>Logo</a:t>
                </a:r>
              </a:p>
            </p:txBody>
          </p:sp>
          <p:sp>
            <p:nvSpPr>
              <p:cNvPr id="67" name="Triangolo">
                <a:extLst>
                  <a:ext uri="{FF2B5EF4-FFF2-40B4-BE49-F238E27FC236}">
                    <a16:creationId xmlns:a16="http://schemas.microsoft.com/office/drawing/2014/main" id="{FD1A3516-87E6-4EB0-A54B-20DCF5006917}"/>
                  </a:ext>
                </a:extLst>
              </p:cNvPr>
              <p:cNvSpPr/>
              <p:nvPr/>
            </p:nvSpPr>
            <p:spPr>
              <a:xfrm>
                <a:off x="0" y="0"/>
                <a:ext cx="1016380" cy="10163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5D5D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2756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3" name="Raggruppa">
              <a:extLst>
                <a:ext uri="{FF2B5EF4-FFF2-40B4-BE49-F238E27FC236}">
                  <a16:creationId xmlns:a16="http://schemas.microsoft.com/office/drawing/2014/main" id="{9149A719-2F2F-4C53-A26D-8127802D68AB}"/>
                </a:ext>
              </a:extLst>
            </p:cNvPr>
            <p:cNvGrpSpPr/>
            <p:nvPr/>
          </p:nvGrpSpPr>
          <p:grpSpPr>
            <a:xfrm>
              <a:off x="2519023" y="0"/>
              <a:ext cx="2171829" cy="1016381"/>
              <a:chOff x="0" y="0"/>
              <a:chExt cx="2171826" cy="1016380"/>
            </a:xfrm>
          </p:grpSpPr>
          <p:sp>
            <p:nvSpPr>
              <p:cNvPr id="64" name="Logo">
                <a:extLst>
                  <a:ext uri="{FF2B5EF4-FFF2-40B4-BE49-F238E27FC236}">
                    <a16:creationId xmlns:a16="http://schemas.microsoft.com/office/drawing/2014/main" id="{80B01960-9939-4130-9089-2A4BD8AF3296}"/>
                  </a:ext>
                </a:extLst>
              </p:cNvPr>
              <p:cNvSpPr txBox="1"/>
              <p:nvPr/>
            </p:nvSpPr>
            <p:spPr>
              <a:xfrm>
                <a:off x="1149178" y="190150"/>
                <a:ext cx="1022648" cy="6360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800">
                    <a:solidFill>
                      <a:srgbClr val="D5D5D5"/>
                    </a:solidFill>
                  </a:defRPr>
                </a:lvl1pPr>
              </a:lstStyle>
              <a:p>
                <a:r>
                  <a:rPr sz="1400" dirty="0">
                    <a:latin typeface="Manrope" pitchFamily="2" charset="0"/>
                  </a:rPr>
                  <a:t>Logo</a:t>
                </a:r>
              </a:p>
            </p:txBody>
          </p:sp>
          <p:sp>
            <p:nvSpPr>
              <p:cNvPr id="65" name="Rettangolo arrotondato">
                <a:extLst>
                  <a:ext uri="{FF2B5EF4-FFF2-40B4-BE49-F238E27FC236}">
                    <a16:creationId xmlns:a16="http://schemas.microsoft.com/office/drawing/2014/main" id="{F1B3B5FC-25DF-42DE-8799-CCFD2C3FAD89}"/>
                  </a:ext>
                </a:extLst>
              </p:cNvPr>
              <p:cNvSpPr/>
              <p:nvPr/>
            </p:nvSpPr>
            <p:spPr>
              <a:xfrm>
                <a:off x="0" y="0"/>
                <a:ext cx="1016380" cy="1016380"/>
              </a:xfrm>
              <a:prstGeom prst="roundRect">
                <a:avLst>
                  <a:gd name="adj" fmla="val 9826"/>
                </a:avLst>
              </a:prstGeom>
              <a:solidFill>
                <a:srgbClr val="D5D5D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2756">
                  <a:defRPr sz="3200">
                    <a:solidFill>
                      <a:srgbClr val="D5D5D5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68" name="Elemento grafico 67">
            <a:extLst>
              <a:ext uri="{FF2B5EF4-FFF2-40B4-BE49-F238E27FC236}">
                <a16:creationId xmlns:a16="http://schemas.microsoft.com/office/drawing/2014/main" id="{5F529302-1B89-44BE-95C8-85347C3140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7726" y="6134792"/>
            <a:ext cx="4455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006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e 26">
            <a:extLst>
              <a:ext uri="{FF2B5EF4-FFF2-40B4-BE49-F238E27FC236}">
                <a16:creationId xmlns:a16="http://schemas.microsoft.com/office/drawing/2014/main" id="{3660D8AF-E5B8-4BEC-B9C7-E7F4AA7B4124}"/>
              </a:ext>
            </a:extLst>
          </p:cNvPr>
          <p:cNvSpPr/>
          <p:nvPr userDrawn="1"/>
        </p:nvSpPr>
        <p:spPr>
          <a:xfrm>
            <a:off x="2609" y="1424519"/>
            <a:ext cx="10887979" cy="10887270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4500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 sz="900" dirty="0">
              <a:latin typeface="Manrope" pitchFamily="2" charset="0"/>
            </a:endParaRPr>
          </a:p>
        </p:txBody>
      </p:sp>
      <p:sp>
        <p:nvSpPr>
          <p:cNvPr id="29" name="Linea">
            <a:extLst>
              <a:ext uri="{FF2B5EF4-FFF2-40B4-BE49-F238E27FC236}">
                <a16:creationId xmlns:a16="http://schemas.microsoft.com/office/drawing/2014/main" id="{6958CE40-0469-4F4F-B2A3-16FC46F1EE78}"/>
              </a:ext>
            </a:extLst>
          </p:cNvPr>
          <p:cNvSpPr/>
          <p:nvPr userDrawn="1"/>
        </p:nvSpPr>
        <p:spPr>
          <a:xfrm>
            <a:off x="0" y="1416971"/>
            <a:ext cx="12192795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30" name="Linea">
            <a:extLst>
              <a:ext uri="{FF2B5EF4-FFF2-40B4-BE49-F238E27FC236}">
                <a16:creationId xmlns:a16="http://schemas.microsoft.com/office/drawing/2014/main" id="{6D745DF5-35F2-4521-823F-7D14073A97E9}"/>
              </a:ext>
            </a:extLst>
          </p:cNvPr>
          <p:cNvSpPr/>
          <p:nvPr userDrawn="1"/>
        </p:nvSpPr>
        <p:spPr>
          <a:xfrm rot="10800000" flipH="1">
            <a:off x="10895557" y="-1590"/>
            <a:ext cx="1" cy="6855889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51" name="Ovale 50">
            <a:extLst>
              <a:ext uri="{FF2B5EF4-FFF2-40B4-BE49-F238E27FC236}">
                <a16:creationId xmlns:a16="http://schemas.microsoft.com/office/drawing/2014/main" id="{485EA396-F5B1-4D22-BDB2-B638B93E29B1}"/>
              </a:ext>
            </a:extLst>
          </p:cNvPr>
          <p:cNvSpPr/>
          <p:nvPr userDrawn="1"/>
        </p:nvSpPr>
        <p:spPr>
          <a:xfrm>
            <a:off x="2609" y="-9484154"/>
            <a:ext cx="10887979" cy="10887270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4500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34" name="t">
            <a:extLst>
              <a:ext uri="{FF2B5EF4-FFF2-40B4-BE49-F238E27FC236}">
                <a16:creationId xmlns:a16="http://schemas.microsoft.com/office/drawing/2014/main" id="{5904BB58-3F14-9C88-2C51-FC53AD74ECDB}"/>
              </a:ext>
            </a:extLst>
          </p:cNvPr>
          <p:cNvSpPr/>
          <p:nvPr userDrawn="1"/>
        </p:nvSpPr>
        <p:spPr>
          <a:xfrm>
            <a:off x="-13900" y="5890078"/>
            <a:ext cx="12220596" cy="97807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</p:txBody>
      </p:sp>
      <p:grpSp>
        <p:nvGrpSpPr>
          <p:cNvPr id="35" name="Raggruppa">
            <a:extLst>
              <a:ext uri="{FF2B5EF4-FFF2-40B4-BE49-F238E27FC236}">
                <a16:creationId xmlns:a16="http://schemas.microsoft.com/office/drawing/2014/main" id="{10E0AFDC-3F66-1CFB-E987-27D87A91FC3E}"/>
              </a:ext>
            </a:extLst>
          </p:cNvPr>
          <p:cNvGrpSpPr/>
          <p:nvPr userDrawn="1"/>
        </p:nvGrpSpPr>
        <p:grpSpPr>
          <a:xfrm>
            <a:off x="5959800" y="6112429"/>
            <a:ext cx="774301" cy="512711"/>
            <a:chOff x="55030" y="-1"/>
            <a:chExt cx="1548497" cy="1025419"/>
          </a:xfrm>
        </p:grpSpPr>
        <p:sp>
          <p:nvSpPr>
            <p:cNvPr id="36" name="Dicitura 01">
              <a:extLst>
                <a:ext uri="{FF2B5EF4-FFF2-40B4-BE49-F238E27FC236}">
                  <a16:creationId xmlns:a16="http://schemas.microsoft.com/office/drawing/2014/main" id="{10073F5C-DD0F-6D06-4F37-6385373A1AB7}"/>
                </a:ext>
              </a:extLst>
            </p:cNvPr>
            <p:cNvSpPr txBox="1"/>
            <p:nvPr/>
          </p:nvSpPr>
          <p:spPr>
            <a:xfrm>
              <a:off x="55030" y="102541"/>
              <a:ext cx="1391313" cy="482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2200">
                  <a:solidFill>
                    <a:srgbClr val="102C53"/>
                  </a:solidFill>
                </a:defRPr>
              </a:lvl1pPr>
            </a:lstStyle>
            <a:p>
              <a:r>
                <a:rPr sz="900" b="1" dirty="0" err="1">
                  <a:latin typeface="Manrope" pitchFamily="2" charset="0"/>
                </a:rPr>
                <a:t>Dicitura</a:t>
              </a:r>
              <a:r>
                <a:rPr sz="900" b="1" dirty="0">
                  <a:latin typeface="Manrope" pitchFamily="2" charset="0"/>
                </a:rPr>
                <a:t> 01</a:t>
              </a:r>
            </a:p>
          </p:txBody>
        </p:sp>
        <p:sp>
          <p:nvSpPr>
            <p:cNvPr id="37" name="Linea">
              <a:extLst>
                <a:ext uri="{FF2B5EF4-FFF2-40B4-BE49-F238E27FC236}">
                  <a16:creationId xmlns:a16="http://schemas.microsoft.com/office/drawing/2014/main" id="{A2D93BEA-CDAB-B761-4314-7A4D96C6DDEB}"/>
                </a:ext>
              </a:extLst>
            </p:cNvPr>
            <p:cNvSpPr/>
            <p:nvPr/>
          </p:nvSpPr>
          <p:spPr>
            <a:xfrm flipV="1">
              <a:off x="1603526" y="-1"/>
              <a:ext cx="1" cy="1025419"/>
            </a:xfrm>
            <a:prstGeom prst="line">
              <a:avLst/>
            </a:prstGeom>
            <a:noFill/>
            <a:ln w="9525" cap="flat">
              <a:solidFill>
                <a:srgbClr val="102C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 sz="338" dirty="0">
                <a:latin typeface="Manrope" pitchFamily="2" charset="0"/>
              </a:endParaRPr>
            </a:p>
          </p:txBody>
        </p:sp>
      </p:grpSp>
      <p:grpSp>
        <p:nvGrpSpPr>
          <p:cNvPr id="38" name="Raggruppa">
            <a:extLst>
              <a:ext uri="{FF2B5EF4-FFF2-40B4-BE49-F238E27FC236}">
                <a16:creationId xmlns:a16="http://schemas.microsoft.com/office/drawing/2014/main" id="{56DCEED6-6F0E-CCBB-2279-C15A32771039}"/>
              </a:ext>
            </a:extLst>
          </p:cNvPr>
          <p:cNvGrpSpPr/>
          <p:nvPr userDrawn="1"/>
        </p:nvGrpSpPr>
        <p:grpSpPr>
          <a:xfrm>
            <a:off x="9572232" y="6112429"/>
            <a:ext cx="790072" cy="512711"/>
            <a:chOff x="70058" y="-1"/>
            <a:chExt cx="1580036" cy="1025419"/>
          </a:xfrm>
        </p:grpSpPr>
        <p:sp>
          <p:nvSpPr>
            <p:cNvPr id="39" name="Dicitura 02">
              <a:extLst>
                <a:ext uri="{FF2B5EF4-FFF2-40B4-BE49-F238E27FC236}">
                  <a16:creationId xmlns:a16="http://schemas.microsoft.com/office/drawing/2014/main" id="{65F304E2-7E9C-B774-6D16-605FDABF18A3}"/>
                </a:ext>
              </a:extLst>
            </p:cNvPr>
            <p:cNvSpPr txBox="1"/>
            <p:nvPr/>
          </p:nvSpPr>
          <p:spPr>
            <a:xfrm>
              <a:off x="70058" y="102541"/>
              <a:ext cx="1426577" cy="482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2200">
                  <a:solidFill>
                    <a:srgbClr val="102C53"/>
                  </a:solidFill>
                </a:defRPr>
              </a:lvl1pPr>
            </a:lstStyle>
            <a:p>
              <a:r>
                <a:rPr sz="900" b="1" dirty="0" err="1">
                  <a:latin typeface="Manrope" pitchFamily="2" charset="0"/>
                </a:rPr>
                <a:t>Dicitura</a:t>
              </a:r>
              <a:r>
                <a:rPr sz="900" b="1" dirty="0">
                  <a:latin typeface="Manrope" pitchFamily="2" charset="0"/>
                </a:rPr>
                <a:t> 02</a:t>
              </a:r>
            </a:p>
          </p:txBody>
        </p:sp>
        <p:sp>
          <p:nvSpPr>
            <p:cNvPr id="40" name="Linea">
              <a:extLst>
                <a:ext uri="{FF2B5EF4-FFF2-40B4-BE49-F238E27FC236}">
                  <a16:creationId xmlns:a16="http://schemas.microsoft.com/office/drawing/2014/main" id="{0D3513D8-03DF-07FB-C95C-75AB43EA944A}"/>
                </a:ext>
              </a:extLst>
            </p:cNvPr>
            <p:cNvSpPr/>
            <p:nvPr/>
          </p:nvSpPr>
          <p:spPr>
            <a:xfrm flipV="1">
              <a:off x="1650093" y="-1"/>
              <a:ext cx="1" cy="1025419"/>
            </a:xfrm>
            <a:prstGeom prst="line">
              <a:avLst/>
            </a:prstGeom>
            <a:noFill/>
            <a:ln w="9525" cap="flat">
              <a:solidFill>
                <a:srgbClr val="102C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 sz="338" dirty="0">
                <a:latin typeface="Manrope" pitchFamily="2" charset="0"/>
              </a:endParaRPr>
            </a:p>
          </p:txBody>
        </p:sp>
      </p:grpSp>
      <p:grpSp>
        <p:nvGrpSpPr>
          <p:cNvPr id="41" name="Raggruppa">
            <a:extLst>
              <a:ext uri="{FF2B5EF4-FFF2-40B4-BE49-F238E27FC236}">
                <a16:creationId xmlns:a16="http://schemas.microsoft.com/office/drawing/2014/main" id="{EE4E4B32-B5F8-3F30-EE38-C91ECC226870}"/>
              </a:ext>
            </a:extLst>
          </p:cNvPr>
          <p:cNvGrpSpPr/>
          <p:nvPr userDrawn="1"/>
        </p:nvGrpSpPr>
        <p:grpSpPr>
          <a:xfrm>
            <a:off x="10609988" y="6152538"/>
            <a:ext cx="979517" cy="453158"/>
            <a:chOff x="60711" y="0"/>
            <a:chExt cx="1958904" cy="906313"/>
          </a:xfrm>
        </p:grpSpPr>
        <p:sp>
          <p:nvSpPr>
            <p:cNvPr id="42" name="Logo">
              <a:extLst>
                <a:ext uri="{FF2B5EF4-FFF2-40B4-BE49-F238E27FC236}">
                  <a16:creationId xmlns:a16="http://schemas.microsoft.com/office/drawing/2014/main" id="{01F912F9-4CA7-0309-4362-4AE504D449B0}"/>
                </a:ext>
              </a:extLst>
            </p:cNvPr>
            <p:cNvSpPr txBox="1"/>
            <p:nvPr/>
          </p:nvSpPr>
          <p:spPr>
            <a:xfrm>
              <a:off x="996967" y="135122"/>
              <a:ext cx="1022648" cy="636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800">
                  <a:solidFill>
                    <a:srgbClr val="D5D5D5"/>
                  </a:solidFill>
                </a:defRPr>
              </a:lvl1pPr>
            </a:lstStyle>
            <a:p>
              <a:r>
                <a:rPr sz="1400" dirty="0">
                  <a:latin typeface="Manrope" pitchFamily="2" charset="0"/>
                </a:rPr>
                <a:t>Logo</a:t>
              </a:r>
            </a:p>
          </p:txBody>
        </p:sp>
        <p:sp>
          <p:nvSpPr>
            <p:cNvPr id="43" name="Poligono">
              <a:extLst>
                <a:ext uri="{FF2B5EF4-FFF2-40B4-BE49-F238E27FC236}">
                  <a16:creationId xmlns:a16="http://schemas.microsoft.com/office/drawing/2014/main" id="{1A2CDB77-2460-9096-7611-C3E31F3AB038}"/>
                </a:ext>
              </a:extLst>
            </p:cNvPr>
            <p:cNvSpPr/>
            <p:nvPr/>
          </p:nvSpPr>
          <p:spPr>
            <a:xfrm>
              <a:off x="60711" y="0"/>
              <a:ext cx="784891" cy="906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12756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Raggruppa">
            <a:extLst>
              <a:ext uri="{FF2B5EF4-FFF2-40B4-BE49-F238E27FC236}">
                <a16:creationId xmlns:a16="http://schemas.microsoft.com/office/drawing/2014/main" id="{E9DC9E88-ED5E-A322-CEF0-BA8C7730DD17}"/>
              </a:ext>
            </a:extLst>
          </p:cNvPr>
          <p:cNvGrpSpPr/>
          <p:nvPr userDrawn="1"/>
        </p:nvGrpSpPr>
        <p:grpSpPr>
          <a:xfrm>
            <a:off x="6983179" y="6125021"/>
            <a:ext cx="2345580" cy="508191"/>
            <a:chOff x="-1" y="0"/>
            <a:chExt cx="4690853" cy="1016381"/>
          </a:xfrm>
        </p:grpSpPr>
        <p:grpSp>
          <p:nvGrpSpPr>
            <p:cNvPr id="45" name="Raggruppa">
              <a:extLst>
                <a:ext uri="{FF2B5EF4-FFF2-40B4-BE49-F238E27FC236}">
                  <a16:creationId xmlns:a16="http://schemas.microsoft.com/office/drawing/2014/main" id="{0AAB06EA-BD72-204E-2331-5ADA684865D6}"/>
                </a:ext>
              </a:extLst>
            </p:cNvPr>
            <p:cNvGrpSpPr/>
            <p:nvPr/>
          </p:nvGrpSpPr>
          <p:grpSpPr>
            <a:xfrm>
              <a:off x="-1" y="0"/>
              <a:ext cx="2032314" cy="1016381"/>
              <a:chOff x="0" y="0"/>
              <a:chExt cx="2032313" cy="1016380"/>
            </a:xfrm>
          </p:grpSpPr>
          <p:sp>
            <p:nvSpPr>
              <p:cNvPr id="49" name="Logo">
                <a:extLst>
                  <a:ext uri="{FF2B5EF4-FFF2-40B4-BE49-F238E27FC236}">
                    <a16:creationId xmlns:a16="http://schemas.microsoft.com/office/drawing/2014/main" id="{E2A46CB7-6126-FAF4-587A-DD55008E4667}"/>
                  </a:ext>
                </a:extLst>
              </p:cNvPr>
              <p:cNvSpPr txBox="1"/>
              <p:nvPr/>
            </p:nvSpPr>
            <p:spPr>
              <a:xfrm>
                <a:off x="1009665" y="190150"/>
                <a:ext cx="1022648" cy="6360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800">
                    <a:solidFill>
                      <a:srgbClr val="D5D5D5"/>
                    </a:solidFill>
                  </a:defRPr>
                </a:lvl1pPr>
              </a:lstStyle>
              <a:p>
                <a:r>
                  <a:rPr sz="1400" dirty="0">
                    <a:latin typeface="Manrope" pitchFamily="2" charset="0"/>
                  </a:rPr>
                  <a:t>Logo</a:t>
                </a:r>
              </a:p>
            </p:txBody>
          </p:sp>
          <p:sp>
            <p:nvSpPr>
              <p:cNvPr id="50" name="Triangolo">
                <a:extLst>
                  <a:ext uri="{FF2B5EF4-FFF2-40B4-BE49-F238E27FC236}">
                    <a16:creationId xmlns:a16="http://schemas.microsoft.com/office/drawing/2014/main" id="{49414913-DF6E-3124-0037-4413F4E9DBA5}"/>
                  </a:ext>
                </a:extLst>
              </p:cNvPr>
              <p:cNvSpPr/>
              <p:nvPr/>
            </p:nvSpPr>
            <p:spPr>
              <a:xfrm>
                <a:off x="0" y="0"/>
                <a:ext cx="1016380" cy="10163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5D5D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2756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Raggruppa">
              <a:extLst>
                <a:ext uri="{FF2B5EF4-FFF2-40B4-BE49-F238E27FC236}">
                  <a16:creationId xmlns:a16="http://schemas.microsoft.com/office/drawing/2014/main" id="{2E1D7F5F-ABE7-5DE5-9E9B-5271458A6691}"/>
                </a:ext>
              </a:extLst>
            </p:cNvPr>
            <p:cNvGrpSpPr/>
            <p:nvPr/>
          </p:nvGrpSpPr>
          <p:grpSpPr>
            <a:xfrm>
              <a:off x="2519023" y="0"/>
              <a:ext cx="2171829" cy="1016381"/>
              <a:chOff x="0" y="0"/>
              <a:chExt cx="2171826" cy="1016380"/>
            </a:xfrm>
          </p:grpSpPr>
          <p:sp>
            <p:nvSpPr>
              <p:cNvPr id="47" name="Logo">
                <a:extLst>
                  <a:ext uri="{FF2B5EF4-FFF2-40B4-BE49-F238E27FC236}">
                    <a16:creationId xmlns:a16="http://schemas.microsoft.com/office/drawing/2014/main" id="{FB792114-1E03-A8B8-F9F6-0BD1E522B30C}"/>
                  </a:ext>
                </a:extLst>
              </p:cNvPr>
              <p:cNvSpPr txBox="1"/>
              <p:nvPr/>
            </p:nvSpPr>
            <p:spPr>
              <a:xfrm>
                <a:off x="1149178" y="190150"/>
                <a:ext cx="1022648" cy="6360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800">
                    <a:solidFill>
                      <a:srgbClr val="D5D5D5"/>
                    </a:solidFill>
                  </a:defRPr>
                </a:lvl1pPr>
              </a:lstStyle>
              <a:p>
                <a:r>
                  <a:rPr sz="1400" dirty="0">
                    <a:latin typeface="Manrope" pitchFamily="2" charset="0"/>
                  </a:rPr>
                  <a:t>Logo</a:t>
                </a:r>
              </a:p>
            </p:txBody>
          </p:sp>
          <p:sp>
            <p:nvSpPr>
              <p:cNvPr id="48" name="Rettangolo arrotondato">
                <a:extLst>
                  <a:ext uri="{FF2B5EF4-FFF2-40B4-BE49-F238E27FC236}">
                    <a16:creationId xmlns:a16="http://schemas.microsoft.com/office/drawing/2014/main" id="{51D7D47B-E4A9-117B-C867-618C7B14273D}"/>
                  </a:ext>
                </a:extLst>
              </p:cNvPr>
              <p:cNvSpPr/>
              <p:nvPr/>
            </p:nvSpPr>
            <p:spPr>
              <a:xfrm>
                <a:off x="0" y="0"/>
                <a:ext cx="1016380" cy="1016380"/>
              </a:xfrm>
              <a:prstGeom prst="roundRect">
                <a:avLst>
                  <a:gd name="adj" fmla="val 9826"/>
                </a:avLst>
              </a:prstGeom>
              <a:solidFill>
                <a:srgbClr val="D5D5D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12756">
                  <a:defRPr sz="3200">
                    <a:solidFill>
                      <a:srgbClr val="D5D5D5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2" name="Titolo 5">
            <a:extLst>
              <a:ext uri="{FF2B5EF4-FFF2-40B4-BE49-F238E27FC236}">
                <a16:creationId xmlns:a16="http://schemas.microsoft.com/office/drawing/2014/main" id="{FAD942FF-4AE3-BA4F-0D20-F8F6CDA75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1873912"/>
            <a:ext cx="10986218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53" name="Tema / Titolo / Docente  |  00. 00. 0000">
            <a:extLst>
              <a:ext uri="{FF2B5EF4-FFF2-40B4-BE49-F238E27FC236}">
                <a16:creationId xmlns:a16="http://schemas.microsoft.com/office/drawing/2014/main" id="{21E39AD4-D17D-DA18-8557-753A1598EDBB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494701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pic>
        <p:nvPicPr>
          <p:cNvPr id="26" name="Elemento grafico 25">
            <a:extLst>
              <a:ext uri="{FF2B5EF4-FFF2-40B4-BE49-F238E27FC236}">
                <a16:creationId xmlns:a16="http://schemas.microsoft.com/office/drawing/2014/main" id="{BF984443-6927-4B56-968E-E51C1A65AF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7726" y="6134792"/>
            <a:ext cx="4455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33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a">
            <a:extLst>
              <a:ext uri="{FF2B5EF4-FFF2-40B4-BE49-F238E27FC236}">
                <a16:creationId xmlns:a16="http://schemas.microsoft.com/office/drawing/2014/main" id="{06A5565B-3792-761F-D5E8-89E83049F337}"/>
              </a:ext>
            </a:extLst>
          </p:cNvPr>
          <p:cNvSpPr/>
          <p:nvPr userDrawn="1"/>
        </p:nvSpPr>
        <p:spPr>
          <a:xfrm>
            <a:off x="0" y="3429000"/>
            <a:ext cx="12192795" cy="0"/>
          </a:xfrm>
          <a:prstGeom prst="line">
            <a:avLst/>
          </a:prstGeom>
          <a:ln w="6350">
            <a:solidFill>
              <a:srgbClr val="102C53">
                <a:alpha val="50000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2" name="Linea">
            <a:extLst>
              <a:ext uri="{FF2B5EF4-FFF2-40B4-BE49-F238E27FC236}">
                <a16:creationId xmlns:a16="http://schemas.microsoft.com/office/drawing/2014/main" id="{39CEE595-3918-20DF-0A93-E1BE36E4BCF4}"/>
              </a:ext>
            </a:extLst>
          </p:cNvPr>
          <p:cNvSpPr/>
          <p:nvPr userDrawn="1"/>
        </p:nvSpPr>
        <p:spPr>
          <a:xfrm flipV="1">
            <a:off x="7572657" y="15448"/>
            <a:ext cx="0" cy="6827108"/>
          </a:xfrm>
          <a:prstGeom prst="line">
            <a:avLst/>
          </a:prstGeom>
          <a:ln w="6350">
            <a:solidFill>
              <a:srgbClr val="102C53">
                <a:alpha val="50000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3" name="Linea">
            <a:extLst>
              <a:ext uri="{FF2B5EF4-FFF2-40B4-BE49-F238E27FC236}">
                <a16:creationId xmlns:a16="http://schemas.microsoft.com/office/drawing/2014/main" id="{1FF15F9B-EC12-8E00-194B-C92BF9532474}"/>
              </a:ext>
            </a:extLst>
          </p:cNvPr>
          <p:cNvSpPr/>
          <p:nvPr userDrawn="1"/>
        </p:nvSpPr>
        <p:spPr>
          <a:xfrm flipV="1">
            <a:off x="11583089" y="15448"/>
            <a:ext cx="0" cy="6827108"/>
          </a:xfrm>
          <a:prstGeom prst="line">
            <a:avLst/>
          </a:prstGeom>
          <a:ln w="6350">
            <a:solidFill>
              <a:srgbClr val="102C53">
                <a:alpha val="50000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4" name="Tema / Titolo / Docente  |  00. 00. 0000">
            <a:extLst>
              <a:ext uri="{FF2B5EF4-FFF2-40B4-BE49-F238E27FC236}">
                <a16:creationId xmlns:a16="http://schemas.microsoft.com/office/drawing/2014/main" id="{1DCB0E58-CB34-9BB0-27A9-F358FEB81E9A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17" name="Titolo 5">
            <a:extLst>
              <a:ext uri="{FF2B5EF4-FFF2-40B4-BE49-F238E27FC236}">
                <a16:creationId xmlns:a16="http://schemas.microsoft.com/office/drawing/2014/main" id="{4DAF60AC-FCFA-4F79-8AA6-85AC61BFAA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3429000"/>
            <a:ext cx="6953096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21" name="Cerchio">
            <a:extLst>
              <a:ext uri="{FF2B5EF4-FFF2-40B4-BE49-F238E27FC236}">
                <a16:creationId xmlns:a16="http://schemas.microsoft.com/office/drawing/2014/main" id="{6E7576C8-25DA-044B-E1DD-8104EE1A54CF}"/>
              </a:ext>
            </a:extLst>
          </p:cNvPr>
          <p:cNvSpPr/>
          <p:nvPr userDrawn="1"/>
        </p:nvSpPr>
        <p:spPr>
          <a:xfrm rot="5400000">
            <a:off x="7572787" y="-581302"/>
            <a:ext cx="4010172" cy="4010432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2000">
                <a:schemeClr val="accent1">
                  <a:alpha val="96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dirty="0">
              <a:solidFill>
                <a:srgbClr val="FFFFFF"/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22" name="Cerchio">
            <a:extLst>
              <a:ext uri="{FF2B5EF4-FFF2-40B4-BE49-F238E27FC236}">
                <a16:creationId xmlns:a16="http://schemas.microsoft.com/office/drawing/2014/main" id="{30211EF7-C505-8055-D080-3F3D88BB6BE8}"/>
              </a:ext>
            </a:extLst>
          </p:cNvPr>
          <p:cNvSpPr/>
          <p:nvPr userDrawn="1"/>
        </p:nvSpPr>
        <p:spPr>
          <a:xfrm rot="16200000">
            <a:off x="7572787" y="3428871"/>
            <a:ext cx="4010172" cy="4010432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2000">
                <a:schemeClr val="accent1">
                  <a:alpha val="96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dirty="0">
              <a:solidFill>
                <a:srgbClr val="FFFFFF"/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5BD20779-76EC-4AAB-9D95-3E452C0D25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559" y="558879"/>
            <a:ext cx="5643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884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tudente-6.jpg">
            <a:extLst>
              <a:ext uri="{FF2B5EF4-FFF2-40B4-BE49-F238E27FC236}">
                <a16:creationId xmlns:a16="http://schemas.microsoft.com/office/drawing/2014/main" id="{DA0DDB76-F351-4164-94AE-C6D2D1E45F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6" r="20219" b="21157"/>
          <a:stretch/>
        </p:blipFill>
        <p:spPr>
          <a:xfrm flipH="1">
            <a:off x="1" y="-15446"/>
            <a:ext cx="12202569" cy="6873447"/>
          </a:xfrm>
          <a:prstGeom prst="rect">
            <a:avLst/>
          </a:prstGeom>
        </p:spPr>
      </p:pic>
      <p:sp>
        <p:nvSpPr>
          <p:cNvPr id="12" name="Rettangolo">
            <a:extLst>
              <a:ext uri="{FF2B5EF4-FFF2-40B4-BE49-F238E27FC236}">
                <a16:creationId xmlns:a16="http://schemas.microsoft.com/office/drawing/2014/main" id="{A66CE9DD-F14C-4A96-8D86-1FA07F6449E0}"/>
              </a:ext>
            </a:extLst>
          </p:cNvPr>
          <p:cNvSpPr/>
          <p:nvPr userDrawn="1"/>
        </p:nvSpPr>
        <p:spPr>
          <a:xfrm>
            <a:off x="-20346" y="19466"/>
            <a:ext cx="12212345" cy="6858000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72000">
                <a:schemeClr val="accent1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6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a">
            <a:extLst>
              <a:ext uri="{FF2B5EF4-FFF2-40B4-BE49-F238E27FC236}">
                <a16:creationId xmlns:a16="http://schemas.microsoft.com/office/drawing/2014/main" id="{B39406AE-79B6-49A1-923B-123760D8505F}"/>
              </a:ext>
            </a:extLst>
          </p:cNvPr>
          <p:cNvSpPr/>
          <p:nvPr userDrawn="1"/>
        </p:nvSpPr>
        <p:spPr>
          <a:xfrm>
            <a:off x="0" y="1980994"/>
            <a:ext cx="12192795" cy="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7" name="Linea">
            <a:extLst>
              <a:ext uri="{FF2B5EF4-FFF2-40B4-BE49-F238E27FC236}">
                <a16:creationId xmlns:a16="http://schemas.microsoft.com/office/drawing/2014/main" id="{DCC9F3C9-7921-43F1-BB63-5744C63E565E}"/>
              </a:ext>
            </a:extLst>
          </p:cNvPr>
          <p:cNvSpPr/>
          <p:nvPr userDrawn="1"/>
        </p:nvSpPr>
        <p:spPr>
          <a:xfrm flipV="1">
            <a:off x="10715224" y="15448"/>
            <a:ext cx="0" cy="687600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1CCADD42-EE9E-4858-B6FB-01BA6E38FAD3}"/>
              </a:ext>
            </a:extLst>
          </p:cNvPr>
          <p:cNvSpPr/>
          <p:nvPr userDrawn="1"/>
        </p:nvSpPr>
        <p:spPr>
          <a:xfrm rot="18900000">
            <a:off x="-172754" y="1980994"/>
            <a:ext cx="10887979" cy="10887270"/>
          </a:xfrm>
          <a:prstGeom prst="ellipse">
            <a:avLst/>
          </a:prstGeom>
          <a:gradFill flip="none" rotWithShape="1">
            <a:gsLst>
              <a:gs pos="85000">
                <a:srgbClr val="FFFFFF">
                  <a:alpha val="0"/>
                </a:srgbClr>
              </a:gs>
              <a:gs pos="0">
                <a:schemeClr val="accent3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dirty="0">
              <a:solidFill>
                <a:srgbClr val="FFFFFF"/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5" name="Tema / Titolo / Docente  |  00. 00. 0000">
            <a:extLst>
              <a:ext uri="{FF2B5EF4-FFF2-40B4-BE49-F238E27FC236}">
                <a16:creationId xmlns:a16="http://schemas.microsoft.com/office/drawing/2014/main" id="{43EB2AAE-2F64-43C5-B8E8-F199350D7390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16" name="Titolo 5">
            <a:extLst>
              <a:ext uri="{FF2B5EF4-FFF2-40B4-BE49-F238E27FC236}">
                <a16:creationId xmlns:a16="http://schemas.microsoft.com/office/drawing/2014/main" id="{E8F7923B-B8EC-4C6A-A6CA-70D16747D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6" y="3448466"/>
            <a:ext cx="6953096" cy="2108271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18" name="Segnaposto testo 11">
            <a:extLst>
              <a:ext uri="{FF2B5EF4-FFF2-40B4-BE49-F238E27FC236}">
                <a16:creationId xmlns:a16="http://schemas.microsoft.com/office/drawing/2014/main" id="{7B2691BB-C18A-4BDF-B8C5-3FE9669646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0710" y="2898987"/>
            <a:ext cx="4833938" cy="3921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7E3DA4B5-5B70-48B3-9087-BB4360AAD7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559" y="558879"/>
            <a:ext cx="5643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574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ente-6.jpg">
            <a:extLst>
              <a:ext uri="{FF2B5EF4-FFF2-40B4-BE49-F238E27FC236}">
                <a16:creationId xmlns:a16="http://schemas.microsoft.com/office/drawing/2014/main" id="{9A8088A1-BE02-A45C-F2B7-D9182C7D25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6" t="2094" r="38926" b="50000"/>
          <a:stretch/>
        </p:blipFill>
        <p:spPr>
          <a:xfrm>
            <a:off x="1" y="-15446"/>
            <a:ext cx="12202569" cy="6873447"/>
          </a:xfrm>
          <a:prstGeom prst="rect">
            <a:avLst/>
          </a:prstGeom>
        </p:spPr>
      </p:pic>
      <p:sp>
        <p:nvSpPr>
          <p:cNvPr id="13" name="Rettangolo">
            <a:extLst>
              <a:ext uri="{FF2B5EF4-FFF2-40B4-BE49-F238E27FC236}">
                <a16:creationId xmlns:a16="http://schemas.microsoft.com/office/drawing/2014/main" id="{C0958222-67A2-407E-B29D-7EAE366C03C4}"/>
              </a:ext>
            </a:extLst>
          </p:cNvPr>
          <p:cNvSpPr/>
          <p:nvPr userDrawn="1"/>
        </p:nvSpPr>
        <p:spPr>
          <a:xfrm>
            <a:off x="0" y="0"/>
            <a:ext cx="12212345" cy="6858000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36000">
                <a:schemeClr val="accent1">
                  <a:alpha val="40000"/>
                </a:schemeClr>
              </a:gs>
              <a:gs pos="72000">
                <a:schemeClr val="accent1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6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a">
            <a:extLst>
              <a:ext uri="{FF2B5EF4-FFF2-40B4-BE49-F238E27FC236}">
                <a16:creationId xmlns:a16="http://schemas.microsoft.com/office/drawing/2014/main" id="{B39406AE-79B6-49A1-923B-123760D8505F}"/>
              </a:ext>
            </a:extLst>
          </p:cNvPr>
          <p:cNvSpPr/>
          <p:nvPr userDrawn="1"/>
        </p:nvSpPr>
        <p:spPr>
          <a:xfrm>
            <a:off x="0" y="1980994"/>
            <a:ext cx="12192795" cy="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7" name="Linea">
            <a:extLst>
              <a:ext uri="{FF2B5EF4-FFF2-40B4-BE49-F238E27FC236}">
                <a16:creationId xmlns:a16="http://schemas.microsoft.com/office/drawing/2014/main" id="{DCC9F3C9-7921-43F1-BB63-5744C63E565E}"/>
              </a:ext>
            </a:extLst>
          </p:cNvPr>
          <p:cNvSpPr/>
          <p:nvPr userDrawn="1"/>
        </p:nvSpPr>
        <p:spPr>
          <a:xfrm flipV="1">
            <a:off x="10715224" y="-34429"/>
            <a:ext cx="0" cy="702000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1CCADD42-EE9E-4858-B6FB-01BA6E38FAD3}"/>
              </a:ext>
            </a:extLst>
          </p:cNvPr>
          <p:cNvSpPr/>
          <p:nvPr userDrawn="1"/>
        </p:nvSpPr>
        <p:spPr>
          <a:xfrm rot="20927104">
            <a:off x="-172754" y="1980994"/>
            <a:ext cx="10887979" cy="10887270"/>
          </a:xfrm>
          <a:prstGeom prst="ellipse">
            <a:avLst/>
          </a:prstGeom>
          <a:gradFill flip="none" rotWithShape="1">
            <a:gsLst>
              <a:gs pos="9000">
                <a:schemeClr val="bg1">
                  <a:alpha val="40000"/>
                </a:schemeClr>
              </a:gs>
              <a:gs pos="80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15" name="Tema / Titolo / Docente  |  00. 00. 0000">
            <a:extLst>
              <a:ext uri="{FF2B5EF4-FFF2-40B4-BE49-F238E27FC236}">
                <a16:creationId xmlns:a16="http://schemas.microsoft.com/office/drawing/2014/main" id="{43EB2AAE-2F64-43C5-B8E8-F199350D7390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16" name="Titolo 5">
            <a:extLst>
              <a:ext uri="{FF2B5EF4-FFF2-40B4-BE49-F238E27FC236}">
                <a16:creationId xmlns:a16="http://schemas.microsoft.com/office/drawing/2014/main" id="{E8F7923B-B8EC-4C6A-A6CA-70D16747D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6" y="3448466"/>
            <a:ext cx="6953096" cy="2108271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18" name="Segnaposto testo 11">
            <a:extLst>
              <a:ext uri="{FF2B5EF4-FFF2-40B4-BE49-F238E27FC236}">
                <a16:creationId xmlns:a16="http://schemas.microsoft.com/office/drawing/2014/main" id="{7B2691BB-C18A-4BDF-B8C5-3FE9669646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0710" y="2898987"/>
            <a:ext cx="4833938" cy="3921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10D1BFB0-2B43-4DD0-BC1F-52D76B64F0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559" y="558879"/>
            <a:ext cx="5643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423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ina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36158372-C12E-48BA-B16E-CD0317C85D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0075" y="5392132"/>
            <a:ext cx="3866418" cy="856291"/>
          </a:xfrm>
        </p:spPr>
        <p:txBody>
          <a:bodyPr anchor="b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Via</a:t>
            </a:r>
          </a:p>
          <a:p>
            <a:pPr lvl="0"/>
            <a:r>
              <a:rPr lang="it-IT" dirty="0"/>
              <a:t>T</a:t>
            </a:r>
          </a:p>
          <a:p>
            <a:pPr lvl="0"/>
            <a:r>
              <a:rPr lang="it-IT" dirty="0"/>
              <a:t>@ </a:t>
            </a:r>
          </a:p>
          <a:p>
            <a:pPr lvl="0"/>
            <a:r>
              <a:rPr lang="it-IT" dirty="0" err="1"/>
              <a:t>wwww</a:t>
            </a:r>
            <a:r>
              <a:rPr lang="it-IT" dirty="0"/>
              <a:t>.</a:t>
            </a:r>
          </a:p>
        </p:txBody>
      </p:sp>
      <p:sp>
        <p:nvSpPr>
          <p:cNvPr id="14" name="Cerchio">
            <a:extLst>
              <a:ext uri="{FF2B5EF4-FFF2-40B4-BE49-F238E27FC236}">
                <a16:creationId xmlns:a16="http://schemas.microsoft.com/office/drawing/2014/main" id="{B5A98BF0-37F7-46CF-98E8-56026EBEBEB8}"/>
              </a:ext>
            </a:extLst>
          </p:cNvPr>
          <p:cNvSpPr/>
          <p:nvPr userDrawn="1"/>
        </p:nvSpPr>
        <p:spPr>
          <a:xfrm rot="10800000">
            <a:off x="7559558" y="-1156784"/>
            <a:ext cx="4010434" cy="4010172"/>
          </a:xfrm>
          <a:prstGeom prst="ellipse">
            <a:avLst/>
          </a:prstGeom>
          <a:gradFill flip="none" rotWithShape="1">
            <a:gsLst>
              <a:gs pos="14000">
                <a:srgbClr val="FFFFFF">
                  <a:alpha val="50000"/>
                </a:srgbClr>
              </a:gs>
              <a:gs pos="13661">
                <a:schemeClr val="accent4"/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5" name="Cerchio">
            <a:extLst>
              <a:ext uri="{FF2B5EF4-FFF2-40B4-BE49-F238E27FC236}">
                <a16:creationId xmlns:a16="http://schemas.microsoft.com/office/drawing/2014/main" id="{1CFB0BC2-CF5D-4C80-91A5-B2FB9DDBB1C2}"/>
              </a:ext>
            </a:extLst>
          </p:cNvPr>
          <p:cNvSpPr/>
          <p:nvPr userDrawn="1"/>
        </p:nvSpPr>
        <p:spPr>
          <a:xfrm>
            <a:off x="7559558" y="2853390"/>
            <a:ext cx="4010432" cy="4010171"/>
          </a:xfrm>
          <a:prstGeom prst="ellipse">
            <a:avLst/>
          </a:prstGeom>
          <a:gradFill flip="none" rotWithShape="1">
            <a:gsLst>
              <a:gs pos="14000">
                <a:srgbClr val="FFFFFF">
                  <a:alpha val="50000"/>
                </a:srgbClr>
              </a:gs>
              <a:gs pos="13661">
                <a:schemeClr val="accent4"/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6">
              <a:defRPr sz="3200">
                <a:solidFill>
                  <a:srgbClr val="FFFFFF">
                    <a:alpha val="20092"/>
                  </a:srgb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b="0" i="0" dirty="0"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22A5F901-2B40-46CC-9040-75BF8DEA41AF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CF7785-BB58-48C4-BD31-CE4F3F723E13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3B7664FB-610B-4E2F-A935-62A588DBE01F}"/>
              </a:ext>
            </a:extLst>
          </p:cNvPr>
          <p:cNvCxnSpPr>
            <a:cxnSpLocks/>
          </p:cNvCxnSpPr>
          <p:nvPr userDrawn="1"/>
        </p:nvCxnSpPr>
        <p:spPr>
          <a:xfrm>
            <a:off x="0" y="285339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6538F45-6D1B-41E8-838C-C591B1FF478E}"/>
              </a:ext>
            </a:extLst>
          </p:cNvPr>
          <p:cNvSpPr txBox="1"/>
          <p:nvPr userDrawn="1"/>
        </p:nvSpPr>
        <p:spPr>
          <a:xfrm>
            <a:off x="516329" y="4858475"/>
            <a:ext cx="393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tx2"/>
                </a:solidFill>
              </a:rPr>
              <a:t>Contatti</a:t>
            </a:r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D9110A19-EB5C-4692-BEBF-88B8E0DF7B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559" y="558879"/>
            <a:ext cx="5643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98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93F0EDA-05BE-4DD7-962F-394BE079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0C82C2-529C-45CC-B0FD-8E1A68BA4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2060575"/>
            <a:ext cx="11522075" cy="44291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0"/>
            <a:r>
              <a:rPr lang="it-IT" dirty="0"/>
              <a:t>Secondo livello</a:t>
            </a:r>
          </a:p>
          <a:p>
            <a:pPr lvl="0"/>
            <a:r>
              <a:rPr lang="it-IT" dirty="0"/>
              <a:t>Terzo livello</a:t>
            </a:r>
          </a:p>
          <a:p>
            <a:pPr lvl="0"/>
            <a:r>
              <a:rPr lang="it-IT" dirty="0"/>
              <a:t>Quarto livello</a:t>
            </a:r>
          </a:p>
          <a:p>
            <a:pPr lvl="0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0DE2DC-DBA6-437E-BB4E-13D6007AE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4964" y="39688"/>
            <a:ext cx="2383298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25/06/2026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393C94-ABEE-455B-B13B-0EB6402D37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6275" y="39688"/>
            <a:ext cx="411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Refining NOx Emissions using Satellite Observations (De Moliner et al.)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960919-4893-43E8-BAF3-C8C59F419B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4538" y="39688"/>
            <a:ext cx="10425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0" r:id="rId3"/>
    <p:sldLayoutId id="2147483717" r:id="rId4"/>
    <p:sldLayoutId id="2147483681" r:id="rId5"/>
    <p:sldLayoutId id="2147483682" r:id="rId6"/>
    <p:sldLayoutId id="2147483719" r:id="rId7"/>
    <p:sldLayoutId id="2147483671" r:id="rId8"/>
    <p:sldLayoutId id="2147483726" r:id="rId9"/>
    <p:sldLayoutId id="2147483727" r:id="rId10"/>
    <p:sldLayoutId id="2147483662" r:id="rId11"/>
    <p:sldLayoutId id="2147483670" r:id="rId12"/>
    <p:sldLayoutId id="2147483720" r:id="rId13"/>
    <p:sldLayoutId id="2147483672" r:id="rId14"/>
    <p:sldLayoutId id="2147483677" r:id="rId15"/>
    <p:sldLayoutId id="2147483678" r:id="rId16"/>
    <p:sldLayoutId id="2147483721" r:id="rId17"/>
    <p:sldLayoutId id="2147483723" r:id="rId18"/>
    <p:sldLayoutId id="2147483724" r:id="rId19"/>
    <p:sldLayoutId id="2147483673" r:id="rId20"/>
    <p:sldLayoutId id="2147483674" r:id="rId21"/>
    <p:sldLayoutId id="2147483725" r:id="rId22"/>
    <p:sldLayoutId id="2147483675" r:id="rId23"/>
    <p:sldLayoutId id="2147483676" r:id="rId24"/>
    <p:sldLayoutId id="2147483732" r:id="rId25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69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2026" userDrawn="1">
          <p15:clr>
            <a:srgbClr val="F26B43"/>
          </p15:clr>
        </p15:guide>
        <p15:guide id="4" pos="1799" userDrawn="1">
          <p15:clr>
            <a:srgbClr val="F26B43"/>
          </p15:clr>
        </p15:guide>
        <p15:guide id="5" orient="horz" pos="1298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  <p15:guide id="7" orient="horz" pos="255" userDrawn="1">
          <p15:clr>
            <a:srgbClr val="F26B43"/>
          </p15:clr>
        </p15:guide>
        <p15:guide id="8" orient="horz" pos="981" userDrawn="1">
          <p15:clr>
            <a:srgbClr val="F26B43"/>
          </p15:clr>
        </p15:guide>
        <p15:guide id="9" orient="horz" pos="504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93F0EDA-05BE-4DD7-962F-394BE079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0C82C2-529C-45CC-B0FD-8E1A68BA4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2060575"/>
            <a:ext cx="11522075" cy="4429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66552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12" r:id="rId2"/>
    <p:sldLayoutId id="2147483705" r:id="rId3"/>
    <p:sldLayoutId id="2147483730" r:id="rId4"/>
    <p:sldLayoutId id="2147483709" r:id="rId5"/>
    <p:sldLayoutId id="2147483714" r:id="rId6"/>
    <p:sldLayoutId id="2147483729" r:id="rId7"/>
    <p:sldLayoutId id="2147483731" r:id="rId8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6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69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2026" userDrawn="1">
          <p15:clr>
            <a:srgbClr val="F26B43"/>
          </p15:clr>
        </p15:guide>
        <p15:guide id="4" pos="1799" userDrawn="1">
          <p15:clr>
            <a:srgbClr val="F26B43"/>
          </p15:clr>
        </p15:guide>
        <p15:guide id="5" orient="horz" pos="1298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  <p15:guide id="7" orient="horz" pos="255" userDrawn="1">
          <p15:clr>
            <a:srgbClr val="F26B43"/>
          </p15:clr>
        </p15:guide>
        <p15:guide id="8" orient="horz" pos="981" userDrawn="1">
          <p15:clr>
            <a:srgbClr val="F26B43"/>
          </p15:clr>
        </p15:guide>
        <p15:guide id="9" orient="horz" pos="504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11" Type="http://schemas.openxmlformats.org/officeDocument/2006/relationships/image" Target="../media/image16.png"/><Relationship Id="rId5" Type="http://schemas.openxmlformats.org/officeDocument/2006/relationships/image" Target="../media/image8.gif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space.oscar.wmo.int/instruments/view/sentinel_4" TargetMode="External"/><Relationship Id="rId13" Type="http://schemas.openxmlformats.org/officeDocument/2006/relationships/image" Target="../media/image15.png"/><Relationship Id="rId3" Type="http://schemas.openxmlformats.org/officeDocument/2006/relationships/hyperlink" Target="https://space.oscar.wmo.int/instruments/view/tropomi" TargetMode="External"/><Relationship Id="rId7" Type="http://schemas.openxmlformats.org/officeDocument/2006/relationships/hyperlink" Target="https://www.esa.int/Applications/Observing_the_Earth/Copernicus/Sentinel-5/Sentinel-5_debuts_images_of_atmospheric_gases" TargetMode="External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user.eumetsat.int/resources/user-guides/metop-sg-sentinel-5-uvns-l1b-data-guide" TargetMode="External"/><Relationship Id="rId11" Type="http://schemas.openxmlformats.org/officeDocument/2006/relationships/hyperlink" Target="https://doi.org/10.5194/essd-15-1831-2023" TargetMode="External"/><Relationship Id="rId5" Type="http://schemas.openxmlformats.org/officeDocument/2006/relationships/hyperlink" Target="https://stcorp.github.io/harp/doc/html/ingestions/index.html#sentinel-5p-products" TargetMode="External"/><Relationship Id="rId10" Type="http://schemas.openxmlformats.org/officeDocument/2006/relationships/hyperlink" Target="https://space.oscar.wmo.int/instruments/view/gome_2" TargetMode="External"/><Relationship Id="rId4" Type="http://schemas.openxmlformats.org/officeDocument/2006/relationships/hyperlink" Target="https://sentiwiki.copernicus.eu/web/s5p-mission" TargetMode="External"/><Relationship Id="rId9" Type="http://schemas.openxmlformats.org/officeDocument/2006/relationships/hyperlink" Target="https://www.eumetsat.int/first-copernicus-sentinel-4-images-showcase-europes-hourly-air-pollution-watch" TargetMode="External"/><Relationship Id="rId14" Type="http://schemas.openxmlformats.org/officeDocument/2006/relationships/hyperlink" Target="https://space.oscar.wmo.int/gapanalyses?variable=105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8" Type="http://schemas.openxmlformats.org/officeDocument/2006/relationships/image" Target="../media/image29.png"/><Relationship Id="rId3" Type="http://schemas.openxmlformats.org/officeDocument/2006/relationships/image" Target="../media/image17.png"/><Relationship Id="rId21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0.png"/><Relationship Id="rId11" Type="http://schemas.microsoft.com/office/2007/relationships/hdphoto" Target="../media/hdphoto1.wdp"/><Relationship Id="rId24" Type="http://schemas.openxmlformats.org/officeDocument/2006/relationships/image" Target="../media/image28.png"/><Relationship Id="rId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23.png"/><Relationship Id="rId19" Type="http://schemas.openxmlformats.org/officeDocument/2006/relationships/image" Target="../media/image24.png"/><Relationship Id="rId4" Type="http://schemas.openxmlformats.org/officeDocument/2006/relationships/image" Target="../media/image16.svg"/><Relationship Id="rId9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5" Type="http://schemas.openxmlformats.org/officeDocument/2006/relationships/customXml" Target="../ink/ink1.xml"/><Relationship Id="rId10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customXml" Target="../ink/ink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381F6A-948D-809C-F0E5-3A8BB3564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Refining NO</a:t>
            </a:r>
            <a:r>
              <a:rPr lang="en-GB" baseline="-25000" noProof="0" dirty="0"/>
              <a:t>x</a:t>
            </a:r>
            <a:r>
              <a:rPr lang="en-GB" noProof="0" dirty="0"/>
              <a:t> Emissions using Satellite Observations</a:t>
            </a:r>
            <a:br>
              <a:rPr lang="en-GB" noProof="0" dirty="0"/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j-ea"/>
                <a:cs typeface="+mj-cs"/>
              </a:rPr>
              <a:t>Inverse Modeling through DART–CHIMERE Data Assimilation of S5P/TROPOMI NO</a:t>
            </a:r>
            <a:r>
              <a:rPr kumimoji="0" lang="en-GB" sz="2400" b="0" i="0" u="none" strike="noStrike" kern="1200" cap="none" spc="0" normalizeH="0" baseline="-2500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j-ea"/>
                <a:cs typeface="+mj-cs"/>
              </a:rPr>
              <a:t>2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j-ea"/>
                <a:cs typeface="+mj-cs"/>
              </a:rPr>
              <a:t> Retrievals</a:t>
            </a:r>
            <a:endParaRPr lang="en-GB" noProof="0" dirty="0"/>
          </a:p>
        </p:txBody>
      </p:sp>
      <p:sp>
        <p:nvSpPr>
          <p:cNvPr id="6" name="Segnaposto testo 1">
            <a:extLst>
              <a:ext uri="{FF2B5EF4-FFF2-40B4-BE49-F238E27FC236}">
                <a16:creationId xmlns:a16="http://schemas.microsoft.com/office/drawing/2014/main" id="{85BFD891-FF0E-9A65-AB5B-D02144A76288}"/>
              </a:ext>
            </a:extLst>
          </p:cNvPr>
          <p:cNvSpPr txBox="1">
            <a:spLocks/>
          </p:cNvSpPr>
          <p:nvPr/>
        </p:nvSpPr>
        <p:spPr>
          <a:xfrm>
            <a:off x="603287" y="438151"/>
            <a:ext cx="7253780" cy="1119187"/>
          </a:xfrm>
          <a:prstGeom prst="rect">
            <a:avLst/>
          </a:prstGeom>
        </p:spPr>
        <p:txBody>
          <a:bodyPr vert="horz" lIns="45719" tIns="45719" rIns="45719" bIns="45719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t-IT" sz="1200" kern="1200">
                <a:solidFill>
                  <a:schemeClr val="tx2"/>
                </a:solidFill>
                <a:latin typeface="Manrope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noProof="0" dirty="0"/>
              <a:t>25.06.2026 | CHIMERE Workshop</a:t>
            </a:r>
          </a:p>
          <a:p>
            <a:r>
              <a:rPr lang="en-GB" sz="1600" noProof="0" dirty="0"/>
              <a:t>Giorgia </a:t>
            </a:r>
            <a:r>
              <a:rPr lang="en-GB" sz="1600" b="1" noProof="0" dirty="0"/>
              <a:t>De Moliner</a:t>
            </a:r>
            <a:r>
              <a:rPr lang="en-GB" sz="1600" noProof="0" dirty="0"/>
              <a:t>, Ga</a:t>
            </a:r>
            <a:r>
              <a:rPr lang="en-GB" sz="1800" noProof="0" dirty="0">
                <a:latin typeface="+mn-lt"/>
              </a:rPr>
              <a:t>ë</a:t>
            </a:r>
            <a:r>
              <a:rPr lang="en-GB" sz="1600" noProof="0" dirty="0"/>
              <a:t>lle </a:t>
            </a:r>
            <a:r>
              <a:rPr lang="en-GB" sz="1600" b="1" noProof="0" dirty="0"/>
              <a:t>Dufour</a:t>
            </a:r>
            <a:r>
              <a:rPr lang="en-GB" sz="1600" noProof="0" dirty="0"/>
              <a:t>, Ga</a:t>
            </a:r>
            <a:r>
              <a:rPr lang="en-GB" sz="1800" noProof="0" dirty="0"/>
              <a:t>ë</a:t>
            </a:r>
            <a:r>
              <a:rPr lang="en-GB" sz="1600" noProof="0" dirty="0"/>
              <a:t>l </a:t>
            </a:r>
            <a:r>
              <a:rPr lang="en-GB" sz="1600" b="1" noProof="0" dirty="0"/>
              <a:t>Descombes</a:t>
            </a:r>
            <a:r>
              <a:rPr lang="en-GB" sz="1600" noProof="0" dirty="0"/>
              <a:t>, Alessandro </a:t>
            </a:r>
            <a:r>
              <a:rPr lang="en-GB" sz="1600" b="1" noProof="0" dirty="0" err="1"/>
              <a:t>D'Ausilio</a:t>
            </a:r>
            <a:r>
              <a:rPr lang="en-GB" sz="1600" noProof="0" dirty="0"/>
              <a:t>, Adriana </a:t>
            </a:r>
            <a:r>
              <a:rPr lang="en-GB" sz="1600" b="1" noProof="0" dirty="0"/>
              <a:t>Coman</a:t>
            </a:r>
            <a:r>
              <a:rPr lang="en-GB" sz="1600" noProof="0" dirty="0"/>
              <a:t>, Guillaume </a:t>
            </a:r>
            <a:r>
              <a:rPr lang="en-GB" sz="1600" b="1" noProof="0" dirty="0" err="1"/>
              <a:t>Siour</a:t>
            </a:r>
            <a:r>
              <a:rPr lang="en-GB" sz="1600" noProof="0" dirty="0"/>
              <a:t>, </a:t>
            </a:r>
            <a:r>
              <a:rPr lang="en-GB" sz="1600" noProof="0" dirty="0" err="1"/>
              <a:t>Arineh</a:t>
            </a:r>
            <a:r>
              <a:rPr lang="en-GB" sz="1600" noProof="0" dirty="0"/>
              <a:t> </a:t>
            </a:r>
            <a:r>
              <a:rPr lang="en-GB" sz="1600" b="1" noProof="0" dirty="0"/>
              <a:t>Cholakian</a:t>
            </a:r>
            <a:r>
              <a:rPr lang="en-GB" sz="1600" noProof="0" dirty="0"/>
              <a:t>, Giovanni </a:t>
            </a:r>
            <a:r>
              <a:rPr lang="en-GB" sz="1600" b="1" noProof="0" dirty="0"/>
              <a:t>Lonati</a:t>
            </a:r>
            <a:r>
              <a:rPr lang="en-GB" sz="1600" noProof="0" dirty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AAF067-B57E-2BB9-1027-26CF9520B74D}"/>
              </a:ext>
            </a:extLst>
          </p:cNvPr>
          <p:cNvSpPr/>
          <p:nvPr/>
        </p:nvSpPr>
        <p:spPr>
          <a:xfrm>
            <a:off x="5165276" y="5966739"/>
            <a:ext cx="7026723" cy="831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8" name="Picture 4" descr="LISA – Institut Pierre-Simon Laplace">
            <a:extLst>
              <a:ext uri="{FF2B5EF4-FFF2-40B4-BE49-F238E27FC236}">
                <a16:creationId xmlns:a16="http://schemas.microsoft.com/office/drawing/2014/main" id="{618AEFBD-CA15-3F80-FB24-D8452C9EB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697" y="6096000"/>
            <a:ext cx="946127" cy="49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4" descr="Immagine che contiene testo, Carattere, Elementi grafici, logo&#10;&#10;Il contenuto generato dall'IA potrebbe non essere corretto.">
            <a:extLst>
              <a:ext uri="{FF2B5EF4-FFF2-40B4-BE49-F238E27FC236}">
                <a16:creationId xmlns:a16="http://schemas.microsoft.com/office/drawing/2014/main" id="{2E25A288-791A-C280-63D5-0F717A3960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2" b="35351"/>
          <a:stretch>
            <a:fillRect/>
          </a:stretch>
        </p:blipFill>
        <p:spPr>
          <a:xfrm>
            <a:off x="5248198" y="6096000"/>
            <a:ext cx="1695603" cy="493373"/>
          </a:xfrm>
          <a:prstGeom prst="rect">
            <a:avLst/>
          </a:prstGeom>
        </p:spPr>
      </p:pic>
      <p:pic>
        <p:nvPicPr>
          <p:cNvPr id="10" name="Picture 12" descr="Annuaire LMD – Laboratoire de Météorologie Dynamique">
            <a:extLst>
              <a:ext uri="{FF2B5EF4-FFF2-40B4-BE49-F238E27FC236}">
                <a16:creationId xmlns:a16="http://schemas.microsoft.com/office/drawing/2014/main" id="{4BD8C304-DB51-CFC3-FF2B-5792A5C5C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269" y="6096000"/>
            <a:ext cx="1020474" cy="49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E6B793-7041-C965-3242-60A97DC79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078" y="6105920"/>
            <a:ext cx="1020474" cy="52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18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7F2BF-E985-BA6B-837E-C79EECE51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2DF1B4-CE0C-C0FD-70D3-DBB2AF2B6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Motivations &amp; context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04BAC31-331F-871C-210C-CD8B28D7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/>
          <a:lstStyle/>
          <a:p>
            <a:r>
              <a:rPr lang="en-GB" noProof="0" dirty="0"/>
              <a:t>25/06/2026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4DD9AC7-F2B8-1C05-A93B-F63D20B84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Refining NOx Emissions using Satellite Observations (De Moliner et al.)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B96909D-8737-6C91-F466-AE1107CD5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9872B3C-D2A9-0FD6-4409-3CE5DE8C29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noProof="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07118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llipse 15">
            <a:extLst>
              <a:ext uri="{FF2B5EF4-FFF2-40B4-BE49-F238E27FC236}">
                <a16:creationId xmlns:a16="http://schemas.microsoft.com/office/drawing/2014/main" id="{866A7E2F-2C8F-7145-9C56-F2AD77F82B94}"/>
              </a:ext>
            </a:extLst>
          </p:cNvPr>
          <p:cNvSpPr/>
          <p:nvPr/>
        </p:nvSpPr>
        <p:spPr>
          <a:xfrm>
            <a:off x="324972" y="2641601"/>
            <a:ext cx="3835718" cy="3848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291571D-5371-E3FB-653F-F5D1AEE4CD02}"/>
              </a:ext>
            </a:extLst>
          </p:cNvPr>
          <p:cNvSpPr/>
          <p:nvPr/>
        </p:nvSpPr>
        <p:spPr>
          <a:xfrm>
            <a:off x="4183221" y="2633038"/>
            <a:ext cx="3835718" cy="3848100"/>
          </a:xfrm>
          <a:prstGeom prst="ellipse">
            <a:avLst/>
          </a:prstGeom>
          <a:solidFill>
            <a:schemeClr val="accent4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3E23D2D-DBD7-6296-93BC-CE8A3AF90CCF}"/>
              </a:ext>
            </a:extLst>
          </p:cNvPr>
          <p:cNvSpPr/>
          <p:nvPr/>
        </p:nvSpPr>
        <p:spPr>
          <a:xfrm>
            <a:off x="8021320" y="2633038"/>
            <a:ext cx="3835718" cy="38481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BA029A5-AA56-4BF5-BB46-EF67A941E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Why is refining emission fluxes needed?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AD0C515-DE12-4255-9844-493124265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25/06/2026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FB73988-78E4-4327-AADB-8CB48EF2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Refining NOx Emissions using Satellite Observations (De Moliner et al.)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B230278-33E7-4CAC-BC88-8A9215AFE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en-GB" noProof="0" smtClean="0"/>
              <a:pPr/>
              <a:t>3</a:t>
            </a:fld>
            <a:endParaRPr lang="en-GB" noProof="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D56311E-6CBA-4C20-9AE1-FCE2FA673C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620" y="2878477"/>
            <a:ext cx="3100906" cy="360266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noProof="0" dirty="0"/>
              <a:t>Significant </a:t>
            </a:r>
            <a:r>
              <a:rPr lang="en-GB" sz="1500" b="1" noProof="0" dirty="0"/>
              <a:t>inter-product variability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noProof="0" dirty="0"/>
              <a:t>Emission inventory </a:t>
            </a:r>
            <a:r>
              <a:rPr lang="en-GB" sz="1500" b="1" noProof="0" dirty="0"/>
              <a:t>uncertainties propagate</a:t>
            </a:r>
            <a:r>
              <a:rPr lang="en-GB" sz="1500" noProof="0" dirty="0"/>
              <a:t> into air quality simulations, degrading their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noProof="0" dirty="0"/>
          </a:p>
          <a:p>
            <a:endParaRPr lang="en-GB" noProof="0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noProof="0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D2D0CA00-1685-45E4-B3C7-89473BCCF0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8620" y="1977705"/>
            <a:ext cx="3100906" cy="521556"/>
          </a:xfrm>
        </p:spPr>
        <p:txBody>
          <a:bodyPr>
            <a:normAutofit/>
          </a:bodyPr>
          <a:lstStyle/>
          <a:p>
            <a:r>
              <a:rPr lang="en-GB" noProof="0" dirty="0"/>
              <a:t>Bottom-Up Inventories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2474F3F6-B275-4439-B312-A6F07DA7D5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51535" y="2887039"/>
            <a:ext cx="3100906" cy="3602662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Since the availability of satellites measuring NO</a:t>
            </a:r>
            <a:r>
              <a:rPr lang="en-GB" baseline="-25000" noProof="0" dirty="0"/>
              <a:t>2</a:t>
            </a:r>
            <a:r>
              <a:rPr lang="en-GB" noProof="0" dirty="0"/>
              <a:t> in the atmosphere, </a:t>
            </a:r>
            <a:r>
              <a:rPr lang="en-GB" b="1" noProof="0" dirty="0"/>
              <a:t>methods aligning a-priori inventories with observations</a:t>
            </a:r>
            <a:r>
              <a:rPr lang="en-GB" noProof="0" dirty="0"/>
              <a:t> have been developed (Streets et al., 2013)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Satellite-based top-down emissions provide a </a:t>
            </a:r>
            <a:r>
              <a:rPr lang="en-GB" b="1" noProof="0" dirty="0"/>
              <a:t>NRT constraint </a:t>
            </a:r>
            <a:r>
              <a:rPr lang="en-GB" noProof="0" dirty="0"/>
              <a:t>to detect </a:t>
            </a:r>
            <a:r>
              <a:rPr lang="en-GB" b="1" noProof="0" dirty="0"/>
              <a:t>unreported sources</a:t>
            </a:r>
            <a:r>
              <a:rPr lang="en-GB" noProof="0" dirty="0"/>
              <a:t>, capture </a:t>
            </a:r>
            <a:r>
              <a:rPr lang="en-GB" b="1" noProof="0" dirty="0"/>
              <a:t>rapid activity shifts</a:t>
            </a:r>
            <a:r>
              <a:rPr lang="en-GB" noProof="0" dirty="0"/>
              <a:t>, and address </a:t>
            </a:r>
            <a:r>
              <a:rPr lang="en-GB" b="1" noProof="0" dirty="0"/>
              <a:t>systematic biases </a:t>
            </a:r>
            <a:r>
              <a:rPr lang="en-GB" noProof="0" dirty="0"/>
              <a:t>in a-priori inventories</a:t>
            </a:r>
          </a:p>
          <a:p>
            <a:endParaRPr lang="en-GB" noProof="0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9AB5BA28-3D03-4188-B7B9-4B50DE7E39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51535" y="1977705"/>
            <a:ext cx="3100906" cy="521555"/>
          </a:xfrm>
        </p:spPr>
        <p:txBody>
          <a:bodyPr/>
          <a:lstStyle/>
          <a:p>
            <a:r>
              <a:rPr lang="en-GB" noProof="0" dirty="0"/>
              <a:t>Top-Down Advantage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C411A51A-1D65-4F1E-83E6-0D8F2C324A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93053" y="2878476"/>
            <a:ext cx="3100906" cy="360266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noProof="0" dirty="0"/>
              <a:t>We tested the skill of the Ensemble Adjustment Kalman Filter (EAKF) </a:t>
            </a:r>
            <a:r>
              <a:rPr lang="en-GB" sz="1500" b="1" noProof="0" dirty="0"/>
              <a:t>CHIMERE-DART</a:t>
            </a:r>
            <a:r>
              <a:rPr lang="en-GB" sz="1500" noProof="0" dirty="0"/>
              <a:t> to perform </a:t>
            </a:r>
            <a:r>
              <a:rPr lang="en-GB" sz="1500" b="1" noProof="0" dirty="0"/>
              <a:t>Inverse Modeling </a:t>
            </a:r>
            <a:r>
              <a:rPr lang="en-GB" sz="1500" noProof="0" dirty="0"/>
              <a:t>for </a:t>
            </a:r>
            <a:r>
              <a:rPr lang="en-GB" sz="1500" b="1" noProof="0" dirty="0"/>
              <a:t>NOx</a:t>
            </a:r>
            <a:r>
              <a:rPr lang="en-GB" sz="1500" noProof="0" dirty="0"/>
              <a:t>, following Hsu et al. (2024), Savas et al. (2023) and Miyazaki et al. (2017)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noProof="0" dirty="0"/>
              <a:t>CHIMERE-DART was developed within the EU’s project </a:t>
            </a:r>
            <a:r>
              <a:rPr lang="en-GB" sz="1500" b="1" noProof="0" dirty="0"/>
              <a:t>CAMEO</a:t>
            </a:r>
            <a:r>
              <a:rPr lang="en-GB" sz="1500" noProof="0" dirty="0"/>
              <a:t> (Descombes et al. (2026))</a:t>
            </a:r>
          </a:p>
          <a:p>
            <a:endParaRPr lang="en-GB" noProof="0" dirty="0"/>
          </a:p>
          <a:p>
            <a:endParaRPr lang="en-GB" noProof="0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F3E97DE3-8BE0-4280-98D3-94596789EF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22183" y="1977703"/>
            <a:ext cx="3401197" cy="521557"/>
          </a:xfrm>
        </p:spPr>
        <p:txBody>
          <a:bodyPr>
            <a:normAutofit/>
          </a:bodyPr>
          <a:lstStyle/>
          <a:p>
            <a:r>
              <a:rPr lang="en-GB" noProof="0" dirty="0"/>
              <a:t>Ensemble-Based Inverse Modeling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5C2A9C5-A900-FF1B-865C-D12E93C04FD4}"/>
              </a:ext>
            </a:extLst>
          </p:cNvPr>
          <p:cNvGrpSpPr/>
          <p:nvPr/>
        </p:nvGrpSpPr>
        <p:grpSpPr>
          <a:xfrm>
            <a:off x="3501550" y="2051416"/>
            <a:ext cx="8301782" cy="3603350"/>
            <a:chOff x="1327349" y="455874"/>
            <a:chExt cx="9985746" cy="538780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5AA0142-29B6-09FF-EBE1-97F0C24CA698}"/>
                </a:ext>
              </a:extLst>
            </p:cNvPr>
            <p:cNvSpPr/>
            <p:nvPr/>
          </p:nvSpPr>
          <p:spPr>
            <a:xfrm>
              <a:off x="4508057" y="1759030"/>
              <a:ext cx="3175886" cy="915246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noProof="0" dirty="0">
                  <a:solidFill>
                    <a:schemeClr val="bg1"/>
                  </a:solidFill>
                </a:rPr>
                <a:t>Annual Emissions Fluxes (CAMS-REG-ANT v6.1)  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8EAEA8B-F9F2-C870-E77E-BF28D6C36865}"/>
                </a:ext>
              </a:extLst>
            </p:cNvPr>
            <p:cNvGrpSpPr/>
            <p:nvPr/>
          </p:nvGrpSpPr>
          <p:grpSpPr>
            <a:xfrm rot="5400000">
              <a:off x="7974780" y="2505367"/>
              <a:ext cx="4516626" cy="2160005"/>
              <a:chOff x="6274280" y="2677332"/>
              <a:chExt cx="4516626" cy="2160005"/>
            </a:xfrm>
            <a:solidFill>
              <a:schemeClr val="accent6"/>
            </a:solidFill>
          </p:grpSpPr>
          <p:sp>
            <p:nvSpPr>
              <p:cNvPr id="34" name="Organigramme : Alternative 33">
                <a:extLst>
                  <a:ext uri="{FF2B5EF4-FFF2-40B4-BE49-F238E27FC236}">
                    <a16:creationId xmlns:a16="http://schemas.microsoft.com/office/drawing/2014/main" id="{82232D35-C013-B7A0-C0ED-B0692CD5F299}"/>
                  </a:ext>
                </a:extLst>
              </p:cNvPr>
              <p:cNvSpPr/>
              <p:nvPr/>
            </p:nvSpPr>
            <p:spPr>
              <a:xfrm rot="16200000">
                <a:off x="5584841" y="3366771"/>
                <a:ext cx="2160005" cy="781127"/>
              </a:xfrm>
              <a:prstGeom prst="flowChartAlternateProcess">
                <a:avLst/>
              </a:prstGeom>
              <a:grp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noProof="0" dirty="0">
                    <a:solidFill>
                      <a:schemeClr val="tx1"/>
                    </a:solidFill>
                  </a:rPr>
                  <a:t>Land Use Map</a:t>
                </a:r>
              </a:p>
            </p:txBody>
          </p:sp>
          <p:sp>
            <p:nvSpPr>
              <p:cNvPr id="35" name="Organigramme : Alternative 34">
                <a:extLst>
                  <a:ext uri="{FF2B5EF4-FFF2-40B4-BE49-F238E27FC236}">
                    <a16:creationId xmlns:a16="http://schemas.microsoft.com/office/drawing/2014/main" id="{A107AB9F-423E-EE38-E9B6-C4EB0F023343}"/>
                  </a:ext>
                </a:extLst>
              </p:cNvPr>
              <p:cNvSpPr/>
              <p:nvPr/>
            </p:nvSpPr>
            <p:spPr>
              <a:xfrm rot="16200000">
                <a:off x="7452591" y="3366771"/>
                <a:ext cx="2160005" cy="781127"/>
              </a:xfrm>
              <a:prstGeom prst="flowChartAlternateProcess">
                <a:avLst/>
              </a:prstGeom>
              <a:grp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noProof="0" dirty="0">
                    <a:solidFill>
                      <a:schemeClr val="tx1"/>
                    </a:solidFill>
                  </a:rPr>
                  <a:t>Vertical Distributions</a:t>
                </a:r>
              </a:p>
            </p:txBody>
          </p:sp>
          <p:sp>
            <p:nvSpPr>
              <p:cNvPr id="36" name="Organigramme : Alternative 35">
                <a:extLst>
                  <a:ext uri="{FF2B5EF4-FFF2-40B4-BE49-F238E27FC236}">
                    <a16:creationId xmlns:a16="http://schemas.microsoft.com/office/drawing/2014/main" id="{5AFC18D7-DC36-4F1D-E50D-B2DCA8D02C3C}"/>
                  </a:ext>
                </a:extLst>
              </p:cNvPr>
              <p:cNvSpPr/>
              <p:nvPr/>
            </p:nvSpPr>
            <p:spPr>
              <a:xfrm rot="16200000">
                <a:off x="6518716" y="3366771"/>
                <a:ext cx="2160005" cy="781127"/>
              </a:xfrm>
              <a:prstGeom prst="flowChartAlternateProcess">
                <a:avLst/>
              </a:prstGeom>
              <a:grp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noProof="0" dirty="0">
                    <a:solidFill>
                      <a:schemeClr val="tx1"/>
                    </a:solidFill>
                  </a:rPr>
                  <a:t>Spatial Proxies</a:t>
                </a:r>
              </a:p>
            </p:txBody>
          </p:sp>
          <p:sp>
            <p:nvSpPr>
              <p:cNvPr id="37" name="Organigramme : Alternative 36">
                <a:extLst>
                  <a:ext uri="{FF2B5EF4-FFF2-40B4-BE49-F238E27FC236}">
                    <a16:creationId xmlns:a16="http://schemas.microsoft.com/office/drawing/2014/main" id="{B8D0D0BE-79DD-B9E6-8145-135A74B71BE9}"/>
                  </a:ext>
                </a:extLst>
              </p:cNvPr>
              <p:cNvSpPr/>
              <p:nvPr/>
            </p:nvSpPr>
            <p:spPr>
              <a:xfrm rot="16200000">
                <a:off x="8386466" y="3366771"/>
                <a:ext cx="2160005" cy="781127"/>
              </a:xfrm>
              <a:prstGeom prst="flowChartAlternateProcess">
                <a:avLst/>
              </a:prstGeom>
              <a:grp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noProof="0" dirty="0">
                    <a:solidFill>
                      <a:schemeClr val="tx1"/>
                    </a:solidFill>
                  </a:rPr>
                  <a:t>Temporal Allocation</a:t>
                </a:r>
              </a:p>
            </p:txBody>
          </p:sp>
          <p:sp>
            <p:nvSpPr>
              <p:cNvPr id="38" name="Organigramme : Alternative 37">
                <a:extLst>
                  <a:ext uri="{FF2B5EF4-FFF2-40B4-BE49-F238E27FC236}">
                    <a16:creationId xmlns:a16="http://schemas.microsoft.com/office/drawing/2014/main" id="{4A9919F4-911C-221E-4A8B-D46A014F5F16}"/>
                  </a:ext>
                </a:extLst>
              </p:cNvPr>
              <p:cNvSpPr/>
              <p:nvPr/>
            </p:nvSpPr>
            <p:spPr>
              <a:xfrm rot="16200000">
                <a:off x="9320340" y="3366771"/>
                <a:ext cx="2160005" cy="781127"/>
              </a:xfrm>
              <a:prstGeom prst="flowChartAlternateProcess">
                <a:avLst/>
              </a:prstGeom>
              <a:grp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noProof="0" dirty="0">
                    <a:solidFill>
                      <a:schemeClr val="tx1"/>
                    </a:solidFill>
                  </a:rPr>
                  <a:t>Chemical Speciation</a:t>
                </a: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3ED37B9-3C69-5417-DF04-B39633E8FDE2}"/>
                </a:ext>
              </a:extLst>
            </p:cNvPr>
            <p:cNvGrpSpPr/>
            <p:nvPr/>
          </p:nvGrpSpPr>
          <p:grpSpPr>
            <a:xfrm rot="5400000">
              <a:off x="1082885" y="700338"/>
              <a:ext cx="2648936" cy="2160008"/>
              <a:chOff x="1785279" y="1780808"/>
              <a:chExt cx="2648936" cy="2160008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48D2BC1F-1441-EB31-CB7F-EA854BC73E0B}"/>
                  </a:ext>
                </a:extLst>
              </p:cNvPr>
              <p:cNvSpPr/>
              <p:nvPr/>
            </p:nvSpPr>
            <p:spPr>
              <a:xfrm rot="16200000">
                <a:off x="2963649" y="2470250"/>
                <a:ext cx="2160005" cy="781127"/>
              </a:xfrm>
              <a:prstGeom prst="roundRect">
                <a:avLst/>
              </a:prstGeom>
              <a:solidFill>
                <a:schemeClr val="accent6"/>
              </a:solidFill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noProof="0" dirty="0">
                    <a:solidFill>
                      <a:schemeClr val="tx1"/>
                    </a:solidFill>
                  </a:rPr>
                  <a:t>Emission Factors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CDFB40C6-3F11-A844-DF18-BD34FDBE2249}"/>
                  </a:ext>
                </a:extLst>
              </p:cNvPr>
              <p:cNvSpPr/>
              <p:nvPr/>
            </p:nvSpPr>
            <p:spPr>
              <a:xfrm rot="16200000">
                <a:off x="2042037" y="2470249"/>
                <a:ext cx="2160007" cy="781127"/>
              </a:xfrm>
              <a:prstGeom prst="roundRect">
                <a:avLst/>
              </a:prstGeom>
              <a:solidFill>
                <a:schemeClr val="accent6"/>
              </a:solidFill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noProof="0" dirty="0">
                    <a:solidFill>
                      <a:schemeClr val="tx1"/>
                    </a:solidFill>
                  </a:rPr>
                  <a:t>Activity Data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451DDDE0-5E2F-2F27-7C06-8F56F37954D9}"/>
                  </a:ext>
                </a:extLst>
              </p:cNvPr>
              <p:cNvSpPr/>
              <p:nvPr/>
            </p:nvSpPr>
            <p:spPr>
              <a:xfrm rot="16200000">
                <a:off x="1095838" y="2470249"/>
                <a:ext cx="2160007" cy="781125"/>
              </a:xfrm>
              <a:prstGeom prst="roundRect">
                <a:avLst/>
              </a:prstGeom>
              <a:solidFill>
                <a:schemeClr val="accent6"/>
              </a:solidFill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noProof="0" dirty="0">
                    <a:solidFill>
                      <a:schemeClr val="tx1"/>
                    </a:solidFill>
                  </a:rPr>
                  <a:t>Mapping of Sources</a:t>
                </a:r>
              </a:p>
            </p:txBody>
          </p:sp>
        </p:grp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BAD440-CC3A-B118-30BB-2B49DD3CB256}"/>
                </a:ext>
              </a:extLst>
            </p:cNvPr>
            <p:cNvSpPr/>
            <p:nvPr/>
          </p:nvSpPr>
          <p:spPr>
            <a:xfrm>
              <a:off x="4508057" y="4779764"/>
              <a:ext cx="3175886" cy="831850"/>
            </a:xfrm>
            <a:prstGeom prst="roundRect">
              <a:avLst/>
            </a:prstGeom>
            <a:solidFill>
              <a:srgbClr val="FF5050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noProof="0" dirty="0">
                  <a:solidFill>
                    <a:schemeClr val="bg1"/>
                  </a:solidFill>
                </a:rPr>
                <a:t>Hourly Emissions Fluxes</a:t>
              </a:r>
            </a:p>
          </p:txBody>
        </p:sp>
        <p:sp>
          <p:nvSpPr>
            <p:cNvPr id="20" name="Parallélogramme 19">
              <a:extLst>
                <a:ext uri="{FF2B5EF4-FFF2-40B4-BE49-F238E27FC236}">
                  <a16:creationId xmlns:a16="http://schemas.microsoft.com/office/drawing/2014/main" id="{08A4669D-B523-712B-D942-51E1BCC65B91}"/>
                </a:ext>
              </a:extLst>
            </p:cNvPr>
            <p:cNvSpPr/>
            <p:nvPr/>
          </p:nvSpPr>
          <p:spPr>
            <a:xfrm>
              <a:off x="3787422" y="3462152"/>
              <a:ext cx="4617156" cy="572746"/>
            </a:xfrm>
            <a:prstGeom prst="parallelogram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noProof="0" dirty="0" err="1">
                  <a:solidFill>
                    <a:schemeClr val="tx1"/>
                  </a:solidFill>
                </a:rPr>
                <a:t>emiSURF</a:t>
              </a:r>
              <a:r>
                <a:rPr lang="en-GB" sz="1600" noProof="0" dirty="0">
                  <a:solidFill>
                    <a:schemeClr val="tx1"/>
                  </a:solidFill>
                </a:rPr>
                <a:t> v2023</a:t>
              </a: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26AE13D3-ACC1-C9C7-4EDD-E15276CA83BC}"/>
                </a:ext>
              </a:extLst>
            </p:cNvPr>
            <p:cNvCxnSpPr>
              <a:cxnSpLocks/>
              <a:stCxn id="33" idx="3"/>
              <a:endCxn id="15" idx="1"/>
            </p:cNvCxnSpPr>
            <p:nvPr/>
          </p:nvCxnSpPr>
          <p:spPr>
            <a:xfrm>
              <a:off x="3487357" y="846437"/>
              <a:ext cx="1020701" cy="1370217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7D5491D9-C273-FD20-F43D-948B45705C05}"/>
                </a:ext>
              </a:extLst>
            </p:cNvPr>
            <p:cNvCxnSpPr>
              <a:cxnSpLocks/>
              <a:stCxn id="31" idx="3"/>
              <a:endCxn id="15" idx="1"/>
            </p:cNvCxnSpPr>
            <p:nvPr/>
          </p:nvCxnSpPr>
          <p:spPr>
            <a:xfrm flipV="1">
              <a:off x="3487356" y="2216654"/>
              <a:ext cx="1020702" cy="497592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7C5D72B3-E606-9D27-5580-ECA37CC52E6F}"/>
                </a:ext>
              </a:extLst>
            </p:cNvPr>
            <p:cNvCxnSpPr>
              <a:cxnSpLocks/>
              <a:stCxn id="32" idx="3"/>
              <a:endCxn id="15" idx="1"/>
            </p:cNvCxnSpPr>
            <p:nvPr/>
          </p:nvCxnSpPr>
          <p:spPr>
            <a:xfrm>
              <a:off x="3487357" y="1792636"/>
              <a:ext cx="1020701" cy="424018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B4D20838-1497-EFD6-9EA3-B7A27C13254B}"/>
                </a:ext>
              </a:extLst>
            </p:cNvPr>
            <p:cNvCxnSpPr>
              <a:cxnSpLocks/>
              <a:stCxn id="34" idx="1"/>
              <a:endCxn id="20" idx="2"/>
            </p:cNvCxnSpPr>
            <p:nvPr/>
          </p:nvCxnSpPr>
          <p:spPr>
            <a:xfrm flipH="1">
              <a:off x="8332985" y="1717621"/>
              <a:ext cx="820106" cy="2030904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AA7934D1-07BF-0DA1-B1AC-387EBDF0B88F}"/>
                </a:ext>
              </a:extLst>
            </p:cNvPr>
            <p:cNvCxnSpPr>
              <a:cxnSpLocks/>
              <a:stCxn id="36" idx="1"/>
              <a:endCxn id="20" idx="2"/>
            </p:cNvCxnSpPr>
            <p:nvPr/>
          </p:nvCxnSpPr>
          <p:spPr>
            <a:xfrm flipH="1">
              <a:off x="8332985" y="2651496"/>
              <a:ext cx="820106" cy="1097029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DF9CC966-1D03-E10B-25E8-7B2CDD9DCC06}"/>
                </a:ext>
              </a:extLst>
            </p:cNvPr>
            <p:cNvCxnSpPr>
              <a:cxnSpLocks/>
              <a:stCxn id="35" idx="1"/>
              <a:endCxn id="20" idx="2"/>
            </p:cNvCxnSpPr>
            <p:nvPr/>
          </p:nvCxnSpPr>
          <p:spPr>
            <a:xfrm flipH="1">
              <a:off x="8332985" y="3585371"/>
              <a:ext cx="820106" cy="163154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D4EDBB3E-FD3E-1214-22A0-65D894724651}"/>
                </a:ext>
              </a:extLst>
            </p:cNvPr>
            <p:cNvCxnSpPr>
              <a:cxnSpLocks/>
              <a:stCxn id="37" idx="1"/>
              <a:endCxn id="20" idx="2"/>
            </p:cNvCxnSpPr>
            <p:nvPr/>
          </p:nvCxnSpPr>
          <p:spPr>
            <a:xfrm flipH="1" flipV="1">
              <a:off x="8332985" y="3748525"/>
              <a:ext cx="820106" cy="770721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542C18C8-4EE4-735A-4926-1442ECA6FC0D}"/>
                </a:ext>
              </a:extLst>
            </p:cNvPr>
            <p:cNvCxnSpPr>
              <a:cxnSpLocks/>
              <a:stCxn id="38" idx="1"/>
              <a:endCxn id="20" idx="2"/>
            </p:cNvCxnSpPr>
            <p:nvPr/>
          </p:nvCxnSpPr>
          <p:spPr>
            <a:xfrm flipH="1" flipV="1">
              <a:off x="8332985" y="3748525"/>
              <a:ext cx="820106" cy="1704595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6C239440-DC42-C588-16D8-CCB1D62D5761}"/>
                </a:ext>
              </a:extLst>
            </p:cNvPr>
            <p:cNvCxnSpPr>
              <a:cxnSpLocks/>
              <a:stCxn id="15" idx="2"/>
              <a:endCxn id="20" idx="0"/>
            </p:cNvCxnSpPr>
            <p:nvPr/>
          </p:nvCxnSpPr>
          <p:spPr>
            <a:xfrm>
              <a:off x="6096000" y="2674276"/>
              <a:ext cx="0" cy="787876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39A46192-EB60-DC6E-3ED7-FEA661ACBF18}"/>
                </a:ext>
              </a:extLst>
            </p:cNvPr>
            <p:cNvCxnSpPr>
              <a:cxnSpLocks/>
              <a:stCxn id="20" idx="4"/>
              <a:endCxn id="19" idx="0"/>
            </p:cNvCxnSpPr>
            <p:nvPr/>
          </p:nvCxnSpPr>
          <p:spPr>
            <a:xfrm>
              <a:off x="6096000" y="4034898"/>
              <a:ext cx="0" cy="744866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510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 animBg="1"/>
      <p:bldP spid="6" grpId="0" uiExpand="1" build="p"/>
      <p:bldP spid="7" grpId="0" build="p"/>
      <p:bldP spid="8" grpId="0" uiExpand="1" build="p"/>
      <p:bldP spid="9" grpId="0" build="p"/>
      <p:bldP spid="10" grpId="0" uiExpand="1" build="p"/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E3E9D8-0A34-7A45-1C9E-89755478D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12652"/>
            <a:ext cx="3178946" cy="840083"/>
          </a:xfrm>
        </p:spPr>
        <p:txBody>
          <a:bodyPr/>
          <a:lstStyle/>
          <a:p>
            <a:r>
              <a:rPr lang="en-GB" noProof="0" dirty="0"/>
              <a:t>Data Assimilation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BACC60-1724-A1C7-E730-AD82EE4C5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304" y="1563440"/>
            <a:ext cx="3056490" cy="407713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GB" noProof="0" dirty="0"/>
              <a:t>It is the process of </a:t>
            </a:r>
            <a:r>
              <a:rPr lang="en-GB" b="1" noProof="0" dirty="0"/>
              <a:t>optimally estimating </a:t>
            </a:r>
            <a:r>
              <a:rPr lang="en-GB" noProof="0" dirty="0"/>
              <a:t>the state of a dynamical system by combing </a:t>
            </a:r>
            <a:r>
              <a:rPr lang="en-GB" b="1" noProof="0" dirty="0"/>
              <a:t>observational data </a:t>
            </a:r>
            <a:r>
              <a:rPr lang="en-GB" noProof="0" dirty="0"/>
              <a:t>with </a:t>
            </a:r>
            <a:r>
              <a:rPr lang="en-GB" b="1" noProof="0" dirty="0"/>
              <a:t>an a priori estimate </a:t>
            </a:r>
            <a:r>
              <a:rPr lang="en-GB" noProof="0" dirty="0"/>
              <a:t>of the state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GB" noProof="0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GB" noProof="0" dirty="0"/>
              <a:t>Key </a:t>
            </a:r>
            <a:r>
              <a:rPr lang="en-GB" b="1" noProof="0" dirty="0"/>
              <a:t>goal</a:t>
            </a:r>
            <a:r>
              <a:rPr lang="en-GB" noProof="0" dirty="0"/>
              <a:t>: constraining simulations with real-world observations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0EBF28-69BB-EB3E-0B54-BBCA35AA0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25/06/2026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4444BE-27FF-2ACA-A0E8-AD3F1B5AA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Refining NOx Emissions using Satellite Observations (De Moliner et al.)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2050B2-8FA2-0D8E-4DE0-EC79EC783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en-GB" noProof="0" smtClean="0"/>
              <a:t>4</a:t>
            </a:fld>
            <a:endParaRPr lang="en-GB" noProof="0" dirty="0"/>
          </a:p>
        </p:txBody>
      </p:sp>
      <p:grpSp>
        <p:nvGrpSpPr>
          <p:cNvPr id="221" name="Groupe 220">
            <a:extLst>
              <a:ext uri="{FF2B5EF4-FFF2-40B4-BE49-F238E27FC236}">
                <a16:creationId xmlns:a16="http://schemas.microsoft.com/office/drawing/2014/main" id="{C12D9399-0A35-A0CB-276D-97273614036B}"/>
              </a:ext>
            </a:extLst>
          </p:cNvPr>
          <p:cNvGrpSpPr/>
          <p:nvPr/>
        </p:nvGrpSpPr>
        <p:grpSpPr>
          <a:xfrm>
            <a:off x="3909970" y="3906669"/>
            <a:ext cx="3410495" cy="2525623"/>
            <a:chOff x="3168686" y="3929532"/>
            <a:chExt cx="3410495" cy="2525623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AD1525F1-A1F4-77E0-3E0E-90EBDEF83A62}"/>
                </a:ext>
              </a:extLst>
            </p:cNvPr>
            <p:cNvGrpSpPr/>
            <p:nvPr/>
          </p:nvGrpSpPr>
          <p:grpSpPr>
            <a:xfrm>
              <a:off x="3263918" y="3929532"/>
              <a:ext cx="3220031" cy="1913663"/>
              <a:chOff x="1849444" y="1652735"/>
              <a:chExt cx="3220031" cy="1913663"/>
            </a:xfrm>
          </p:grpSpPr>
          <p:pic>
            <p:nvPicPr>
              <p:cNvPr id="8" name="Picture 2" descr="c_SO2_3Dtop_1_and_10ppb_movie">
                <a:extLst>
                  <a:ext uri="{FF2B5EF4-FFF2-40B4-BE49-F238E27FC236}">
                    <a16:creationId xmlns:a16="http://schemas.microsoft.com/office/drawing/2014/main" id="{85175CE1-F8B8-F7B3-C26C-8DC9532793B1}"/>
                  </a:ext>
                </a:extLst>
              </p:cNvPr>
              <p:cNvPicPr>
                <a:picLocks noChangeAspect="1" noChangeArrowheads="1" noCrop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8262" y="1652735"/>
                <a:ext cx="2351213" cy="19136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" name="Gruppo 1029">
                <a:extLst>
                  <a:ext uri="{FF2B5EF4-FFF2-40B4-BE49-F238E27FC236}">
                    <a16:creationId xmlns:a16="http://schemas.microsoft.com/office/drawing/2014/main" id="{19445506-1B8A-5333-0DD2-BB087D87C2A1}"/>
                  </a:ext>
                </a:extLst>
              </p:cNvPr>
              <p:cNvGrpSpPr/>
              <p:nvPr/>
            </p:nvGrpSpPr>
            <p:grpSpPr>
              <a:xfrm>
                <a:off x="1849444" y="2223630"/>
                <a:ext cx="1623585" cy="1105600"/>
                <a:chOff x="5333138" y="2939282"/>
                <a:chExt cx="1290340" cy="878673"/>
              </a:xfrm>
            </p:grpSpPr>
            <p:pic>
              <p:nvPicPr>
                <p:cNvPr id="10" name="Picture 4" descr="Outline Of Rubik S Cube, Cube, Rubik S, Outline PNG Transparent Image and  Clipart for Free Download">
                  <a:extLst>
                    <a:ext uri="{FF2B5EF4-FFF2-40B4-BE49-F238E27FC236}">
                      <a16:creationId xmlns:a16="http://schemas.microsoft.com/office/drawing/2014/main" id="{9DA03E6A-5FD7-66B7-C127-E235F15821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24916" y="3115355"/>
                  <a:ext cx="702600" cy="7026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1" name="Gruppo 1031">
                  <a:extLst>
                    <a:ext uri="{FF2B5EF4-FFF2-40B4-BE49-F238E27FC236}">
                      <a16:creationId xmlns:a16="http://schemas.microsoft.com/office/drawing/2014/main" id="{776631CB-CB8A-66D0-D437-74E2D828C140}"/>
                    </a:ext>
                  </a:extLst>
                </p:cNvPr>
                <p:cNvGrpSpPr/>
                <p:nvPr/>
              </p:nvGrpSpPr>
              <p:grpSpPr>
                <a:xfrm>
                  <a:off x="5380390" y="2939282"/>
                  <a:ext cx="1139864" cy="850243"/>
                  <a:chOff x="5809854" y="3355458"/>
                  <a:chExt cx="1139864" cy="410158"/>
                </a:xfrm>
              </p:grpSpPr>
              <p:cxnSp>
                <p:nvCxnSpPr>
                  <p:cNvPr id="14" name="Connettore 2 1034">
                    <a:extLst>
                      <a:ext uri="{FF2B5EF4-FFF2-40B4-BE49-F238E27FC236}">
                        <a16:creationId xmlns:a16="http://schemas.microsoft.com/office/drawing/2014/main" id="{B2A68D0E-C56E-23F6-228F-85ACE38A16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6399571" y="3355458"/>
                    <a:ext cx="1119" cy="410158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" name="CasellaDiTesto 1035">
                    <a:extLst>
                      <a:ext uri="{FF2B5EF4-FFF2-40B4-BE49-F238E27FC236}">
                        <a16:creationId xmlns:a16="http://schemas.microsoft.com/office/drawing/2014/main" id="{568EB231-1D4D-0CC1-118E-694D3D6B627D}"/>
                      </a:ext>
                    </a:extLst>
                  </p:cNvPr>
                  <p:cNvSpPr txBox="1"/>
                  <p:nvPr/>
                </p:nvSpPr>
                <p:spPr>
                  <a:xfrm>
                    <a:off x="6148858" y="3357131"/>
                    <a:ext cx="214007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000" noProof="0" dirty="0"/>
                      <a:t>Z</a:t>
                    </a:r>
                    <a:endParaRPr lang="en-GB" noProof="0" dirty="0"/>
                  </a:p>
                </p:txBody>
              </p:sp>
              <p:sp>
                <p:nvSpPr>
                  <p:cNvPr id="16" name="CasellaDiTesto 1036">
                    <a:extLst>
                      <a:ext uri="{FF2B5EF4-FFF2-40B4-BE49-F238E27FC236}">
                        <a16:creationId xmlns:a16="http://schemas.microsoft.com/office/drawing/2014/main" id="{8C55BA39-105C-E8E2-A6ED-9A58E43F3BD7}"/>
                      </a:ext>
                    </a:extLst>
                  </p:cNvPr>
                  <p:cNvSpPr txBox="1"/>
                  <p:nvPr/>
                </p:nvSpPr>
                <p:spPr>
                  <a:xfrm>
                    <a:off x="6735711" y="3515432"/>
                    <a:ext cx="214007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000" noProof="0" dirty="0"/>
                      <a:t>X</a:t>
                    </a:r>
                    <a:endParaRPr lang="en-GB" noProof="0" dirty="0"/>
                  </a:p>
                </p:txBody>
              </p:sp>
              <p:sp>
                <p:nvSpPr>
                  <p:cNvPr id="17" name="CasellaDiTesto 1037">
                    <a:extLst>
                      <a:ext uri="{FF2B5EF4-FFF2-40B4-BE49-F238E27FC236}">
                        <a16:creationId xmlns:a16="http://schemas.microsoft.com/office/drawing/2014/main" id="{9450D5F7-D54E-ED19-CAE3-CDC537F1626A}"/>
                      </a:ext>
                    </a:extLst>
                  </p:cNvPr>
                  <p:cNvSpPr txBox="1"/>
                  <p:nvPr/>
                </p:nvSpPr>
                <p:spPr>
                  <a:xfrm>
                    <a:off x="5809854" y="3504692"/>
                    <a:ext cx="214007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000" noProof="0" dirty="0"/>
                      <a:t>Y</a:t>
                    </a:r>
                    <a:endParaRPr lang="en-GB" noProof="0" dirty="0"/>
                  </a:p>
                </p:txBody>
              </p:sp>
            </p:grpSp>
            <p:cxnSp>
              <p:nvCxnSpPr>
                <p:cNvPr id="12" name="Connettore 2 1032">
                  <a:extLst>
                    <a:ext uri="{FF2B5EF4-FFF2-40B4-BE49-F238E27FC236}">
                      <a16:creationId xmlns:a16="http://schemas.microsoft.com/office/drawing/2014/main" id="{F10BD39B-A597-A782-BAE6-DB21C49740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060000" flipV="1">
                  <a:off x="5686027" y="3249164"/>
                  <a:ext cx="0" cy="70577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ttore 2 1033">
                  <a:extLst>
                    <a:ext uri="{FF2B5EF4-FFF2-40B4-BE49-F238E27FC236}">
                      <a16:creationId xmlns:a16="http://schemas.microsoft.com/office/drawing/2014/main" id="{0306073A-B079-19E4-095D-98A04DA3C4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76216" y="3424262"/>
                  <a:ext cx="647262" cy="35704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2" name="Espace réservé du contenu 2">
              <a:extLst>
                <a:ext uri="{FF2B5EF4-FFF2-40B4-BE49-F238E27FC236}">
                  <a16:creationId xmlns:a16="http://schemas.microsoft.com/office/drawing/2014/main" id="{5DCF9CD1-EBEF-F424-6038-9DEA00220375}"/>
                </a:ext>
              </a:extLst>
            </p:cNvPr>
            <p:cNvSpPr txBox="1">
              <a:spLocks/>
            </p:cNvSpPr>
            <p:nvPr/>
          </p:nvSpPr>
          <p:spPr>
            <a:xfrm>
              <a:off x="3168686" y="5943619"/>
              <a:ext cx="3410495" cy="511536"/>
            </a:xfrm>
            <a:prstGeom prst="rect">
              <a:avLst/>
            </a:prstGeom>
            <a:no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lang="it-IT" sz="16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it-IT" sz="16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it-IT" sz="16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it-IT" sz="16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it-IT" sz="16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b="1" noProof="0" dirty="0">
                  <a:sym typeface="Wingdings" panose="05000000000000000000" pitchFamily="2" charset="2"/>
                </a:rPr>
                <a:t>Chemical Transport Model </a:t>
              </a:r>
            </a:p>
            <a:p>
              <a:pPr algn="ctr"/>
              <a:r>
                <a:rPr lang="en-GB" b="1" noProof="0" dirty="0">
                  <a:sym typeface="Wingdings" panose="05000000000000000000" pitchFamily="2" charset="2"/>
                </a:rPr>
                <a:t>(CTM) </a:t>
              </a:r>
              <a:endParaRPr lang="en-GB" b="1" noProof="0" dirty="0"/>
            </a:p>
          </p:txBody>
        </p:sp>
      </p:grpSp>
      <p:pic>
        <p:nvPicPr>
          <p:cNvPr id="25" name="slideshow_2020_02_TROPOMI_NO2_qa05">
            <a:hlinkClick r:id="" action="ppaction://media"/>
            <a:extLst>
              <a:ext uri="{FF2B5EF4-FFF2-40B4-BE49-F238E27FC236}">
                <a16:creationId xmlns:a16="http://schemas.microsoft.com/office/drawing/2014/main" id="{562F6261-0969-1CF8-4472-CDB94105B9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61110" y="602187"/>
            <a:ext cx="3572014" cy="2379318"/>
          </a:xfrm>
          <a:prstGeom prst="rect">
            <a:avLst/>
          </a:prstGeom>
          <a:noFill/>
        </p:spPr>
      </p:pic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B40E5BEF-EADE-B949-04E6-950AEB175974}"/>
              </a:ext>
            </a:extLst>
          </p:cNvPr>
          <p:cNvSpPr txBox="1">
            <a:spLocks/>
          </p:cNvSpPr>
          <p:nvPr/>
        </p:nvSpPr>
        <p:spPr>
          <a:xfrm>
            <a:off x="3834868" y="2835366"/>
            <a:ext cx="3410495" cy="511536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noProof="0" dirty="0">
                <a:sym typeface="Wingdings" panose="05000000000000000000" pitchFamily="2" charset="2"/>
              </a:rPr>
              <a:t>Observations</a:t>
            </a:r>
            <a:endParaRPr lang="en-GB" b="1" noProof="0" dirty="0"/>
          </a:p>
        </p:txBody>
      </p:sp>
      <p:grpSp>
        <p:nvGrpSpPr>
          <p:cNvPr id="225" name="Groupe 224">
            <a:extLst>
              <a:ext uri="{FF2B5EF4-FFF2-40B4-BE49-F238E27FC236}">
                <a16:creationId xmlns:a16="http://schemas.microsoft.com/office/drawing/2014/main" id="{58D82BD5-7C31-4370-CB70-B6F7A6AA3E0B}"/>
              </a:ext>
            </a:extLst>
          </p:cNvPr>
          <p:cNvGrpSpPr/>
          <p:nvPr/>
        </p:nvGrpSpPr>
        <p:grpSpPr>
          <a:xfrm>
            <a:off x="5368691" y="3254126"/>
            <a:ext cx="412687" cy="412687"/>
            <a:chOff x="1743372" y="4648200"/>
            <a:chExt cx="646360" cy="646360"/>
          </a:xfrm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BB9EDBE3-9A28-7EC4-194D-91D925A6BF7C}"/>
                </a:ext>
              </a:extLst>
            </p:cNvPr>
            <p:cNvSpPr/>
            <p:nvPr/>
          </p:nvSpPr>
          <p:spPr>
            <a:xfrm>
              <a:off x="1986804" y="4648200"/>
              <a:ext cx="159496" cy="646360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A854565E-FECE-D85B-9698-5917A7B7A241}"/>
                </a:ext>
              </a:extLst>
            </p:cNvPr>
            <p:cNvSpPr/>
            <p:nvPr/>
          </p:nvSpPr>
          <p:spPr>
            <a:xfrm rot="5400000">
              <a:off x="1986804" y="4659484"/>
              <a:ext cx="159496" cy="646360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grpSp>
        <p:nvGrpSpPr>
          <p:cNvPr id="324" name="Groupe 323">
            <a:extLst>
              <a:ext uri="{FF2B5EF4-FFF2-40B4-BE49-F238E27FC236}">
                <a16:creationId xmlns:a16="http://schemas.microsoft.com/office/drawing/2014/main" id="{848B6922-F5A0-1B42-AF22-A25B30ECAAD1}"/>
              </a:ext>
            </a:extLst>
          </p:cNvPr>
          <p:cNvGrpSpPr/>
          <p:nvPr/>
        </p:nvGrpSpPr>
        <p:grpSpPr>
          <a:xfrm>
            <a:off x="8264519" y="2385487"/>
            <a:ext cx="3737268" cy="2998222"/>
            <a:chOff x="8258754" y="1953885"/>
            <a:chExt cx="3737268" cy="2998222"/>
          </a:xfrm>
        </p:grpSpPr>
        <p:pic>
          <p:nvPicPr>
            <p:cNvPr id="321" name="Image 320" descr="Une image contenant diagramme, capture d’écran, texte, cercle&#10;&#10;Le contenu généré par l’IA peut être incorrect.">
              <a:extLst>
                <a:ext uri="{FF2B5EF4-FFF2-40B4-BE49-F238E27FC236}">
                  <a16:creationId xmlns:a16="http://schemas.microsoft.com/office/drawing/2014/main" id="{C2513BD1-C92C-C67B-BB12-269B92D6B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r="8225"/>
            <a:stretch>
              <a:fillRect/>
            </a:stretch>
          </p:blipFill>
          <p:spPr>
            <a:xfrm>
              <a:off x="8258754" y="1953885"/>
              <a:ext cx="3737268" cy="2791490"/>
            </a:xfrm>
            <a:prstGeom prst="rect">
              <a:avLst/>
            </a:prstGeom>
          </p:spPr>
        </p:pic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0C57D6A0-B635-C9B3-A2C2-C7E4FC90E9A8}"/>
                </a:ext>
              </a:extLst>
            </p:cNvPr>
            <p:cNvSpPr txBox="1"/>
            <p:nvPr/>
          </p:nvSpPr>
          <p:spPr>
            <a:xfrm>
              <a:off x="9704656" y="4690497"/>
              <a:ext cx="221976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100" b="0" i="0" noProof="0" dirty="0">
                  <a:solidFill>
                    <a:srgbClr val="1C1D1E"/>
                  </a:solidFill>
                  <a:effectLst/>
                </a:rPr>
                <a:t>(Figure: A. </a:t>
              </a:r>
              <a:r>
                <a:rPr lang="en-GB" sz="1100" b="0" i="0" noProof="0" dirty="0" err="1">
                  <a:solidFill>
                    <a:srgbClr val="1C1D1E"/>
                  </a:solidFill>
                  <a:effectLst/>
                </a:rPr>
                <a:t>Carrassi</a:t>
              </a:r>
              <a:r>
                <a:rPr lang="en-GB" sz="1100" noProof="0" dirty="0">
                  <a:solidFill>
                    <a:srgbClr val="1C1D1E"/>
                  </a:solidFill>
                </a:rPr>
                <a:t> et al., </a:t>
              </a:r>
              <a:r>
                <a:rPr lang="en-GB" sz="1100" b="0" i="0" noProof="0" dirty="0">
                  <a:solidFill>
                    <a:srgbClr val="1C1D1E"/>
                  </a:solidFill>
                  <a:effectLst/>
                </a:rPr>
                <a:t>2018</a:t>
              </a:r>
              <a:r>
                <a:rPr lang="en-GB" sz="1100" noProof="0" dirty="0">
                  <a:solidFill>
                    <a:srgbClr val="1C1D1E"/>
                  </a:solidFill>
                </a:rPr>
                <a:t>)</a:t>
              </a:r>
              <a:r>
                <a:rPr lang="en-GB" sz="1100" b="0" i="0" noProof="0" dirty="0">
                  <a:solidFill>
                    <a:srgbClr val="1C1D1E"/>
                  </a:solidFill>
                  <a:effectLst/>
                </a:rPr>
                <a:t> </a:t>
              </a:r>
              <a:endParaRPr lang="en-GB" sz="1100" noProof="0" dirty="0"/>
            </a:p>
          </p:txBody>
        </p:sp>
      </p:grpSp>
      <p:sp>
        <p:nvSpPr>
          <p:cNvPr id="326" name="Espace réservé du texte 325">
            <a:extLst>
              <a:ext uri="{FF2B5EF4-FFF2-40B4-BE49-F238E27FC236}">
                <a16:creationId xmlns:a16="http://schemas.microsoft.com/office/drawing/2014/main" id="{7D55C994-5A69-6441-4623-90BF569B29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 noProof="0" dirty="0"/>
          </a:p>
        </p:txBody>
      </p:sp>
      <p:grpSp>
        <p:nvGrpSpPr>
          <p:cNvPr id="329" name="Groupe 328">
            <a:extLst>
              <a:ext uri="{FF2B5EF4-FFF2-40B4-BE49-F238E27FC236}">
                <a16:creationId xmlns:a16="http://schemas.microsoft.com/office/drawing/2014/main" id="{662CFCDD-FD32-5F2D-50CE-ABD3B6467780}"/>
              </a:ext>
            </a:extLst>
          </p:cNvPr>
          <p:cNvGrpSpPr/>
          <p:nvPr/>
        </p:nvGrpSpPr>
        <p:grpSpPr>
          <a:xfrm>
            <a:off x="8077062" y="812652"/>
            <a:ext cx="3973386" cy="1647202"/>
            <a:chOff x="8077062" y="812652"/>
            <a:chExt cx="3973386" cy="1647202"/>
          </a:xfrm>
        </p:grpSpPr>
        <p:sp>
          <p:nvSpPr>
            <p:cNvPr id="315" name="Titre 1">
              <a:extLst>
                <a:ext uri="{FF2B5EF4-FFF2-40B4-BE49-F238E27FC236}">
                  <a16:creationId xmlns:a16="http://schemas.microsoft.com/office/drawing/2014/main" id="{5E2F6879-CE0E-2CDF-9341-39199CD34918}"/>
                </a:ext>
              </a:extLst>
            </p:cNvPr>
            <p:cNvSpPr txBox="1">
              <a:spLocks/>
            </p:cNvSpPr>
            <p:nvPr/>
          </p:nvSpPr>
          <p:spPr>
            <a:xfrm>
              <a:off x="8077062" y="812652"/>
              <a:ext cx="3818544" cy="840083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2400" b="1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GB" noProof="0" dirty="0"/>
                <a:t>Ensemble Adjustment Kalman filter (EAKF)</a:t>
              </a:r>
            </a:p>
          </p:txBody>
        </p:sp>
        <p:sp>
          <p:nvSpPr>
            <p:cNvPr id="317" name="ZoneTexte 316">
              <a:extLst>
                <a:ext uri="{FF2B5EF4-FFF2-40B4-BE49-F238E27FC236}">
                  <a16:creationId xmlns:a16="http://schemas.microsoft.com/office/drawing/2014/main" id="{3487ABB6-BB4C-610B-A61F-6DA7F8BB80A2}"/>
                </a:ext>
              </a:extLst>
            </p:cNvPr>
            <p:cNvSpPr txBox="1"/>
            <p:nvPr/>
          </p:nvSpPr>
          <p:spPr>
            <a:xfrm>
              <a:off x="9562011" y="1585523"/>
              <a:ext cx="248843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noProof="0" dirty="0">
                  <a:solidFill>
                    <a:srgbClr val="000000"/>
                  </a:solidFill>
                  <a:effectLst/>
                  <a:ea typeface="Palatino Linotype" panose="02040502050505030304" pitchFamily="18" charset="0"/>
                  <a:cs typeface="Palatino Linotype" panose="02040502050505030304" pitchFamily="18" charset="0"/>
                </a:rPr>
                <a:t>(J. L. Anderson, 2001, 2009)</a:t>
              </a:r>
              <a:endParaRPr lang="en-GB" sz="1400" noProof="0" dirty="0"/>
            </a:p>
          </p:txBody>
        </p:sp>
        <p:pic>
          <p:nvPicPr>
            <p:cNvPr id="328" name="Immagine 24" descr="Immagine che contiene logo, simbolo, Carattere, Elementi grafici&#10;&#10;Il contenuto generato dall&amp;#39;IA potrebbe non essere corretto.">
              <a:extLst>
                <a:ext uri="{FF2B5EF4-FFF2-40B4-BE49-F238E27FC236}">
                  <a16:creationId xmlns:a16="http://schemas.microsoft.com/office/drawing/2014/main" id="{666361CB-E9C1-C8FD-B47D-A0AF7CA29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630622" y="1851908"/>
              <a:ext cx="2351213" cy="607946"/>
            </a:xfrm>
            <a:prstGeom prst="rect">
              <a:avLst/>
            </a:prstGeom>
          </p:spPr>
        </p:pic>
      </p:grpSp>
      <p:grpSp>
        <p:nvGrpSpPr>
          <p:cNvPr id="226" name="Groupe 225">
            <a:extLst>
              <a:ext uri="{FF2B5EF4-FFF2-40B4-BE49-F238E27FC236}">
                <a16:creationId xmlns:a16="http://schemas.microsoft.com/office/drawing/2014/main" id="{3F104CE8-911D-D6FA-7B46-E4325A598D6A}"/>
              </a:ext>
            </a:extLst>
          </p:cNvPr>
          <p:cNvGrpSpPr/>
          <p:nvPr/>
        </p:nvGrpSpPr>
        <p:grpSpPr>
          <a:xfrm>
            <a:off x="6677108" y="4272388"/>
            <a:ext cx="1722075" cy="1637629"/>
            <a:chOff x="6429357" y="3073740"/>
            <a:chExt cx="3868123" cy="3451498"/>
          </a:xfrm>
        </p:grpSpPr>
        <p:grpSp>
          <p:nvGrpSpPr>
            <p:cNvPr id="227" name="Gruppo 1079">
              <a:extLst>
                <a:ext uri="{FF2B5EF4-FFF2-40B4-BE49-F238E27FC236}">
                  <a16:creationId xmlns:a16="http://schemas.microsoft.com/office/drawing/2014/main" id="{842D0C48-8813-A53D-4114-8BA535E1B824}"/>
                </a:ext>
              </a:extLst>
            </p:cNvPr>
            <p:cNvGrpSpPr/>
            <p:nvPr/>
          </p:nvGrpSpPr>
          <p:grpSpPr>
            <a:xfrm>
              <a:off x="6429357" y="3073740"/>
              <a:ext cx="3868123" cy="3033089"/>
              <a:chOff x="4626312" y="3949959"/>
              <a:chExt cx="3203485" cy="2511930"/>
            </a:xfrm>
          </p:grpSpPr>
          <p:grpSp>
            <p:nvGrpSpPr>
              <p:cNvPr id="229" name="Gruppo 1284">
                <a:extLst>
                  <a:ext uri="{FF2B5EF4-FFF2-40B4-BE49-F238E27FC236}">
                    <a16:creationId xmlns:a16="http://schemas.microsoft.com/office/drawing/2014/main" id="{690FFE80-56B2-0C6C-D50D-C7D93F4CBD83}"/>
                  </a:ext>
                </a:extLst>
              </p:cNvPr>
              <p:cNvGrpSpPr/>
              <p:nvPr/>
            </p:nvGrpSpPr>
            <p:grpSpPr>
              <a:xfrm>
                <a:off x="4626312" y="3949959"/>
                <a:ext cx="3203485" cy="2147271"/>
                <a:chOff x="6096000" y="5150726"/>
                <a:chExt cx="3203485" cy="2147271"/>
              </a:xfrm>
            </p:grpSpPr>
            <p:grpSp>
              <p:nvGrpSpPr>
                <p:cNvPr id="243" name="Gruppo 1221">
                  <a:extLst>
                    <a:ext uri="{FF2B5EF4-FFF2-40B4-BE49-F238E27FC236}">
                      <a16:creationId xmlns:a16="http://schemas.microsoft.com/office/drawing/2014/main" id="{1489705C-6015-9642-15DA-F7DC113A1ED0}"/>
                    </a:ext>
                  </a:extLst>
                </p:cNvPr>
                <p:cNvGrpSpPr/>
                <p:nvPr/>
              </p:nvGrpSpPr>
              <p:grpSpPr>
                <a:xfrm>
                  <a:off x="7099979" y="5150726"/>
                  <a:ext cx="951230" cy="1078251"/>
                  <a:chOff x="9007819" y="2748140"/>
                  <a:chExt cx="2613344" cy="2962312"/>
                </a:xfrm>
              </p:grpSpPr>
              <p:grpSp>
                <p:nvGrpSpPr>
                  <p:cNvPr id="307" name="Gruppo 1222">
                    <a:extLst>
                      <a:ext uri="{FF2B5EF4-FFF2-40B4-BE49-F238E27FC236}">
                        <a16:creationId xmlns:a16="http://schemas.microsoft.com/office/drawing/2014/main" id="{EE589C76-C37E-3F24-EEDD-5CD886C453DF}"/>
                      </a:ext>
                    </a:extLst>
                  </p:cNvPr>
                  <p:cNvGrpSpPr/>
                  <p:nvPr/>
                </p:nvGrpSpPr>
                <p:grpSpPr>
                  <a:xfrm>
                    <a:off x="9474513" y="2776781"/>
                    <a:ext cx="1728571" cy="2933671"/>
                    <a:chOff x="6020853" y="1420534"/>
                    <a:chExt cx="1728571" cy="3330094"/>
                  </a:xfrm>
                </p:grpSpPr>
                <p:sp>
                  <p:nvSpPr>
                    <p:cNvPr id="309" name="Rettangolo 1224">
                      <a:extLst>
                        <a:ext uri="{FF2B5EF4-FFF2-40B4-BE49-F238E27FC236}">
                          <a16:creationId xmlns:a16="http://schemas.microsoft.com/office/drawing/2014/main" id="{C36B4757-FF64-5DEE-ED1E-5673570AC9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1917" y="2666209"/>
                      <a:ext cx="1707507" cy="2084419"/>
                    </a:xfrm>
                    <a:prstGeom prst="rect">
                      <a:avLst/>
                    </a:prstGeom>
                    <a:solidFill>
                      <a:srgbClr val="F1F9F9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310" name="Rettangolo 1225">
                      <a:extLst>
                        <a:ext uri="{FF2B5EF4-FFF2-40B4-BE49-F238E27FC236}">
                          <a16:creationId xmlns:a16="http://schemas.microsoft.com/office/drawing/2014/main" id="{C1E9BDBD-46D2-F2CE-A63C-0E44D76DF8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7391" y="244917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311" name="Rettangolo 1226">
                      <a:extLst>
                        <a:ext uri="{FF2B5EF4-FFF2-40B4-BE49-F238E27FC236}">
                          <a16:creationId xmlns:a16="http://schemas.microsoft.com/office/drawing/2014/main" id="{88859438-0B5C-9385-3A63-D685D27A0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4041" y="218170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312" name="Rettangolo 1227">
                      <a:extLst>
                        <a:ext uri="{FF2B5EF4-FFF2-40B4-BE49-F238E27FC236}">
                          <a16:creationId xmlns:a16="http://schemas.microsoft.com/office/drawing/2014/main" id="{E6AE35E3-3550-D37B-6A03-F80EDF47CE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0853" y="192414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313" name="Rettangolo 1228">
                      <a:extLst>
                        <a:ext uri="{FF2B5EF4-FFF2-40B4-BE49-F238E27FC236}">
                          <a16:creationId xmlns:a16="http://schemas.microsoft.com/office/drawing/2014/main" id="{D10274C9-D6C2-3A36-05A6-89DD30E74E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5020" y="1688610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314" name="Rettangolo 1229">
                      <a:extLst>
                        <a:ext uri="{FF2B5EF4-FFF2-40B4-BE49-F238E27FC236}">
                          <a16:creationId xmlns:a16="http://schemas.microsoft.com/office/drawing/2014/main" id="{E653A29F-5C63-72AB-22DB-536DEFEC3D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6712" y="142053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</p:grpSp>
              <p:pic>
                <p:nvPicPr>
                  <p:cNvPr id="308" name="Immagine 1223">
                    <a:extLst>
                      <a:ext uri="{FF2B5EF4-FFF2-40B4-BE49-F238E27FC236}">
                        <a16:creationId xmlns:a16="http://schemas.microsoft.com/office/drawing/2014/main" id="{D3EA66B0-922A-A797-8EF8-9B85484A379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007819" y="2748140"/>
                    <a:ext cx="2613344" cy="151232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44" name="Gruppo 1203">
                  <a:extLst>
                    <a:ext uri="{FF2B5EF4-FFF2-40B4-BE49-F238E27FC236}">
                      <a16:creationId xmlns:a16="http://schemas.microsoft.com/office/drawing/2014/main" id="{9B6016A3-6EAC-D22D-C8D6-497EDE89BC46}"/>
                    </a:ext>
                  </a:extLst>
                </p:cNvPr>
                <p:cNvGrpSpPr/>
                <p:nvPr/>
              </p:nvGrpSpPr>
              <p:grpSpPr>
                <a:xfrm>
                  <a:off x="6610226" y="5456779"/>
                  <a:ext cx="951230" cy="1078251"/>
                  <a:chOff x="9007819" y="2748140"/>
                  <a:chExt cx="2613344" cy="2962312"/>
                </a:xfrm>
              </p:grpSpPr>
              <p:grpSp>
                <p:nvGrpSpPr>
                  <p:cNvPr id="299" name="Gruppo 1204">
                    <a:extLst>
                      <a:ext uri="{FF2B5EF4-FFF2-40B4-BE49-F238E27FC236}">
                        <a16:creationId xmlns:a16="http://schemas.microsoft.com/office/drawing/2014/main" id="{7108F686-DC1C-41AC-30CA-532DE24063BE}"/>
                      </a:ext>
                    </a:extLst>
                  </p:cNvPr>
                  <p:cNvGrpSpPr/>
                  <p:nvPr/>
                </p:nvGrpSpPr>
                <p:grpSpPr>
                  <a:xfrm>
                    <a:off x="9474513" y="2776781"/>
                    <a:ext cx="1728571" cy="2933671"/>
                    <a:chOff x="6020853" y="1420534"/>
                    <a:chExt cx="1728571" cy="3330094"/>
                  </a:xfrm>
                </p:grpSpPr>
                <p:sp>
                  <p:nvSpPr>
                    <p:cNvPr id="301" name="Rettangolo 1206">
                      <a:extLst>
                        <a:ext uri="{FF2B5EF4-FFF2-40B4-BE49-F238E27FC236}">
                          <a16:creationId xmlns:a16="http://schemas.microsoft.com/office/drawing/2014/main" id="{2A03D056-9446-76EA-12F4-0026509CD8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1917" y="2666209"/>
                      <a:ext cx="1707507" cy="2084419"/>
                    </a:xfrm>
                    <a:prstGeom prst="rect">
                      <a:avLst/>
                    </a:prstGeom>
                    <a:solidFill>
                      <a:srgbClr val="F1F9F9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302" name="Rettangolo 1207">
                      <a:extLst>
                        <a:ext uri="{FF2B5EF4-FFF2-40B4-BE49-F238E27FC236}">
                          <a16:creationId xmlns:a16="http://schemas.microsoft.com/office/drawing/2014/main" id="{48D2392C-3C2B-2F99-1C0D-EADD93BC1F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7391" y="244917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303" name="Rettangolo 1208">
                      <a:extLst>
                        <a:ext uri="{FF2B5EF4-FFF2-40B4-BE49-F238E27FC236}">
                          <a16:creationId xmlns:a16="http://schemas.microsoft.com/office/drawing/2014/main" id="{B28AED65-38DB-5549-6498-2903296560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4041" y="218170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304" name="Rettangolo 1209">
                      <a:extLst>
                        <a:ext uri="{FF2B5EF4-FFF2-40B4-BE49-F238E27FC236}">
                          <a16:creationId xmlns:a16="http://schemas.microsoft.com/office/drawing/2014/main" id="{7ECFC723-4CC4-6032-54C1-167AF3BAF0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0853" y="192414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305" name="Rettangolo 1210">
                      <a:extLst>
                        <a:ext uri="{FF2B5EF4-FFF2-40B4-BE49-F238E27FC236}">
                          <a16:creationId xmlns:a16="http://schemas.microsoft.com/office/drawing/2014/main" id="{ABD81379-C756-7120-B46A-1F186655AA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5020" y="1688610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306" name="Rettangolo 1211">
                      <a:extLst>
                        <a:ext uri="{FF2B5EF4-FFF2-40B4-BE49-F238E27FC236}">
                          <a16:creationId xmlns:a16="http://schemas.microsoft.com/office/drawing/2014/main" id="{49B48AD7-E202-9684-9835-F922A1710E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6712" y="142053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</p:grpSp>
              <p:pic>
                <p:nvPicPr>
                  <p:cNvPr id="300" name="Immagine 1205">
                    <a:extLst>
                      <a:ext uri="{FF2B5EF4-FFF2-40B4-BE49-F238E27FC236}">
                        <a16:creationId xmlns:a16="http://schemas.microsoft.com/office/drawing/2014/main" id="{FBAAD89E-9BF1-4B2C-5D13-2E13BFAF12A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007819" y="2748140"/>
                    <a:ext cx="2613344" cy="151232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45" name="Gruppo 1194">
                  <a:extLst>
                    <a:ext uri="{FF2B5EF4-FFF2-40B4-BE49-F238E27FC236}">
                      <a16:creationId xmlns:a16="http://schemas.microsoft.com/office/drawing/2014/main" id="{D0A0D7F4-B4CE-71F6-A214-4C364FD70B20}"/>
                    </a:ext>
                  </a:extLst>
                </p:cNvPr>
                <p:cNvGrpSpPr/>
                <p:nvPr/>
              </p:nvGrpSpPr>
              <p:grpSpPr>
                <a:xfrm>
                  <a:off x="6096000" y="5779749"/>
                  <a:ext cx="951230" cy="1078251"/>
                  <a:chOff x="9007819" y="2748140"/>
                  <a:chExt cx="2613344" cy="2962312"/>
                </a:xfrm>
              </p:grpSpPr>
              <p:grpSp>
                <p:nvGrpSpPr>
                  <p:cNvPr id="291" name="Gruppo 1195">
                    <a:extLst>
                      <a:ext uri="{FF2B5EF4-FFF2-40B4-BE49-F238E27FC236}">
                        <a16:creationId xmlns:a16="http://schemas.microsoft.com/office/drawing/2014/main" id="{2A818C7D-C2A7-C593-4249-B83D000C66C9}"/>
                      </a:ext>
                    </a:extLst>
                  </p:cNvPr>
                  <p:cNvGrpSpPr/>
                  <p:nvPr/>
                </p:nvGrpSpPr>
                <p:grpSpPr>
                  <a:xfrm>
                    <a:off x="9474513" y="2776781"/>
                    <a:ext cx="1728571" cy="2933671"/>
                    <a:chOff x="6020853" y="1420534"/>
                    <a:chExt cx="1728571" cy="3330094"/>
                  </a:xfrm>
                </p:grpSpPr>
                <p:sp>
                  <p:nvSpPr>
                    <p:cNvPr id="293" name="Rettangolo 1197">
                      <a:extLst>
                        <a:ext uri="{FF2B5EF4-FFF2-40B4-BE49-F238E27FC236}">
                          <a16:creationId xmlns:a16="http://schemas.microsoft.com/office/drawing/2014/main" id="{BB0CAA4D-44E9-A3EF-38FA-592D194EC3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1917" y="2666209"/>
                      <a:ext cx="1707507" cy="2084419"/>
                    </a:xfrm>
                    <a:prstGeom prst="rect">
                      <a:avLst/>
                    </a:prstGeom>
                    <a:solidFill>
                      <a:srgbClr val="F1F9F9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94" name="Rettangolo 1198">
                      <a:extLst>
                        <a:ext uri="{FF2B5EF4-FFF2-40B4-BE49-F238E27FC236}">
                          <a16:creationId xmlns:a16="http://schemas.microsoft.com/office/drawing/2014/main" id="{AD79F12D-F492-6CC6-F16E-3F71A4BC15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7391" y="244917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95" name="Rettangolo 1199">
                      <a:extLst>
                        <a:ext uri="{FF2B5EF4-FFF2-40B4-BE49-F238E27FC236}">
                          <a16:creationId xmlns:a16="http://schemas.microsoft.com/office/drawing/2014/main" id="{7062DCDD-0599-25E3-9070-4A30E6A366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4041" y="218170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96" name="Rettangolo 1200">
                      <a:extLst>
                        <a:ext uri="{FF2B5EF4-FFF2-40B4-BE49-F238E27FC236}">
                          <a16:creationId xmlns:a16="http://schemas.microsoft.com/office/drawing/2014/main" id="{9875F084-48B3-279C-D72C-FAAD970C35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0853" y="192414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97" name="Rettangolo 1201">
                      <a:extLst>
                        <a:ext uri="{FF2B5EF4-FFF2-40B4-BE49-F238E27FC236}">
                          <a16:creationId xmlns:a16="http://schemas.microsoft.com/office/drawing/2014/main" id="{24359DCA-D101-7667-8CA1-3EBE9B7C2B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5020" y="1688610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98" name="Rettangolo 1202">
                      <a:extLst>
                        <a:ext uri="{FF2B5EF4-FFF2-40B4-BE49-F238E27FC236}">
                          <a16:creationId xmlns:a16="http://schemas.microsoft.com/office/drawing/2014/main" id="{095FC319-E85D-FF91-E433-B48F535D24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6712" y="142053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</p:grpSp>
              <p:pic>
                <p:nvPicPr>
                  <p:cNvPr id="292" name="Immagine 1196">
                    <a:extLst>
                      <a:ext uri="{FF2B5EF4-FFF2-40B4-BE49-F238E27FC236}">
                        <a16:creationId xmlns:a16="http://schemas.microsoft.com/office/drawing/2014/main" id="{24204E22-D3EE-FEB2-C8C6-4F47265585B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007819" y="2748140"/>
                    <a:ext cx="2613344" cy="151232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46" name="Gruppo 1230">
                  <a:extLst>
                    <a:ext uri="{FF2B5EF4-FFF2-40B4-BE49-F238E27FC236}">
                      <a16:creationId xmlns:a16="http://schemas.microsoft.com/office/drawing/2014/main" id="{7AE8B387-D2DC-8D2F-5E2F-1C42D27A690C}"/>
                    </a:ext>
                  </a:extLst>
                </p:cNvPr>
                <p:cNvGrpSpPr/>
                <p:nvPr/>
              </p:nvGrpSpPr>
              <p:grpSpPr>
                <a:xfrm>
                  <a:off x="7710182" y="5534296"/>
                  <a:ext cx="951230" cy="1078251"/>
                  <a:chOff x="9007819" y="2748140"/>
                  <a:chExt cx="2613344" cy="2962312"/>
                </a:xfrm>
              </p:grpSpPr>
              <p:grpSp>
                <p:nvGrpSpPr>
                  <p:cNvPr id="283" name="Gruppo 1231">
                    <a:extLst>
                      <a:ext uri="{FF2B5EF4-FFF2-40B4-BE49-F238E27FC236}">
                        <a16:creationId xmlns:a16="http://schemas.microsoft.com/office/drawing/2014/main" id="{B356E28F-5C5D-4986-C652-1E9FC9512C17}"/>
                      </a:ext>
                    </a:extLst>
                  </p:cNvPr>
                  <p:cNvGrpSpPr/>
                  <p:nvPr/>
                </p:nvGrpSpPr>
                <p:grpSpPr>
                  <a:xfrm>
                    <a:off x="9474513" y="2776781"/>
                    <a:ext cx="1728571" cy="2933671"/>
                    <a:chOff x="6020853" y="1420534"/>
                    <a:chExt cx="1728571" cy="3330094"/>
                  </a:xfrm>
                </p:grpSpPr>
                <p:sp>
                  <p:nvSpPr>
                    <p:cNvPr id="285" name="Rettangolo 1233">
                      <a:extLst>
                        <a:ext uri="{FF2B5EF4-FFF2-40B4-BE49-F238E27FC236}">
                          <a16:creationId xmlns:a16="http://schemas.microsoft.com/office/drawing/2014/main" id="{C671B974-E1DE-37CB-4CC2-4D696037A9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1917" y="2666209"/>
                      <a:ext cx="1707507" cy="2084419"/>
                    </a:xfrm>
                    <a:prstGeom prst="rect">
                      <a:avLst/>
                    </a:prstGeom>
                    <a:solidFill>
                      <a:srgbClr val="F1F9F9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86" name="Rettangolo 1234">
                      <a:extLst>
                        <a:ext uri="{FF2B5EF4-FFF2-40B4-BE49-F238E27FC236}">
                          <a16:creationId xmlns:a16="http://schemas.microsoft.com/office/drawing/2014/main" id="{D34CDB2E-0A37-923C-8B94-87082DEF3D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7391" y="244917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87" name="Rettangolo 1235">
                      <a:extLst>
                        <a:ext uri="{FF2B5EF4-FFF2-40B4-BE49-F238E27FC236}">
                          <a16:creationId xmlns:a16="http://schemas.microsoft.com/office/drawing/2014/main" id="{5106D545-03B8-5969-4EAF-18AF84A09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4041" y="218170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88" name="Rettangolo 1236">
                      <a:extLst>
                        <a:ext uri="{FF2B5EF4-FFF2-40B4-BE49-F238E27FC236}">
                          <a16:creationId xmlns:a16="http://schemas.microsoft.com/office/drawing/2014/main" id="{A64E1B8F-1EF3-4C6E-F2A3-8E1E56A47C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0853" y="192414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89" name="Rettangolo 1237">
                      <a:extLst>
                        <a:ext uri="{FF2B5EF4-FFF2-40B4-BE49-F238E27FC236}">
                          <a16:creationId xmlns:a16="http://schemas.microsoft.com/office/drawing/2014/main" id="{7A5B19A0-8293-6FD0-E545-61E22F8387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5020" y="1688610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90" name="Rettangolo 1238">
                      <a:extLst>
                        <a:ext uri="{FF2B5EF4-FFF2-40B4-BE49-F238E27FC236}">
                          <a16:creationId xmlns:a16="http://schemas.microsoft.com/office/drawing/2014/main" id="{E24F0D88-3E5A-739D-5860-9A38697E32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6712" y="142053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</p:grpSp>
              <p:pic>
                <p:nvPicPr>
                  <p:cNvPr id="284" name="Immagine 1232">
                    <a:extLst>
                      <a:ext uri="{FF2B5EF4-FFF2-40B4-BE49-F238E27FC236}">
                        <a16:creationId xmlns:a16="http://schemas.microsoft.com/office/drawing/2014/main" id="{BB99BBEB-C0A6-03E6-ECE1-1F6F1E5C61A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007819" y="2748140"/>
                    <a:ext cx="2613344" cy="151232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47" name="Gruppo 1239">
                  <a:extLst>
                    <a:ext uri="{FF2B5EF4-FFF2-40B4-BE49-F238E27FC236}">
                      <a16:creationId xmlns:a16="http://schemas.microsoft.com/office/drawing/2014/main" id="{373307F1-AD5E-7AC3-5F33-EF56824FA4CB}"/>
                    </a:ext>
                  </a:extLst>
                </p:cNvPr>
                <p:cNvGrpSpPr/>
                <p:nvPr/>
              </p:nvGrpSpPr>
              <p:grpSpPr>
                <a:xfrm>
                  <a:off x="7220429" y="5840349"/>
                  <a:ext cx="951230" cy="1078251"/>
                  <a:chOff x="9007819" y="2748140"/>
                  <a:chExt cx="2613344" cy="2962312"/>
                </a:xfrm>
              </p:grpSpPr>
              <p:grpSp>
                <p:nvGrpSpPr>
                  <p:cNvPr id="275" name="Gruppo 1240">
                    <a:extLst>
                      <a:ext uri="{FF2B5EF4-FFF2-40B4-BE49-F238E27FC236}">
                        <a16:creationId xmlns:a16="http://schemas.microsoft.com/office/drawing/2014/main" id="{3A0EB800-9FED-3223-E812-9EB9B347B6CE}"/>
                      </a:ext>
                    </a:extLst>
                  </p:cNvPr>
                  <p:cNvGrpSpPr/>
                  <p:nvPr/>
                </p:nvGrpSpPr>
                <p:grpSpPr>
                  <a:xfrm>
                    <a:off x="9474513" y="2776781"/>
                    <a:ext cx="1728571" cy="2933671"/>
                    <a:chOff x="6020853" y="1420534"/>
                    <a:chExt cx="1728571" cy="3330094"/>
                  </a:xfrm>
                </p:grpSpPr>
                <p:sp>
                  <p:nvSpPr>
                    <p:cNvPr id="277" name="Rettangolo 1242">
                      <a:extLst>
                        <a:ext uri="{FF2B5EF4-FFF2-40B4-BE49-F238E27FC236}">
                          <a16:creationId xmlns:a16="http://schemas.microsoft.com/office/drawing/2014/main" id="{B1B496F1-CA68-06D1-0C79-E47B44B8B4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1917" y="2666209"/>
                      <a:ext cx="1707507" cy="2084419"/>
                    </a:xfrm>
                    <a:prstGeom prst="rect">
                      <a:avLst/>
                    </a:prstGeom>
                    <a:solidFill>
                      <a:srgbClr val="F1F9F9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78" name="Rettangolo 1243">
                      <a:extLst>
                        <a:ext uri="{FF2B5EF4-FFF2-40B4-BE49-F238E27FC236}">
                          <a16:creationId xmlns:a16="http://schemas.microsoft.com/office/drawing/2014/main" id="{5C506DF0-6836-86E2-D187-12B11765B7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7391" y="244917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79" name="Rettangolo 1244">
                      <a:extLst>
                        <a:ext uri="{FF2B5EF4-FFF2-40B4-BE49-F238E27FC236}">
                          <a16:creationId xmlns:a16="http://schemas.microsoft.com/office/drawing/2014/main" id="{2BCC466B-127F-0A60-FF42-5DAF7DA97D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4041" y="218170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80" name="Rettangolo 1245">
                      <a:extLst>
                        <a:ext uri="{FF2B5EF4-FFF2-40B4-BE49-F238E27FC236}">
                          <a16:creationId xmlns:a16="http://schemas.microsoft.com/office/drawing/2014/main" id="{375E32F7-9A7F-7B11-A082-CE2F8817EE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0853" y="192414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81" name="Rettangolo 1246">
                      <a:extLst>
                        <a:ext uri="{FF2B5EF4-FFF2-40B4-BE49-F238E27FC236}">
                          <a16:creationId xmlns:a16="http://schemas.microsoft.com/office/drawing/2014/main" id="{DCFC630D-9547-4D4C-4443-23589FBD2B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5020" y="1688610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82" name="Rettangolo 1247">
                      <a:extLst>
                        <a:ext uri="{FF2B5EF4-FFF2-40B4-BE49-F238E27FC236}">
                          <a16:creationId xmlns:a16="http://schemas.microsoft.com/office/drawing/2014/main" id="{C57A82D8-6C0F-0F63-3805-1200940701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6712" y="142053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</p:grpSp>
              <p:pic>
                <p:nvPicPr>
                  <p:cNvPr id="276" name="Immagine 1241">
                    <a:extLst>
                      <a:ext uri="{FF2B5EF4-FFF2-40B4-BE49-F238E27FC236}">
                        <a16:creationId xmlns:a16="http://schemas.microsoft.com/office/drawing/2014/main" id="{CA7DD79D-5335-A07B-EE68-7EA978DB994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007819" y="2748140"/>
                    <a:ext cx="2613344" cy="151232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48" name="Gruppo 1248">
                  <a:extLst>
                    <a:ext uri="{FF2B5EF4-FFF2-40B4-BE49-F238E27FC236}">
                      <a16:creationId xmlns:a16="http://schemas.microsoft.com/office/drawing/2014/main" id="{C5208229-0EFD-D635-4B65-DBC461C3F664}"/>
                    </a:ext>
                  </a:extLst>
                </p:cNvPr>
                <p:cNvGrpSpPr/>
                <p:nvPr/>
              </p:nvGrpSpPr>
              <p:grpSpPr>
                <a:xfrm>
                  <a:off x="6706203" y="6163319"/>
                  <a:ext cx="951230" cy="1078251"/>
                  <a:chOff x="9007819" y="2748140"/>
                  <a:chExt cx="2613344" cy="2962312"/>
                </a:xfrm>
              </p:grpSpPr>
              <p:grpSp>
                <p:nvGrpSpPr>
                  <p:cNvPr id="267" name="Gruppo 1249">
                    <a:extLst>
                      <a:ext uri="{FF2B5EF4-FFF2-40B4-BE49-F238E27FC236}">
                        <a16:creationId xmlns:a16="http://schemas.microsoft.com/office/drawing/2014/main" id="{00D123A9-E1B3-7C27-1426-5D1C130E2067}"/>
                      </a:ext>
                    </a:extLst>
                  </p:cNvPr>
                  <p:cNvGrpSpPr/>
                  <p:nvPr/>
                </p:nvGrpSpPr>
                <p:grpSpPr>
                  <a:xfrm>
                    <a:off x="9474513" y="2776781"/>
                    <a:ext cx="1728571" cy="2933671"/>
                    <a:chOff x="6020853" y="1420534"/>
                    <a:chExt cx="1728571" cy="3330094"/>
                  </a:xfrm>
                </p:grpSpPr>
                <p:sp>
                  <p:nvSpPr>
                    <p:cNvPr id="269" name="Rettangolo 1251">
                      <a:extLst>
                        <a:ext uri="{FF2B5EF4-FFF2-40B4-BE49-F238E27FC236}">
                          <a16:creationId xmlns:a16="http://schemas.microsoft.com/office/drawing/2014/main" id="{2E434B72-7995-22E2-80FA-041CC7F68E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1917" y="2666209"/>
                      <a:ext cx="1707507" cy="2084419"/>
                    </a:xfrm>
                    <a:prstGeom prst="rect">
                      <a:avLst/>
                    </a:prstGeom>
                    <a:solidFill>
                      <a:srgbClr val="F1F9F9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70" name="Rettangolo 1252">
                      <a:extLst>
                        <a:ext uri="{FF2B5EF4-FFF2-40B4-BE49-F238E27FC236}">
                          <a16:creationId xmlns:a16="http://schemas.microsoft.com/office/drawing/2014/main" id="{FD8D9167-D801-D551-A355-8C4DBB9ED3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7391" y="244917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71" name="Rettangolo 1253">
                      <a:extLst>
                        <a:ext uri="{FF2B5EF4-FFF2-40B4-BE49-F238E27FC236}">
                          <a16:creationId xmlns:a16="http://schemas.microsoft.com/office/drawing/2014/main" id="{66222921-D7EB-347F-579B-BBA2D71B5D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4041" y="218170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72" name="Rettangolo 1254">
                      <a:extLst>
                        <a:ext uri="{FF2B5EF4-FFF2-40B4-BE49-F238E27FC236}">
                          <a16:creationId xmlns:a16="http://schemas.microsoft.com/office/drawing/2014/main" id="{C2FB6211-7BD0-A8A8-7619-389C7AEEAA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0853" y="192414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73" name="Rettangolo 1255">
                      <a:extLst>
                        <a:ext uri="{FF2B5EF4-FFF2-40B4-BE49-F238E27FC236}">
                          <a16:creationId xmlns:a16="http://schemas.microsoft.com/office/drawing/2014/main" id="{07176FF8-C035-D953-4315-F04BAFC73A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5020" y="1688610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74" name="Rettangolo 1256">
                      <a:extLst>
                        <a:ext uri="{FF2B5EF4-FFF2-40B4-BE49-F238E27FC236}">
                          <a16:creationId xmlns:a16="http://schemas.microsoft.com/office/drawing/2014/main" id="{383A7B65-FD3C-77F8-0C48-BAC40D8EA3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6712" y="142053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</p:grpSp>
              <p:pic>
                <p:nvPicPr>
                  <p:cNvPr id="268" name="Immagine 1250">
                    <a:extLst>
                      <a:ext uri="{FF2B5EF4-FFF2-40B4-BE49-F238E27FC236}">
                        <a16:creationId xmlns:a16="http://schemas.microsoft.com/office/drawing/2014/main" id="{5A3D36AB-A3F2-6AA9-1FDD-4C3E354A3C0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007819" y="2748140"/>
                    <a:ext cx="2613344" cy="151232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49" name="Gruppo 1257">
                  <a:extLst>
                    <a:ext uri="{FF2B5EF4-FFF2-40B4-BE49-F238E27FC236}">
                      <a16:creationId xmlns:a16="http://schemas.microsoft.com/office/drawing/2014/main" id="{8BAFB853-3DAF-283D-89B2-05A58C87A74E}"/>
                    </a:ext>
                  </a:extLst>
                </p:cNvPr>
                <p:cNvGrpSpPr/>
                <p:nvPr/>
              </p:nvGrpSpPr>
              <p:grpSpPr>
                <a:xfrm>
                  <a:off x="8348255" y="5913692"/>
                  <a:ext cx="951230" cy="1078251"/>
                  <a:chOff x="9007819" y="2748140"/>
                  <a:chExt cx="2613344" cy="2962312"/>
                </a:xfrm>
              </p:grpSpPr>
              <p:grpSp>
                <p:nvGrpSpPr>
                  <p:cNvPr id="259" name="Gruppo 1258">
                    <a:extLst>
                      <a:ext uri="{FF2B5EF4-FFF2-40B4-BE49-F238E27FC236}">
                        <a16:creationId xmlns:a16="http://schemas.microsoft.com/office/drawing/2014/main" id="{AAB5A18D-B7F4-5EBD-638F-70A9069D206F}"/>
                      </a:ext>
                    </a:extLst>
                  </p:cNvPr>
                  <p:cNvGrpSpPr/>
                  <p:nvPr/>
                </p:nvGrpSpPr>
                <p:grpSpPr>
                  <a:xfrm>
                    <a:off x="9474513" y="2776781"/>
                    <a:ext cx="1728571" cy="2933671"/>
                    <a:chOff x="6020853" y="1420534"/>
                    <a:chExt cx="1728571" cy="3330094"/>
                  </a:xfrm>
                </p:grpSpPr>
                <p:sp>
                  <p:nvSpPr>
                    <p:cNvPr id="261" name="Rettangolo 1260">
                      <a:extLst>
                        <a:ext uri="{FF2B5EF4-FFF2-40B4-BE49-F238E27FC236}">
                          <a16:creationId xmlns:a16="http://schemas.microsoft.com/office/drawing/2014/main" id="{FBC16B89-CAA0-D53B-192B-505C993EED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1917" y="2666209"/>
                      <a:ext cx="1707507" cy="2084419"/>
                    </a:xfrm>
                    <a:prstGeom prst="rect">
                      <a:avLst/>
                    </a:prstGeom>
                    <a:solidFill>
                      <a:srgbClr val="F1F9F9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62" name="Rettangolo 1261">
                      <a:extLst>
                        <a:ext uri="{FF2B5EF4-FFF2-40B4-BE49-F238E27FC236}">
                          <a16:creationId xmlns:a16="http://schemas.microsoft.com/office/drawing/2014/main" id="{DD5549C2-5286-8B77-7420-7DC493E78D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7391" y="244917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63" name="Rettangolo 1262">
                      <a:extLst>
                        <a:ext uri="{FF2B5EF4-FFF2-40B4-BE49-F238E27FC236}">
                          <a16:creationId xmlns:a16="http://schemas.microsoft.com/office/drawing/2014/main" id="{308C8A27-5AE4-8FF0-A93E-D3E6A13C2D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4041" y="218170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64" name="Rettangolo 1263">
                      <a:extLst>
                        <a:ext uri="{FF2B5EF4-FFF2-40B4-BE49-F238E27FC236}">
                          <a16:creationId xmlns:a16="http://schemas.microsoft.com/office/drawing/2014/main" id="{3B3F3F4C-C878-22F6-0F95-D75C6A1A8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0853" y="192414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65" name="Rettangolo 1264">
                      <a:extLst>
                        <a:ext uri="{FF2B5EF4-FFF2-40B4-BE49-F238E27FC236}">
                          <a16:creationId xmlns:a16="http://schemas.microsoft.com/office/drawing/2014/main" id="{8D0E816B-BCAE-AF1F-9B3B-C01F20F70D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5020" y="1688610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66" name="Rettangolo 1265">
                      <a:extLst>
                        <a:ext uri="{FF2B5EF4-FFF2-40B4-BE49-F238E27FC236}">
                          <a16:creationId xmlns:a16="http://schemas.microsoft.com/office/drawing/2014/main" id="{695843D7-CD42-8AC9-3378-2ED576613E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6712" y="142053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</p:grpSp>
              <p:pic>
                <p:nvPicPr>
                  <p:cNvPr id="260" name="Immagine 1259">
                    <a:extLst>
                      <a:ext uri="{FF2B5EF4-FFF2-40B4-BE49-F238E27FC236}">
                        <a16:creationId xmlns:a16="http://schemas.microsoft.com/office/drawing/2014/main" id="{CBBF3D5E-1A46-1073-EC59-27128D37C1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007819" y="2748140"/>
                    <a:ext cx="2613344" cy="151232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50" name="Gruppo 1266">
                  <a:extLst>
                    <a:ext uri="{FF2B5EF4-FFF2-40B4-BE49-F238E27FC236}">
                      <a16:creationId xmlns:a16="http://schemas.microsoft.com/office/drawing/2014/main" id="{D87FB996-3236-1EE0-B996-0B229173C192}"/>
                    </a:ext>
                  </a:extLst>
                </p:cNvPr>
                <p:cNvGrpSpPr/>
                <p:nvPr/>
              </p:nvGrpSpPr>
              <p:grpSpPr>
                <a:xfrm>
                  <a:off x="7858503" y="6219745"/>
                  <a:ext cx="951230" cy="1078252"/>
                  <a:chOff x="9007821" y="2748138"/>
                  <a:chExt cx="2613344" cy="2962314"/>
                </a:xfrm>
              </p:grpSpPr>
              <p:grpSp>
                <p:nvGrpSpPr>
                  <p:cNvPr id="251" name="Gruppo 1267">
                    <a:extLst>
                      <a:ext uri="{FF2B5EF4-FFF2-40B4-BE49-F238E27FC236}">
                        <a16:creationId xmlns:a16="http://schemas.microsoft.com/office/drawing/2014/main" id="{4A0359E7-5BF2-882C-94DB-AC72E133971C}"/>
                      </a:ext>
                    </a:extLst>
                  </p:cNvPr>
                  <p:cNvGrpSpPr/>
                  <p:nvPr/>
                </p:nvGrpSpPr>
                <p:grpSpPr>
                  <a:xfrm>
                    <a:off x="9474513" y="2776781"/>
                    <a:ext cx="1728571" cy="2933671"/>
                    <a:chOff x="6020853" y="1420534"/>
                    <a:chExt cx="1728571" cy="3330094"/>
                  </a:xfrm>
                </p:grpSpPr>
                <p:sp>
                  <p:nvSpPr>
                    <p:cNvPr id="253" name="Rettangolo 1269">
                      <a:extLst>
                        <a:ext uri="{FF2B5EF4-FFF2-40B4-BE49-F238E27FC236}">
                          <a16:creationId xmlns:a16="http://schemas.microsoft.com/office/drawing/2014/main" id="{81E74806-0AE8-2E88-270A-FF91C24A55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1917" y="2666209"/>
                      <a:ext cx="1707507" cy="2084419"/>
                    </a:xfrm>
                    <a:prstGeom prst="rect">
                      <a:avLst/>
                    </a:prstGeom>
                    <a:solidFill>
                      <a:srgbClr val="F1F9F9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54" name="Rettangolo 1270">
                      <a:extLst>
                        <a:ext uri="{FF2B5EF4-FFF2-40B4-BE49-F238E27FC236}">
                          <a16:creationId xmlns:a16="http://schemas.microsoft.com/office/drawing/2014/main" id="{A7AD0527-6D21-49F6-D1F6-29386245A9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7391" y="244917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55" name="Rettangolo 1271">
                      <a:extLst>
                        <a:ext uri="{FF2B5EF4-FFF2-40B4-BE49-F238E27FC236}">
                          <a16:creationId xmlns:a16="http://schemas.microsoft.com/office/drawing/2014/main" id="{94B451AC-1061-19A7-97AA-F4940DE08B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4041" y="218170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56" name="Rettangolo 1272">
                      <a:extLst>
                        <a:ext uri="{FF2B5EF4-FFF2-40B4-BE49-F238E27FC236}">
                          <a16:creationId xmlns:a16="http://schemas.microsoft.com/office/drawing/2014/main" id="{F33D87E3-194A-BF18-EE58-ECE7BAB4A8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0853" y="1924149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57" name="Rettangolo 1273">
                      <a:extLst>
                        <a:ext uri="{FF2B5EF4-FFF2-40B4-BE49-F238E27FC236}">
                          <a16:creationId xmlns:a16="http://schemas.microsoft.com/office/drawing/2014/main" id="{DAB8EED3-C239-C3A3-6FAC-6E681EF99F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5020" y="1688610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  <p:sp>
                  <p:nvSpPr>
                    <p:cNvPr id="258" name="Rettangolo 1274">
                      <a:extLst>
                        <a:ext uri="{FF2B5EF4-FFF2-40B4-BE49-F238E27FC236}">
                          <a16:creationId xmlns:a16="http://schemas.microsoft.com/office/drawing/2014/main" id="{42BE1ECE-10E6-4E27-316D-891B90C8AA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6712" y="1420534"/>
                      <a:ext cx="1707507" cy="20844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isometricTopUp"/>
                      <a:lightRig rig="threePt" dir="t"/>
                    </a:scene3d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noProof="0" dirty="0"/>
                    </a:p>
                  </p:txBody>
                </p:sp>
              </p:grpSp>
              <p:pic>
                <p:nvPicPr>
                  <p:cNvPr id="252" name="Immagine 1268">
                    <a:extLst>
                      <a:ext uri="{FF2B5EF4-FFF2-40B4-BE49-F238E27FC236}">
                        <a16:creationId xmlns:a16="http://schemas.microsoft.com/office/drawing/2014/main" id="{BA5BFFD3-E2F4-9A51-3D48-AAA06278A55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007821" y="2748138"/>
                    <a:ext cx="2613344" cy="1512319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30" name="Gruppo 1275">
                <a:extLst>
                  <a:ext uri="{FF2B5EF4-FFF2-40B4-BE49-F238E27FC236}">
                    <a16:creationId xmlns:a16="http://schemas.microsoft.com/office/drawing/2014/main" id="{9B1D2953-F074-6B9B-4E5E-D459E3368877}"/>
                  </a:ext>
                </a:extLst>
              </p:cNvPr>
              <p:cNvGrpSpPr/>
              <p:nvPr/>
            </p:nvGrpSpPr>
            <p:grpSpPr>
              <a:xfrm>
                <a:off x="5825605" y="5383638"/>
                <a:ext cx="951230" cy="1078251"/>
                <a:chOff x="9007819" y="2748140"/>
                <a:chExt cx="2613344" cy="2962312"/>
              </a:xfrm>
            </p:grpSpPr>
            <p:grpSp>
              <p:nvGrpSpPr>
                <p:cNvPr id="235" name="Gruppo 1276">
                  <a:extLst>
                    <a:ext uri="{FF2B5EF4-FFF2-40B4-BE49-F238E27FC236}">
                      <a16:creationId xmlns:a16="http://schemas.microsoft.com/office/drawing/2014/main" id="{66CB6C3C-1C66-57F4-1735-80A579F781AC}"/>
                    </a:ext>
                  </a:extLst>
                </p:cNvPr>
                <p:cNvGrpSpPr/>
                <p:nvPr/>
              </p:nvGrpSpPr>
              <p:grpSpPr>
                <a:xfrm>
                  <a:off x="9474513" y="2776781"/>
                  <a:ext cx="1728571" cy="2933671"/>
                  <a:chOff x="6020853" y="1420534"/>
                  <a:chExt cx="1728571" cy="3330094"/>
                </a:xfrm>
              </p:grpSpPr>
              <p:sp>
                <p:nvSpPr>
                  <p:cNvPr id="237" name="Rettangolo 1278">
                    <a:extLst>
                      <a:ext uri="{FF2B5EF4-FFF2-40B4-BE49-F238E27FC236}">
                        <a16:creationId xmlns:a16="http://schemas.microsoft.com/office/drawing/2014/main" id="{FD584117-4CCD-2B4D-6876-DBAED50027D5}"/>
                      </a:ext>
                    </a:extLst>
                  </p:cNvPr>
                  <p:cNvSpPr/>
                  <p:nvPr/>
                </p:nvSpPr>
                <p:spPr>
                  <a:xfrm>
                    <a:off x="6041917" y="2666209"/>
                    <a:ext cx="1707507" cy="2084419"/>
                  </a:xfrm>
                  <a:prstGeom prst="rect">
                    <a:avLst/>
                  </a:prstGeom>
                  <a:solidFill>
                    <a:srgbClr val="F1F9F9"/>
                  </a:solidFill>
                  <a:scene3d>
                    <a:camera prst="isometricTopUp"/>
                    <a:lightRig rig="threePt" dir="t"/>
                  </a:scene3d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noProof="0" dirty="0"/>
                  </a:p>
                </p:txBody>
              </p:sp>
              <p:sp>
                <p:nvSpPr>
                  <p:cNvPr id="238" name="Rettangolo 1279">
                    <a:extLst>
                      <a:ext uri="{FF2B5EF4-FFF2-40B4-BE49-F238E27FC236}">
                        <a16:creationId xmlns:a16="http://schemas.microsoft.com/office/drawing/2014/main" id="{02159261-41B6-E057-2129-016A3BE12782}"/>
                      </a:ext>
                    </a:extLst>
                  </p:cNvPr>
                  <p:cNvSpPr/>
                  <p:nvPr/>
                </p:nvSpPr>
                <p:spPr>
                  <a:xfrm>
                    <a:off x="6027391" y="2449174"/>
                    <a:ext cx="1707507" cy="2084419"/>
                  </a:xfrm>
                  <a:prstGeom prst="rect">
                    <a:avLst/>
                  </a:prstGeom>
                  <a:solidFill>
                    <a:schemeClr val="bg1"/>
                  </a:solidFill>
                  <a:scene3d>
                    <a:camera prst="isometricTopUp"/>
                    <a:lightRig rig="threePt" dir="t"/>
                  </a:scene3d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noProof="0" dirty="0"/>
                  </a:p>
                </p:txBody>
              </p:sp>
              <p:sp>
                <p:nvSpPr>
                  <p:cNvPr id="239" name="Rettangolo 1280">
                    <a:extLst>
                      <a:ext uri="{FF2B5EF4-FFF2-40B4-BE49-F238E27FC236}">
                        <a16:creationId xmlns:a16="http://schemas.microsoft.com/office/drawing/2014/main" id="{E7DCF42F-F705-4406-6AA9-48A51AD4D9CB}"/>
                      </a:ext>
                    </a:extLst>
                  </p:cNvPr>
                  <p:cNvSpPr/>
                  <p:nvPr/>
                </p:nvSpPr>
                <p:spPr>
                  <a:xfrm>
                    <a:off x="6024041" y="2181709"/>
                    <a:ext cx="1707507" cy="2084419"/>
                  </a:xfrm>
                  <a:prstGeom prst="rect">
                    <a:avLst/>
                  </a:prstGeom>
                  <a:solidFill>
                    <a:schemeClr val="bg1"/>
                  </a:solidFill>
                  <a:scene3d>
                    <a:camera prst="isometricTopUp"/>
                    <a:lightRig rig="threePt" dir="t"/>
                  </a:scene3d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noProof="0" dirty="0"/>
                  </a:p>
                </p:txBody>
              </p:sp>
              <p:sp>
                <p:nvSpPr>
                  <p:cNvPr id="240" name="Rettangolo 1281">
                    <a:extLst>
                      <a:ext uri="{FF2B5EF4-FFF2-40B4-BE49-F238E27FC236}">
                        <a16:creationId xmlns:a16="http://schemas.microsoft.com/office/drawing/2014/main" id="{39701883-94C0-EF0A-FC61-4AFB5DC0A69A}"/>
                      </a:ext>
                    </a:extLst>
                  </p:cNvPr>
                  <p:cNvSpPr/>
                  <p:nvPr/>
                </p:nvSpPr>
                <p:spPr>
                  <a:xfrm>
                    <a:off x="6020853" y="1924149"/>
                    <a:ext cx="1707507" cy="2084419"/>
                  </a:xfrm>
                  <a:prstGeom prst="rect">
                    <a:avLst/>
                  </a:prstGeom>
                  <a:solidFill>
                    <a:schemeClr val="bg1"/>
                  </a:solidFill>
                  <a:scene3d>
                    <a:camera prst="isometricTopUp"/>
                    <a:lightRig rig="threePt" dir="t"/>
                  </a:scene3d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noProof="0" dirty="0"/>
                  </a:p>
                </p:txBody>
              </p:sp>
              <p:sp>
                <p:nvSpPr>
                  <p:cNvPr id="241" name="Rettangolo 1282">
                    <a:extLst>
                      <a:ext uri="{FF2B5EF4-FFF2-40B4-BE49-F238E27FC236}">
                        <a16:creationId xmlns:a16="http://schemas.microsoft.com/office/drawing/2014/main" id="{87A1A676-8145-3B28-C78E-3DD180B88F58}"/>
                      </a:ext>
                    </a:extLst>
                  </p:cNvPr>
                  <p:cNvSpPr/>
                  <p:nvPr/>
                </p:nvSpPr>
                <p:spPr>
                  <a:xfrm>
                    <a:off x="6025020" y="1688610"/>
                    <a:ext cx="1707507" cy="2084419"/>
                  </a:xfrm>
                  <a:prstGeom prst="rect">
                    <a:avLst/>
                  </a:prstGeom>
                  <a:solidFill>
                    <a:schemeClr val="bg1"/>
                  </a:solidFill>
                  <a:scene3d>
                    <a:camera prst="isometricTopUp"/>
                    <a:lightRig rig="threePt" dir="t"/>
                  </a:scene3d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noProof="0" dirty="0"/>
                  </a:p>
                </p:txBody>
              </p:sp>
              <p:sp>
                <p:nvSpPr>
                  <p:cNvPr id="242" name="Rettangolo 1283">
                    <a:extLst>
                      <a:ext uri="{FF2B5EF4-FFF2-40B4-BE49-F238E27FC236}">
                        <a16:creationId xmlns:a16="http://schemas.microsoft.com/office/drawing/2014/main" id="{BC0DD86F-DB39-E34C-0833-7CD61A462FCF}"/>
                      </a:ext>
                    </a:extLst>
                  </p:cNvPr>
                  <p:cNvSpPr/>
                  <p:nvPr/>
                </p:nvSpPr>
                <p:spPr>
                  <a:xfrm>
                    <a:off x="6036712" y="1420534"/>
                    <a:ext cx="1707507" cy="2084419"/>
                  </a:xfrm>
                  <a:prstGeom prst="rect">
                    <a:avLst/>
                  </a:prstGeom>
                  <a:solidFill>
                    <a:schemeClr val="bg1"/>
                  </a:solidFill>
                  <a:scene3d>
                    <a:camera prst="isometricTopUp"/>
                    <a:lightRig rig="threePt" dir="t"/>
                  </a:scene3d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noProof="0" dirty="0"/>
                  </a:p>
                </p:txBody>
              </p:sp>
            </p:grpSp>
            <p:pic>
              <p:nvPicPr>
                <p:cNvPr id="236" name="Immagine 1277">
                  <a:extLst>
                    <a:ext uri="{FF2B5EF4-FFF2-40B4-BE49-F238E27FC236}">
                      <a16:creationId xmlns:a16="http://schemas.microsoft.com/office/drawing/2014/main" id="{E4DF2D83-C561-D44B-B1BC-2BC754BB16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007819" y="2748140"/>
                  <a:ext cx="2613344" cy="1512321"/>
                </a:xfrm>
                <a:prstGeom prst="rect">
                  <a:avLst/>
                </a:prstGeom>
              </p:spPr>
            </p:pic>
          </p:grpSp>
          <p:sp>
            <p:nvSpPr>
              <p:cNvPr id="231" name="CasellaDiTesto 1285">
                <a:extLst>
                  <a:ext uri="{FF2B5EF4-FFF2-40B4-BE49-F238E27FC236}">
                    <a16:creationId xmlns:a16="http://schemas.microsoft.com/office/drawing/2014/main" id="{335DEF50-60D2-C065-E601-B688C8BC2866}"/>
                  </a:ext>
                </a:extLst>
              </p:cNvPr>
              <p:cNvSpPr txBox="1"/>
              <p:nvPr/>
            </p:nvSpPr>
            <p:spPr>
              <a:xfrm>
                <a:off x="5133650" y="4730638"/>
                <a:ext cx="277195" cy="276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scene3d>
                <a:camera prst="isometricTopUp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r>
                  <a:rPr lang="en-GB" sz="1200" b="1" noProof="0" dirty="0"/>
                  <a:t>0</a:t>
                </a:r>
              </a:p>
            </p:txBody>
          </p:sp>
          <p:sp>
            <p:nvSpPr>
              <p:cNvPr id="232" name="CasellaDiTesto 12">
                <a:extLst>
                  <a:ext uri="{FF2B5EF4-FFF2-40B4-BE49-F238E27FC236}">
                    <a16:creationId xmlns:a16="http://schemas.microsoft.com/office/drawing/2014/main" id="{C72B5EFF-A0F4-28FE-AA90-0318D22A2A12}"/>
                  </a:ext>
                </a:extLst>
              </p:cNvPr>
              <p:cNvSpPr txBox="1"/>
              <p:nvPr/>
            </p:nvSpPr>
            <p:spPr>
              <a:xfrm>
                <a:off x="6127543" y="4110726"/>
                <a:ext cx="277195" cy="276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scene3d>
                <a:camera prst="isometricTopUp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r>
                  <a:rPr lang="en-GB" sz="1200" b="1" noProof="0" dirty="0"/>
                  <a:t>2</a:t>
                </a:r>
              </a:p>
            </p:txBody>
          </p:sp>
          <p:sp>
            <p:nvSpPr>
              <p:cNvPr id="233" name="CasellaDiTesto 13">
                <a:extLst>
                  <a:ext uri="{FF2B5EF4-FFF2-40B4-BE49-F238E27FC236}">
                    <a16:creationId xmlns:a16="http://schemas.microsoft.com/office/drawing/2014/main" id="{4BE64048-569D-6838-5C1A-74FAFD4D2AF3}"/>
                  </a:ext>
                </a:extLst>
              </p:cNvPr>
              <p:cNvSpPr txBox="1"/>
              <p:nvPr/>
            </p:nvSpPr>
            <p:spPr>
              <a:xfrm>
                <a:off x="7366863" y="4866446"/>
                <a:ext cx="277195" cy="276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scene3d>
                <a:camera prst="isometricTopUp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r>
                  <a:rPr lang="en-GB" sz="1200" b="1" noProof="0" dirty="0"/>
                  <a:t>N</a:t>
                </a:r>
              </a:p>
            </p:txBody>
          </p:sp>
          <p:sp>
            <p:nvSpPr>
              <p:cNvPr id="234" name="CasellaDiTesto 14">
                <a:extLst>
                  <a:ext uri="{FF2B5EF4-FFF2-40B4-BE49-F238E27FC236}">
                    <a16:creationId xmlns:a16="http://schemas.microsoft.com/office/drawing/2014/main" id="{CE52D759-3D0D-3087-AF80-22D347B0A52A}"/>
                  </a:ext>
                </a:extLst>
              </p:cNvPr>
              <p:cNvSpPr txBox="1"/>
              <p:nvPr/>
            </p:nvSpPr>
            <p:spPr>
              <a:xfrm>
                <a:off x="5653963" y="4410113"/>
                <a:ext cx="277195" cy="276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scene3d>
                <a:camera prst="isometricTopUp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r>
                  <a:rPr lang="en-GB" sz="1200" b="1" noProof="0" dirty="0"/>
                  <a:t>1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8" name="CasellaDiTesto 18">
                  <a:extLst>
                    <a:ext uri="{FF2B5EF4-FFF2-40B4-BE49-F238E27FC236}">
                      <a16:creationId xmlns:a16="http://schemas.microsoft.com/office/drawing/2014/main" id="{E50F7BF3-5ABE-93A0-36F3-E8169C18A9A7}"/>
                    </a:ext>
                  </a:extLst>
                </p:cNvPr>
                <p:cNvSpPr txBox="1"/>
                <p:nvPr/>
              </p:nvSpPr>
              <p:spPr>
                <a:xfrm>
                  <a:off x="7492566" y="6155906"/>
                  <a:ext cx="168496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{"/>
                            <m:endChr m:val="}"/>
                            <m:ctrlPr>
                              <a:rPr lang="en-GB" sz="1800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800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GB" sz="1800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,…,</m:t>
                            </m:r>
                            <m:r>
                              <a:rPr lang="en-GB" sz="1800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𝑵</m:t>
                            </m:r>
                          </m:e>
                        </m:d>
                      </m:oMath>
                    </m:oMathPara>
                  </a14:m>
                  <a:endParaRPr lang="en-GB" sz="1800" b="1" i="1" noProof="0" dirty="0"/>
                </a:p>
              </p:txBody>
            </p:sp>
          </mc:Choice>
          <mc:Fallback xmlns="">
            <p:sp>
              <p:nvSpPr>
                <p:cNvPr id="228" name="CasellaDiTesto 18">
                  <a:extLst>
                    <a:ext uri="{FF2B5EF4-FFF2-40B4-BE49-F238E27FC236}">
                      <a16:creationId xmlns:a16="http://schemas.microsoft.com/office/drawing/2014/main" id="{E50F7BF3-5ABE-93A0-36F3-E8169C18A9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2566" y="6155906"/>
                  <a:ext cx="1684963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26829" b="-10000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1" name="Espace réservé du contenu 2">
            <a:extLst>
              <a:ext uri="{FF2B5EF4-FFF2-40B4-BE49-F238E27FC236}">
                <a16:creationId xmlns:a16="http://schemas.microsoft.com/office/drawing/2014/main" id="{B370F49D-5133-F6A6-9716-936A68867741}"/>
              </a:ext>
            </a:extLst>
          </p:cNvPr>
          <p:cNvSpPr txBox="1">
            <a:spLocks/>
          </p:cNvSpPr>
          <p:nvPr/>
        </p:nvSpPr>
        <p:spPr>
          <a:xfrm>
            <a:off x="-4785863" y="882919"/>
            <a:ext cx="4531725" cy="445752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produce chemically/dynamically consistent integrated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Knowledge of </a:t>
            </a:r>
            <a:r>
              <a:rPr lang="en-GB" noProof="0" dirty="0" err="1"/>
              <a:t>uncertenties</a:t>
            </a:r>
            <a:endParaRPr lang="en-GB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Mismatches between modelled and observed variables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Fast reactions and short lifetime of some species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The advantage of Ensemble Kalman filter (</a:t>
            </a:r>
            <a:r>
              <a:rPr lang="en-GB" noProof="0" dirty="0" err="1"/>
              <a:t>EnKF</a:t>
            </a:r>
            <a:r>
              <a:rPr lang="en-GB" noProof="0" dirty="0"/>
              <a:t>) is its easy </a:t>
            </a:r>
            <a:r>
              <a:rPr lang="en-GB" noProof="0" dirty="0" err="1"/>
              <a:t>implementa</a:t>
            </a:r>
            <a:r>
              <a:rPr lang="en-GB" noProof="0" dirty="0"/>
              <a:t> on for complicated systems; i.e., without development of adjoint code for CTMs.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7734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94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19D53-6238-8DD8-AA39-73C77D199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4C8DA-1D91-EE38-ECFC-C99143C14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EU’s space missions targeting atmospheric composition </a:t>
            </a:r>
            <a:br>
              <a:rPr lang="en-GB" noProof="0" dirty="0"/>
            </a:br>
            <a:r>
              <a:rPr lang="en-GB" noProof="0" dirty="0"/>
              <a:t> 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04BEC9B-34A8-D964-DC12-3A26AB900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25/06/2026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DD9A910-7DB5-3B41-E71B-4AB44E087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Refining NOx Emissions using Satellite Observations (De Moliner et al.)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282B703-F7FB-5EE4-5A25-E7C7FF09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5786" y="-182563"/>
            <a:ext cx="1042500" cy="365125"/>
          </a:xfrm>
        </p:spPr>
        <p:txBody>
          <a:bodyPr/>
          <a:lstStyle/>
          <a:p>
            <a:fld id="{3135EEA2-8D42-4D46-95A6-66E65FDC5EB1}" type="slidenum">
              <a:rPr lang="en-GB" noProof="0" smtClean="0"/>
              <a:pPr/>
              <a:t>5</a:t>
            </a:fld>
            <a:endParaRPr lang="en-GB" noProof="0" dirty="0"/>
          </a:p>
        </p:txBody>
      </p:sp>
      <p:graphicFrame>
        <p:nvGraphicFramePr>
          <p:cNvPr id="17" name="Tabella 7">
            <a:extLst>
              <a:ext uri="{FF2B5EF4-FFF2-40B4-BE49-F238E27FC236}">
                <a16:creationId xmlns:a16="http://schemas.microsoft.com/office/drawing/2014/main" id="{A452C4CB-59E9-DDE4-1B0F-10A5520226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1713373"/>
              </p:ext>
            </p:extLst>
          </p:nvPr>
        </p:nvGraphicFramePr>
        <p:xfrm>
          <a:off x="3041570" y="289912"/>
          <a:ext cx="9086873" cy="5567191"/>
        </p:xfrm>
        <a:graphic>
          <a:graphicData uri="http://schemas.openxmlformats.org/drawingml/2006/table">
            <a:tbl>
              <a:tblPr firstRow="1" firstCol="1">
                <a:tableStyleId>{FABFCF23-3B69-468F-B69F-88F6DE6A72F2}</a:tableStyleId>
              </a:tblPr>
              <a:tblGrid>
                <a:gridCol w="1135014">
                  <a:extLst>
                    <a:ext uri="{9D8B030D-6E8A-4147-A177-3AD203B41FA5}">
                      <a16:colId xmlns:a16="http://schemas.microsoft.com/office/drawing/2014/main" val="2566041459"/>
                    </a:ext>
                  </a:extLst>
                </a:gridCol>
                <a:gridCol w="1149178">
                  <a:extLst>
                    <a:ext uri="{9D8B030D-6E8A-4147-A177-3AD203B41FA5}">
                      <a16:colId xmlns:a16="http://schemas.microsoft.com/office/drawing/2014/main" val="2230048493"/>
                    </a:ext>
                  </a:extLst>
                </a:gridCol>
                <a:gridCol w="1161535">
                  <a:extLst>
                    <a:ext uri="{9D8B030D-6E8A-4147-A177-3AD203B41FA5}">
                      <a16:colId xmlns:a16="http://schemas.microsoft.com/office/drawing/2014/main" val="100590840"/>
                    </a:ext>
                  </a:extLst>
                </a:gridCol>
                <a:gridCol w="766119">
                  <a:extLst>
                    <a:ext uri="{9D8B030D-6E8A-4147-A177-3AD203B41FA5}">
                      <a16:colId xmlns:a16="http://schemas.microsoft.com/office/drawing/2014/main" val="2865799004"/>
                    </a:ext>
                  </a:extLst>
                </a:gridCol>
                <a:gridCol w="864973">
                  <a:extLst>
                    <a:ext uri="{9D8B030D-6E8A-4147-A177-3AD203B41FA5}">
                      <a16:colId xmlns:a16="http://schemas.microsoft.com/office/drawing/2014/main" val="2101492864"/>
                    </a:ext>
                  </a:extLst>
                </a:gridCol>
                <a:gridCol w="1149179">
                  <a:extLst>
                    <a:ext uri="{9D8B030D-6E8A-4147-A177-3AD203B41FA5}">
                      <a16:colId xmlns:a16="http://schemas.microsoft.com/office/drawing/2014/main" val="785542205"/>
                    </a:ext>
                  </a:extLst>
                </a:gridCol>
                <a:gridCol w="1173891">
                  <a:extLst>
                    <a:ext uri="{9D8B030D-6E8A-4147-A177-3AD203B41FA5}">
                      <a16:colId xmlns:a16="http://schemas.microsoft.com/office/drawing/2014/main" val="2001025786"/>
                    </a:ext>
                  </a:extLst>
                </a:gridCol>
                <a:gridCol w="1686984">
                  <a:extLst>
                    <a:ext uri="{9D8B030D-6E8A-4147-A177-3AD203B41FA5}">
                      <a16:colId xmlns:a16="http://schemas.microsoft.com/office/drawing/2014/main" val="1760422928"/>
                    </a:ext>
                  </a:extLst>
                </a:gridCol>
              </a:tblGrid>
              <a:tr h="1101840">
                <a:tc>
                  <a:txBody>
                    <a:bodyPr/>
                    <a:lstStyle/>
                    <a:p>
                      <a:r>
                        <a:rPr lang="en-GB" sz="1200" noProof="0" dirty="0"/>
                        <a:t>Satellite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noProof="0" dirty="0">
                          <a:solidFill>
                            <a:schemeClr val="tx2"/>
                          </a:solidFill>
                        </a:rPr>
                        <a:t>Instrument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noProof="0" dirty="0">
                          <a:solidFill>
                            <a:schemeClr val="tx2"/>
                          </a:solidFill>
                        </a:rPr>
                        <a:t>Mission objectives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92C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noProof="0" dirty="0">
                          <a:solidFill>
                            <a:schemeClr val="tx2"/>
                          </a:solidFill>
                        </a:rPr>
                        <a:t>Spatial Resolution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92C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noProof="0" dirty="0">
                          <a:solidFill>
                            <a:schemeClr val="tx2"/>
                          </a:solidFill>
                        </a:rPr>
                        <a:t>Launch (operational) / EOL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92C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noProof="0" dirty="0">
                          <a:solidFill>
                            <a:schemeClr val="tx2"/>
                          </a:solidFill>
                        </a:rPr>
                        <a:t>Orbit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92C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noProof="0" dirty="0">
                          <a:solidFill>
                            <a:schemeClr val="tx2"/>
                          </a:solidFill>
                        </a:rPr>
                        <a:t>Provider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noProof="0" dirty="0">
                          <a:solidFill>
                            <a:schemeClr val="tx2"/>
                          </a:solidFill>
                        </a:rPr>
                        <a:t>Reference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095736"/>
                  </a:ext>
                </a:extLst>
              </a:tr>
              <a:tr h="1130836">
                <a:tc>
                  <a:txBody>
                    <a:bodyPr/>
                    <a:lstStyle/>
                    <a:p>
                      <a:r>
                        <a:rPr lang="en-GB" sz="1200" noProof="0" dirty="0"/>
                        <a:t>Sentinel-5P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noProof="0" dirty="0"/>
                        <a:t>TROPOMI</a:t>
                      </a:r>
                      <a:br>
                        <a:rPr lang="en-GB" sz="1200" b="1" noProof="0" dirty="0"/>
                      </a:br>
                      <a:r>
                        <a:rPr lang="en-GB" sz="1200" noProof="0" dirty="0"/>
                        <a:t>(UV-VIS-NIR-SWIR)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noProof="0" dirty="0"/>
                        <a:t>O3, CO, HCHO, NO2, SO2, CH4, tot Aerosols and Clouds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3.5 x 5 km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2017 (2018) / ≥ 2027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DD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LEO, sun-synchronous, 1 day revisit time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ESA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600" noProof="0" dirty="0">
                          <a:hlinkClick r:id="rId3"/>
                        </a:rPr>
                        <a:t>https://space.oscar.wmo.int/instruments/view/tropomi</a:t>
                      </a:r>
                      <a:r>
                        <a:rPr lang="en-GB" sz="600" noProof="0" dirty="0"/>
                        <a:t>   </a:t>
                      </a:r>
                    </a:p>
                    <a:p>
                      <a:pPr algn="r"/>
                      <a:endParaRPr lang="en-GB" sz="600" noProof="0" dirty="0"/>
                    </a:p>
                    <a:p>
                      <a:pPr algn="r"/>
                      <a:r>
                        <a:rPr lang="en-GB" sz="600" noProof="0" dirty="0">
                          <a:hlinkClick r:id="rId4"/>
                        </a:rPr>
                        <a:t>https://sentiwiki.copernicus.eu/web/s5p-mission</a:t>
                      </a:r>
                      <a:r>
                        <a:rPr lang="en-GB" sz="600" noProof="0" dirty="0"/>
                        <a:t>    </a:t>
                      </a:r>
                    </a:p>
                    <a:p>
                      <a:pPr algn="r"/>
                      <a:endParaRPr lang="en-GB" sz="600" noProof="0" dirty="0"/>
                    </a:p>
                    <a:p>
                      <a:pPr algn="r"/>
                      <a:r>
                        <a:rPr lang="en-GB" sz="600" noProof="0" dirty="0">
                          <a:hlinkClick r:id="rId5"/>
                        </a:rPr>
                        <a:t>https://stcorp.github.io/harp/doc/html/ingestions/index.html#sentinel-5p-products</a:t>
                      </a:r>
                      <a:r>
                        <a:rPr lang="en-GB" sz="600" noProof="0" dirty="0"/>
                        <a:t> 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812665"/>
                  </a:ext>
                </a:extLst>
              </a:tr>
              <a:tr h="11308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anrope"/>
                          <a:ea typeface="+mn-ea"/>
                          <a:cs typeface="+mn-cs"/>
                        </a:rPr>
                        <a:t>Metop-SG-A1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noProof="0" dirty="0"/>
                        <a:t>Sentinel-5</a:t>
                      </a:r>
                      <a:r>
                        <a:rPr lang="en-GB" sz="1200" noProof="0" dirty="0"/>
                        <a:t>(A) (UV-VIS-NIR-SWIR)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noProof="0" dirty="0"/>
                        <a:t>O3, CO, CO2, H2O, HCHO, NO2, SO2, CH4, OCHCHO, </a:t>
                      </a:r>
                      <a:r>
                        <a:rPr lang="en-GB" sz="1000" noProof="0" dirty="0" err="1"/>
                        <a:t>BrO</a:t>
                      </a:r>
                      <a:endParaRPr lang="en-GB" sz="1000" noProof="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7 km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2025 (2026) / 2034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D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/>
                        <a:t>LEO, sun-synchronous, 1 day revisit time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EUMETSAT, ESA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600" noProof="0" dirty="0">
                          <a:hlinkClick r:id="rId6"/>
                        </a:rPr>
                        <a:t>https://user.eumetsat.int/resources/user-guides/metop-sg-sentinel-5-uvns-l1b-data-guide</a:t>
                      </a:r>
                      <a:r>
                        <a:rPr lang="en-GB" sz="600" noProof="0" dirty="0"/>
                        <a:t>   </a:t>
                      </a:r>
                    </a:p>
                    <a:p>
                      <a:pPr algn="r"/>
                      <a:endParaRPr lang="en-GB" sz="600" noProof="0" dirty="0"/>
                    </a:p>
                    <a:p>
                      <a:pPr algn="r"/>
                      <a:r>
                        <a:rPr lang="en-GB" sz="600" noProof="0" dirty="0">
                          <a:hlinkClick r:id="rId7"/>
                        </a:rPr>
                        <a:t>https://www.esa.int/Applications/Observing_the_Earth/Copernicus/Sentinel-5/Sentinel-5_debuts_images_of_atmospheric_gases</a:t>
                      </a:r>
                      <a:r>
                        <a:rPr lang="en-GB" sz="600" noProof="0" dirty="0"/>
                        <a:t>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621629"/>
                  </a:ext>
                </a:extLst>
              </a:tr>
              <a:tr h="8988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anrope"/>
                          <a:ea typeface="+mn-ea"/>
                          <a:cs typeface="+mn-cs"/>
                        </a:rPr>
                        <a:t>Meteosat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-TG-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anrope"/>
                          <a:ea typeface="+mn-ea"/>
                          <a:cs typeface="+mn-cs"/>
                        </a:rPr>
                        <a:t>S1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noProof="0" dirty="0"/>
                        <a:t>Sentinel-4 </a:t>
                      </a:r>
                      <a:r>
                        <a:rPr lang="en-GB" sz="1200" noProof="0" dirty="0"/>
                        <a:t>(UV-VIS-NIR)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noProof="0" dirty="0" err="1"/>
                        <a:t>BrO</a:t>
                      </a:r>
                      <a:r>
                        <a:rPr lang="en-GB" sz="1000" noProof="0" dirty="0"/>
                        <a:t>, HCHO, NO2, O3, SO2, Aerosols and Clouds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8 km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2025 (2026) / 2036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DD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GEO, Europe, 1 hour revisit time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ESA, EUMETSAT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600" noProof="0" dirty="0">
                          <a:hlinkClick r:id="rId8"/>
                        </a:rPr>
                        <a:t>https://space.oscar.wmo.int/instruments/view/sentinel_4</a:t>
                      </a:r>
                      <a:r>
                        <a:rPr lang="en-GB" sz="600" noProof="0" dirty="0"/>
                        <a:t>  </a:t>
                      </a:r>
                    </a:p>
                    <a:p>
                      <a:pPr algn="r"/>
                      <a:endParaRPr lang="en-GB" sz="600" noProof="0" dirty="0"/>
                    </a:p>
                    <a:p>
                      <a:pPr algn="r"/>
                      <a:r>
                        <a:rPr lang="en-GB" sz="600" noProof="0" dirty="0">
                          <a:hlinkClick r:id="rId9"/>
                        </a:rPr>
                        <a:t>https://www.eumetsat.int/first-copernicus-sentinel-4-images-showcase-europes-hourly-air-pollution-watch</a:t>
                      </a:r>
                      <a:r>
                        <a:rPr lang="en-GB" sz="600" noProof="0" dirty="0"/>
                        <a:t> 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082299"/>
                  </a:ext>
                </a:extLst>
              </a:tr>
              <a:tr h="13048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anrope"/>
                          <a:ea typeface="+mn-ea"/>
                          <a:cs typeface="+mn-cs"/>
                        </a:rPr>
                        <a:t>Metop-(A)/B/C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noProof="0" dirty="0"/>
                        <a:t>GOME-2 </a:t>
                      </a:r>
                      <a:r>
                        <a:rPr lang="en-GB" sz="1200" b="0" noProof="0" dirty="0"/>
                        <a:t>(UV</a:t>
                      </a:r>
                      <a:r>
                        <a:rPr lang="en-GB" sz="1200" noProof="0" dirty="0"/>
                        <a:t>-</a:t>
                      </a:r>
                      <a:r>
                        <a:rPr lang="en-GB" sz="1200" b="0" noProof="0" dirty="0"/>
                        <a:t>VIS</a:t>
                      </a:r>
                      <a:r>
                        <a:rPr lang="en-GB" sz="1200" noProof="0" dirty="0"/>
                        <a:t>-</a:t>
                      </a:r>
                      <a:r>
                        <a:rPr lang="en-GB" sz="1200" b="0" noProof="0" dirty="0"/>
                        <a:t>NIR)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kern="1200" noProof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BrO</a:t>
                      </a:r>
                      <a:r>
                        <a:rPr lang="en-GB" sz="10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CHOCHO, H2O, HCHO, NO2, O2, O3, O4, </a:t>
                      </a:r>
                      <a:r>
                        <a:rPr lang="en-GB" sz="1000" kern="1200" noProof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OClO</a:t>
                      </a:r>
                      <a:r>
                        <a:rPr lang="en-GB" sz="10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SO2 and aerosol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80 x 40 km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100" noProof="0" dirty="0"/>
                        <a:t>2007 / 2033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D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/>
                        <a:t>LEO, sun-synchronous, 1.5/3 days revisit time </a:t>
                      </a:r>
                    </a:p>
                    <a:p>
                      <a:pPr algn="r"/>
                      <a:endParaRPr lang="en-GB" sz="1100" noProof="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/>
                        <a:t>ESA, EUMETSAT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600" noProof="0" dirty="0">
                          <a:hlinkClick r:id="rId10"/>
                        </a:rPr>
                        <a:t>https://space.oscar.wmo.int/instruments/view/gome_2</a:t>
                      </a:r>
                      <a:r>
                        <a:rPr lang="en-GB" sz="600" noProof="0" dirty="0"/>
                        <a:t> </a:t>
                      </a:r>
                    </a:p>
                    <a:p>
                      <a:pPr algn="r"/>
                      <a:endParaRPr lang="en-GB" sz="600" noProof="0" dirty="0"/>
                    </a:p>
                    <a:p>
                      <a:pPr algn="r"/>
                      <a:r>
                        <a:rPr lang="en-GB" sz="600" noProof="0" dirty="0">
                          <a:hlinkClick r:id="rId11"/>
                        </a:rPr>
                        <a:t>https://doi.org/10.5194/essd-15-1831-2023</a:t>
                      </a:r>
                      <a:r>
                        <a:rPr lang="en-GB" sz="600" noProof="0" dirty="0"/>
                        <a:t>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023580"/>
                  </a:ext>
                </a:extLst>
              </a:tr>
            </a:tbl>
          </a:graphicData>
        </a:graphic>
      </p:graphicFrame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7B7D097-A799-A3E5-B932-0A9CF6DCAE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1570" y="6307137"/>
            <a:ext cx="5232400" cy="282575"/>
          </a:xfrm>
        </p:spPr>
        <p:txBody>
          <a:bodyPr/>
          <a:lstStyle/>
          <a:p>
            <a:r>
              <a:rPr lang="en-GB" sz="1200" b="1" noProof="0" dirty="0">
                <a:solidFill>
                  <a:srgbClr val="000000"/>
                </a:solidFill>
              </a:rPr>
              <a:t>Others: CO2M (0.8 km); TANGO (0.3/0.2 km) </a:t>
            </a:r>
          </a:p>
          <a:p>
            <a:endParaRPr lang="en-GB" noProof="0" dirty="0"/>
          </a:p>
        </p:txBody>
      </p:sp>
      <p:grpSp>
        <p:nvGrpSpPr>
          <p:cNvPr id="19" name="Gruppo 7">
            <a:extLst>
              <a:ext uri="{FF2B5EF4-FFF2-40B4-BE49-F238E27FC236}">
                <a16:creationId xmlns:a16="http://schemas.microsoft.com/office/drawing/2014/main" id="{78BC7871-B5F6-7547-087B-D59BDD2DA230}"/>
              </a:ext>
            </a:extLst>
          </p:cNvPr>
          <p:cNvGrpSpPr/>
          <p:nvPr/>
        </p:nvGrpSpPr>
        <p:grpSpPr>
          <a:xfrm>
            <a:off x="-3242157" y="3281474"/>
            <a:ext cx="2648999" cy="3237440"/>
            <a:chOff x="5841833" y="1175085"/>
            <a:chExt cx="3335091" cy="4075938"/>
          </a:xfrm>
        </p:grpSpPr>
        <p:pic>
          <p:nvPicPr>
            <p:cNvPr id="20" name="Picture 8" descr="Figure 16: Instrument calibration facilities at RAL Space (image credit: Airbus DS)">
              <a:extLst>
                <a:ext uri="{FF2B5EF4-FFF2-40B4-BE49-F238E27FC236}">
                  <a16:creationId xmlns:a16="http://schemas.microsoft.com/office/drawing/2014/main" id="{CDAEBB22-3C2A-5581-AC1A-E62BEA7493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053" y="1175085"/>
              <a:ext cx="2495248" cy="2091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0" descr="Fig. 3">
              <a:extLst>
                <a:ext uri="{FF2B5EF4-FFF2-40B4-BE49-F238E27FC236}">
                  <a16:creationId xmlns:a16="http://schemas.microsoft.com/office/drawing/2014/main" id="{78A1C9EF-9E09-698D-15CA-D51C7FD8D4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1833" y="3420629"/>
              <a:ext cx="3335091" cy="1830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Freccia circolare 24">
              <a:extLst>
                <a:ext uri="{FF2B5EF4-FFF2-40B4-BE49-F238E27FC236}">
                  <a16:creationId xmlns:a16="http://schemas.microsoft.com/office/drawing/2014/main" id="{EEB2A340-3326-5440-827D-A5632D04A9CE}"/>
                </a:ext>
              </a:extLst>
            </p:cNvPr>
            <p:cNvSpPr/>
            <p:nvPr/>
          </p:nvSpPr>
          <p:spPr>
            <a:xfrm rot="14111104" flipV="1">
              <a:off x="5821889" y="2186943"/>
              <a:ext cx="1597091" cy="1398454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21344625"/>
                <a:gd name="adj5" fmla="val 12500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23" name="Trapezio 2">
              <a:extLst>
                <a:ext uri="{FF2B5EF4-FFF2-40B4-BE49-F238E27FC236}">
                  <a16:creationId xmlns:a16="http://schemas.microsoft.com/office/drawing/2014/main" id="{BA98F4F6-F95D-B54F-44F4-984097F3965B}"/>
                </a:ext>
              </a:extLst>
            </p:cNvPr>
            <p:cNvSpPr/>
            <p:nvPr/>
          </p:nvSpPr>
          <p:spPr>
            <a:xfrm>
              <a:off x="7505482" y="1970973"/>
              <a:ext cx="835264" cy="915197"/>
            </a:xfrm>
            <a:prstGeom prst="trapezoid">
              <a:avLst>
                <a:gd name="adj" fmla="val 44878"/>
              </a:avLst>
            </a:prstGeom>
            <a:solidFill>
              <a:srgbClr val="FFFF00"/>
            </a:solidFill>
            <a:ln>
              <a:noFill/>
            </a:ln>
            <a:scene3d>
              <a:camera prst="isometricOffAxis1Right">
                <a:rot lat="1975348" lon="19694616" rev="2148965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F6054FD-B1C3-20F8-F828-DB0C81048A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87209" y="6153789"/>
            <a:ext cx="3809388" cy="365125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GB" sz="1100" b="1" noProof="0" dirty="0">
                <a:solidFill>
                  <a:srgbClr val="000000"/>
                </a:solidFill>
              </a:rPr>
              <a:t>WMO OSCAR tool</a:t>
            </a:r>
            <a:endParaRPr lang="en-GB" sz="1100" noProof="0" dirty="0">
              <a:solidFill>
                <a:srgbClr val="000000"/>
              </a:solidFill>
              <a:latin typeface="Manrope"/>
              <a:hlinkClick r:id="rId14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  <a:hlinkClick r:id="rId14"/>
              </a:rPr>
              <a:t>https://space.oscar.wmo.int/gapanalyses?variable=105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385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863E6-B59D-552F-6C45-BBC47FCB4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26FB6E-42F3-EDFD-ED5F-8A909D05C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Methodology 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90F4280-7905-4C1A-52A0-D84EAE89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/>
          <a:lstStyle/>
          <a:p>
            <a:r>
              <a:rPr lang="en-GB" noProof="0" dirty="0"/>
              <a:t>25/06/2026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3547F1D-13D8-8267-12A2-E4927C502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Refining NOx Emissions using Satellite Observations (De Moliner et al.)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96DB899-3E82-EC02-66AF-A3858F88E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en-GB" noProof="0" smtClean="0"/>
              <a:pPr/>
              <a:t>6</a:t>
            </a:fld>
            <a:endParaRPr lang="en-GB" noProof="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952BA0-CC1F-D5DC-9E6B-14DAE1E384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noProof="0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95996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21CECA-3190-8E24-8A77-039C1244F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Workflow CHIMERE-DART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070825-5CC5-5E42-107C-3646FF335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EF4B9-3445-4F1E-9857-CBC938433259}" type="datetime1">
              <a:rPr lang="en-GB" noProof="0" smtClean="0"/>
              <a:t>24/06/2026</a:t>
            </a:fld>
            <a:endParaRPr lang="en-GB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256213-98C6-C772-FB08-1AE26D43C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9C95AE-80AF-C146-93D8-0B5F9E558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95F6-4C80-484D-94A1-DCC052FB9096}" type="slidenum">
              <a:rPr lang="en-GB" noProof="0" smtClean="0"/>
              <a:t>7</a:t>
            </a:fld>
            <a:endParaRPr lang="en-GB" noProof="0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D2531FB-3913-8B43-DCA4-1FBC769EEEE2}"/>
              </a:ext>
            </a:extLst>
          </p:cNvPr>
          <p:cNvGrpSpPr/>
          <p:nvPr/>
        </p:nvGrpSpPr>
        <p:grpSpPr>
          <a:xfrm>
            <a:off x="514686" y="1535882"/>
            <a:ext cx="11342352" cy="2836053"/>
            <a:chOff x="1762687" y="4152222"/>
            <a:chExt cx="36722379" cy="91821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BD085AC-96C9-DAFE-3814-E2244324F976}"/>
                </a:ext>
              </a:extLst>
            </p:cNvPr>
            <p:cNvSpPr/>
            <p:nvPr/>
          </p:nvSpPr>
          <p:spPr>
            <a:xfrm>
              <a:off x="31088982" y="4256467"/>
              <a:ext cx="7396084" cy="900085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700" noProof="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37B9A3-8CD2-4ECB-04B7-7ABF12008D58}"/>
                </a:ext>
              </a:extLst>
            </p:cNvPr>
            <p:cNvSpPr/>
            <p:nvPr/>
          </p:nvSpPr>
          <p:spPr>
            <a:xfrm>
              <a:off x="18088410" y="11161542"/>
              <a:ext cx="17745074" cy="21205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700" noProof="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D65ACE9-2F59-6D17-FB4E-C93796948AAF}"/>
                </a:ext>
              </a:extLst>
            </p:cNvPr>
            <p:cNvSpPr/>
            <p:nvPr/>
          </p:nvSpPr>
          <p:spPr>
            <a:xfrm>
              <a:off x="19031517" y="4255241"/>
              <a:ext cx="11968300" cy="682713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700" noProof="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C57209E-8DA1-69A8-2203-18ABCEFB3E4F}"/>
                </a:ext>
              </a:extLst>
            </p:cNvPr>
            <p:cNvSpPr/>
            <p:nvPr/>
          </p:nvSpPr>
          <p:spPr>
            <a:xfrm>
              <a:off x="5421701" y="4256467"/>
              <a:ext cx="13525811" cy="900505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700" noProof="0" dirty="0"/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3CEE1D5-95F2-5583-AECD-970AFA318D43}"/>
                </a:ext>
              </a:extLst>
            </p:cNvPr>
            <p:cNvSpPr/>
            <p:nvPr/>
          </p:nvSpPr>
          <p:spPr>
            <a:xfrm rot="16200000">
              <a:off x="4226949" y="7344208"/>
              <a:ext cx="4972375" cy="1392324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noProof="0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862725F-8B75-F5F4-5364-3C3390344A72}"/>
                </a:ext>
              </a:extLst>
            </p:cNvPr>
            <p:cNvSpPr/>
            <p:nvPr/>
          </p:nvSpPr>
          <p:spPr>
            <a:xfrm rot="16200000">
              <a:off x="4084172" y="7481646"/>
              <a:ext cx="4972375" cy="1392324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noProof="0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3054A85-54BD-DEDD-C5CC-EF665E5EE54B}"/>
                </a:ext>
              </a:extLst>
            </p:cNvPr>
            <p:cNvSpPr/>
            <p:nvPr/>
          </p:nvSpPr>
          <p:spPr>
            <a:xfrm>
              <a:off x="22796333" y="4913492"/>
              <a:ext cx="4282503" cy="1831112"/>
            </a:xfrm>
            <a:prstGeom prst="roundRect">
              <a:avLst/>
            </a:prstGeom>
            <a:solidFill>
              <a:srgbClr val="00CC99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Observation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AAF2736-8BC3-F9F2-D44F-0E538B39335A}"/>
                </a:ext>
              </a:extLst>
            </p:cNvPr>
            <p:cNvSpPr/>
            <p:nvPr/>
          </p:nvSpPr>
          <p:spPr>
            <a:xfrm rot="16200000">
              <a:off x="5649590" y="7823765"/>
              <a:ext cx="4972375" cy="982954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BCs (CAMS)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43DD215-E6C9-28BC-F8BC-26C7AC8DE5F2}"/>
                </a:ext>
              </a:extLst>
            </p:cNvPr>
            <p:cNvSpPr/>
            <p:nvPr/>
          </p:nvSpPr>
          <p:spPr>
            <a:xfrm>
              <a:off x="23093320" y="7123455"/>
              <a:ext cx="4352303" cy="1831109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noProof="0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0704ED1-B149-A747-7F63-723FB7EBEC66}"/>
                </a:ext>
              </a:extLst>
            </p:cNvPr>
            <p:cNvSpPr/>
            <p:nvPr/>
          </p:nvSpPr>
          <p:spPr>
            <a:xfrm>
              <a:off x="22951009" y="7264010"/>
              <a:ext cx="4335403" cy="1831110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noProof="0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08E9C2C-F949-0EDB-1EE9-C98D4BFB95E9}"/>
                </a:ext>
              </a:extLst>
            </p:cNvPr>
            <p:cNvSpPr/>
            <p:nvPr/>
          </p:nvSpPr>
          <p:spPr>
            <a:xfrm>
              <a:off x="22793935" y="7401440"/>
              <a:ext cx="4311709" cy="1831112"/>
            </a:xfrm>
            <a:prstGeom prst="roundRect">
              <a:avLst/>
            </a:prstGeom>
            <a:solidFill>
              <a:srgbClr val="BD92FD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CTM-simulated observation</a:t>
              </a: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BE7A9309-D7E1-4D71-770D-E5482913F05A}"/>
                </a:ext>
              </a:extLst>
            </p:cNvPr>
            <p:cNvCxnSpPr>
              <a:cxnSpLocks/>
              <a:stCxn id="44" idx="4"/>
              <a:endCxn id="18" idx="1"/>
            </p:cNvCxnSpPr>
            <p:nvPr/>
          </p:nvCxnSpPr>
          <p:spPr>
            <a:xfrm>
              <a:off x="19450010" y="8314560"/>
              <a:ext cx="3343925" cy="243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8D09A7D-7FD8-D19B-1886-4EF0F184B430}"/>
                </a:ext>
              </a:extLst>
            </p:cNvPr>
            <p:cNvSpPr/>
            <p:nvPr/>
          </p:nvSpPr>
          <p:spPr>
            <a:xfrm>
              <a:off x="10923417" y="7259640"/>
              <a:ext cx="4205836" cy="1555221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noProof="0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35D0E98-496D-0B7F-E748-C967EE3AED2E}"/>
                </a:ext>
              </a:extLst>
            </p:cNvPr>
            <p:cNvSpPr/>
            <p:nvPr/>
          </p:nvSpPr>
          <p:spPr>
            <a:xfrm>
              <a:off x="10764871" y="7400196"/>
              <a:ext cx="4205836" cy="1555221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noProof="0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941A21A-9220-BF47-9C2B-AD68CA3A41A7}"/>
                </a:ext>
              </a:extLst>
            </p:cNvPr>
            <p:cNvSpPr/>
            <p:nvPr/>
          </p:nvSpPr>
          <p:spPr>
            <a:xfrm>
              <a:off x="10607793" y="7540753"/>
              <a:ext cx="4205835" cy="1555221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Ensemble CHIMERE runs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E49C304-45A0-DECE-3E91-2068C8D154EC}"/>
                </a:ext>
              </a:extLst>
            </p:cNvPr>
            <p:cNvSpPr/>
            <p:nvPr/>
          </p:nvSpPr>
          <p:spPr>
            <a:xfrm rot="16200000">
              <a:off x="6804252" y="7823759"/>
              <a:ext cx="4972375" cy="982954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METEO (ECMWF)</a:t>
              </a: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D090B548-7A26-D3EA-F539-D403A67AE613}"/>
                </a:ext>
              </a:extLst>
            </p:cNvPr>
            <p:cNvCxnSpPr>
              <a:cxnSpLocks/>
              <a:stCxn id="23" idx="2"/>
              <a:endCxn id="22" idx="1"/>
            </p:cNvCxnSpPr>
            <p:nvPr/>
          </p:nvCxnSpPr>
          <p:spPr>
            <a:xfrm>
              <a:off x="9781917" y="8315236"/>
              <a:ext cx="825876" cy="312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E7FFD28-1235-1725-3E94-BFDE4CCE6ACE}"/>
                </a:ext>
              </a:extLst>
            </p:cNvPr>
            <p:cNvSpPr/>
            <p:nvPr/>
          </p:nvSpPr>
          <p:spPr>
            <a:xfrm rot="16200000">
              <a:off x="3932372" y="7619083"/>
              <a:ext cx="4972375" cy="1392324"/>
            </a:xfrm>
            <a:prstGeom prst="roundRect">
              <a:avLst/>
            </a:prstGeom>
            <a:solidFill>
              <a:srgbClr val="FF505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noProof="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Hourly Emissions Fluxes</a:t>
              </a:r>
            </a:p>
          </p:txBody>
        </p:sp>
        <p:sp>
          <p:nvSpPr>
            <p:cNvPr id="26" name="Parallélogramme 25">
              <a:extLst>
                <a:ext uri="{FF2B5EF4-FFF2-40B4-BE49-F238E27FC236}">
                  <a16:creationId xmlns:a16="http://schemas.microsoft.com/office/drawing/2014/main" id="{266C6FC8-CE21-06CE-9E23-23E2ABA7A036}"/>
                </a:ext>
              </a:extLst>
            </p:cNvPr>
            <p:cNvSpPr/>
            <p:nvPr/>
          </p:nvSpPr>
          <p:spPr>
            <a:xfrm>
              <a:off x="4031120" y="11961711"/>
              <a:ext cx="4810130" cy="957148"/>
            </a:xfrm>
            <a:prstGeom prst="parallelogram">
              <a:avLst/>
            </a:prstGeom>
            <a:solidFill>
              <a:srgbClr val="FF9BCD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Perturbations</a:t>
              </a: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FE53457B-61FA-8E09-E5A9-F0946366C4EB}"/>
                </a:ext>
              </a:extLst>
            </p:cNvPr>
            <p:cNvCxnSpPr>
              <a:cxnSpLocks/>
              <a:stCxn id="26" idx="0"/>
              <a:endCxn id="25" idx="1"/>
            </p:cNvCxnSpPr>
            <p:nvPr/>
          </p:nvCxnSpPr>
          <p:spPr>
            <a:xfrm flipH="1" flipV="1">
              <a:off x="6418561" y="10801434"/>
              <a:ext cx="17626" cy="116027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Parallélogramme 27">
              <a:extLst>
                <a:ext uri="{FF2B5EF4-FFF2-40B4-BE49-F238E27FC236}">
                  <a16:creationId xmlns:a16="http://schemas.microsoft.com/office/drawing/2014/main" id="{D0CA45DB-BCC5-7D43-1FC8-DDAF0E2AE61D}"/>
                </a:ext>
              </a:extLst>
            </p:cNvPr>
            <p:cNvSpPr/>
            <p:nvPr/>
          </p:nvSpPr>
          <p:spPr>
            <a:xfrm rot="16200000">
              <a:off x="24417662" y="7856891"/>
              <a:ext cx="7950468" cy="930599"/>
            </a:xfrm>
            <a:prstGeom prst="parallelogram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EAKF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A04C01A4-42A3-DCE7-0713-B8B282CE48A6}"/>
                </a:ext>
              </a:extLst>
            </p:cNvPr>
            <p:cNvSpPr/>
            <p:nvPr/>
          </p:nvSpPr>
          <p:spPr>
            <a:xfrm rot="16200000">
              <a:off x="27763215" y="7572307"/>
              <a:ext cx="4972374" cy="982955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noProof="0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E917DF40-7285-1A75-ABB6-0E5CF27D5951}"/>
                </a:ext>
              </a:extLst>
            </p:cNvPr>
            <p:cNvSpPr/>
            <p:nvPr/>
          </p:nvSpPr>
          <p:spPr>
            <a:xfrm rot="16200000">
              <a:off x="27633138" y="7709743"/>
              <a:ext cx="4972375" cy="982954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noProof="0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D2E64EB0-ACFE-DBAF-0C44-C13DD4C78301}"/>
                </a:ext>
              </a:extLst>
            </p:cNvPr>
            <p:cNvGrpSpPr/>
            <p:nvPr/>
          </p:nvGrpSpPr>
          <p:grpSpPr>
            <a:xfrm>
              <a:off x="34255636" y="5580294"/>
              <a:ext cx="1241323" cy="5247249"/>
              <a:chOff x="39613636" y="6714482"/>
              <a:chExt cx="1241323" cy="5247249"/>
            </a:xfrm>
          </p:grpSpPr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51FA07B7-04C3-D0E0-97CC-CCF9C7BA1AA0}"/>
                  </a:ext>
                </a:extLst>
              </p:cNvPr>
              <p:cNvSpPr/>
              <p:nvPr/>
            </p:nvSpPr>
            <p:spPr>
              <a:xfrm rot="16200000">
                <a:off x="37877295" y="8709192"/>
                <a:ext cx="4972373" cy="982954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64" name="Rectangle : coins arrondis 63">
                <a:extLst>
                  <a:ext uri="{FF2B5EF4-FFF2-40B4-BE49-F238E27FC236}">
                    <a16:creationId xmlns:a16="http://schemas.microsoft.com/office/drawing/2014/main" id="{59DB17AA-782E-3570-5804-7FF2022B8E32}"/>
                  </a:ext>
                </a:extLst>
              </p:cNvPr>
              <p:cNvSpPr/>
              <p:nvPr/>
            </p:nvSpPr>
            <p:spPr>
              <a:xfrm rot="16200000">
                <a:off x="37747216" y="8846633"/>
                <a:ext cx="4972372" cy="982954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65" name="Rectangle : coins arrondis 64">
                <a:extLst>
                  <a:ext uri="{FF2B5EF4-FFF2-40B4-BE49-F238E27FC236}">
                    <a16:creationId xmlns:a16="http://schemas.microsoft.com/office/drawing/2014/main" id="{F4490FD5-4E78-1596-D82A-54ECDF02A1A7}"/>
                  </a:ext>
                </a:extLst>
              </p:cNvPr>
              <p:cNvSpPr/>
              <p:nvPr/>
            </p:nvSpPr>
            <p:spPr>
              <a:xfrm rot="16200000">
                <a:off x="37618923" y="8984065"/>
                <a:ext cx="4972379" cy="982954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Refined NO</a:t>
                </a:r>
                <a:r>
                  <a:rPr lang="en-GB" sz="1200" baseline="-25000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2</a:t>
                </a:r>
                <a:r>
                  <a:rPr lang="en-GB" sz="1200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 ICs </a:t>
                </a:r>
              </a:p>
            </p:txBody>
          </p:sp>
        </p:grp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3E39BF5-7A8D-4119-B859-2C386411B977}"/>
                </a:ext>
              </a:extLst>
            </p:cNvPr>
            <p:cNvSpPr/>
            <p:nvPr/>
          </p:nvSpPr>
          <p:spPr>
            <a:xfrm rot="16200000">
              <a:off x="27495852" y="7847178"/>
              <a:ext cx="4972374" cy="982954"/>
            </a:xfrm>
            <a:prstGeom prst="roundRect">
              <a:avLst/>
            </a:prstGeom>
            <a:solidFill>
              <a:srgbClr val="0099FF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Analysis</a:t>
              </a:r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74C8E7FA-AB13-DD46-0C3F-F8AE83BB6C79}"/>
                </a:ext>
              </a:extLst>
            </p:cNvPr>
            <p:cNvCxnSpPr>
              <a:cxnSpLocks/>
              <a:stCxn id="28" idx="4"/>
              <a:endCxn id="32" idx="0"/>
            </p:cNvCxnSpPr>
            <p:nvPr/>
          </p:nvCxnSpPr>
          <p:spPr>
            <a:xfrm>
              <a:off x="28858196" y="8322191"/>
              <a:ext cx="632366" cy="16464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6A5DCE37-50F9-D1B4-F23C-EC781C95AD80}"/>
                </a:ext>
              </a:extLst>
            </p:cNvPr>
            <p:cNvCxnSpPr>
              <a:cxnSpLocks/>
              <a:stCxn id="18" idx="3"/>
              <a:endCxn id="28" idx="0"/>
            </p:cNvCxnSpPr>
            <p:nvPr/>
          </p:nvCxnSpPr>
          <p:spPr>
            <a:xfrm>
              <a:off x="27105644" y="8316996"/>
              <a:ext cx="821953" cy="519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B0899161-AFD6-8AA0-3BB3-E54DCB174F23}"/>
                </a:ext>
              </a:extLst>
            </p:cNvPr>
            <p:cNvGrpSpPr/>
            <p:nvPr/>
          </p:nvGrpSpPr>
          <p:grpSpPr>
            <a:xfrm>
              <a:off x="35751431" y="5580297"/>
              <a:ext cx="2286958" cy="5247249"/>
              <a:chOff x="47159737" y="5165178"/>
              <a:chExt cx="2286958" cy="5247249"/>
            </a:xfrm>
          </p:grpSpPr>
          <p:sp>
            <p:nvSpPr>
              <p:cNvPr id="60" name="Rectangle : coins arrondis 59">
                <a:extLst>
                  <a:ext uri="{FF2B5EF4-FFF2-40B4-BE49-F238E27FC236}">
                    <a16:creationId xmlns:a16="http://schemas.microsoft.com/office/drawing/2014/main" id="{076A37A1-29EA-B6E5-BB72-D03ED2C14CB8}"/>
                  </a:ext>
                </a:extLst>
              </p:cNvPr>
              <p:cNvSpPr/>
              <p:nvPr/>
            </p:nvSpPr>
            <p:spPr>
              <a:xfrm rot="16200000">
                <a:off x="45957967" y="6648825"/>
                <a:ext cx="4972375" cy="2005081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61" name="Rectangle : coins arrondis 60">
                <a:extLst>
                  <a:ext uri="{FF2B5EF4-FFF2-40B4-BE49-F238E27FC236}">
                    <a16:creationId xmlns:a16="http://schemas.microsoft.com/office/drawing/2014/main" id="{9CBA1249-D36B-FD31-E314-0795F65275C9}"/>
                  </a:ext>
                </a:extLst>
              </p:cNvPr>
              <p:cNvSpPr/>
              <p:nvPr/>
            </p:nvSpPr>
            <p:spPr>
              <a:xfrm rot="16200000">
                <a:off x="45827889" y="6786264"/>
                <a:ext cx="4972375" cy="2005079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34C4CE84-342B-07F0-051B-12504DF8289C}"/>
                  </a:ext>
                </a:extLst>
              </p:cNvPr>
              <p:cNvSpPr/>
              <p:nvPr/>
            </p:nvSpPr>
            <p:spPr>
              <a:xfrm rot="16200000">
                <a:off x="45676087" y="6923702"/>
                <a:ext cx="4972375" cy="2005075"/>
              </a:xfrm>
              <a:prstGeom prst="roundRect">
                <a:avLst/>
              </a:prstGeom>
              <a:solidFill>
                <a:srgbClr val="FF5050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noProof="0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 Refined </a:t>
                </a:r>
              </a:p>
              <a:p>
                <a:pPr algn="ctr"/>
                <a:r>
                  <a:rPr lang="en-GB" sz="1200" noProof="0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Hourly Emissions Fluxes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Flèche : droite 35">
                  <a:extLst>
                    <a:ext uri="{FF2B5EF4-FFF2-40B4-BE49-F238E27FC236}">
                      <a16:creationId xmlns:a16="http://schemas.microsoft.com/office/drawing/2014/main" id="{CBDE9179-5754-4217-DB12-D16016A2BE41}"/>
                    </a:ext>
                  </a:extLst>
                </p:cNvPr>
                <p:cNvSpPr/>
                <p:nvPr/>
              </p:nvSpPr>
              <p:spPr>
                <a:xfrm>
                  <a:off x="19777592" y="7041458"/>
                  <a:ext cx="2691445" cy="1213835"/>
                </a:xfrm>
                <a:prstGeom prst="rightArrow">
                  <a:avLst/>
                </a:prstGeom>
                <a:solidFill>
                  <a:srgbClr val="FFFF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𝒑𝒓𝒊𝒐𝒓</m:t>
                            </m:r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GB" sz="1100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GB" sz="1100" b="1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endParaRPr>
                </a:p>
                <a:p>
                  <a:pPr algn="ctr"/>
                  <a:r>
                    <a:rPr lang="en-GB" sz="900" b="1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NO</a:t>
                  </a:r>
                  <a:r>
                    <a:rPr lang="en-GB" sz="900" b="1" baseline="-25000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2</a:t>
                  </a:r>
                  <a:r>
                    <a:rPr lang="en-GB" sz="900" b="1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 VCD</a:t>
                  </a:r>
                </a:p>
              </p:txBody>
            </p:sp>
          </mc:Choice>
          <mc:Fallback xmlns="">
            <p:sp>
              <p:nvSpPr>
                <p:cNvPr id="36" name="Flèche : droite 35">
                  <a:extLst>
                    <a:ext uri="{FF2B5EF4-FFF2-40B4-BE49-F238E27FC236}">
                      <a16:creationId xmlns:a16="http://schemas.microsoft.com/office/drawing/2014/main" id="{CBDE9179-5754-4217-DB12-D16016A2BE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77592" y="7041458"/>
                  <a:ext cx="2691445" cy="1213835"/>
                </a:xfrm>
                <a:prstGeom prst="rightArrow">
                  <a:avLst/>
                </a:prstGeom>
                <a:blipFill>
                  <a:blip r:embed="rId3"/>
                  <a:stretch>
                    <a:fillRect b="-11290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FAEFA746-C4B4-5B33-DB27-EE6271DD663E}"/>
                </a:ext>
              </a:extLst>
            </p:cNvPr>
            <p:cNvGrpSpPr/>
            <p:nvPr/>
          </p:nvGrpSpPr>
          <p:grpSpPr>
            <a:xfrm>
              <a:off x="1762687" y="4800170"/>
              <a:ext cx="3262745" cy="6802098"/>
              <a:chOff x="21851181" y="15710303"/>
              <a:chExt cx="7680496" cy="16012121"/>
            </a:xfrm>
          </p:grpSpPr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77E729E7-8FC2-B691-CDF3-E0F225E32C4F}"/>
                  </a:ext>
                </a:extLst>
              </p:cNvPr>
              <p:cNvSpPr/>
              <p:nvPr/>
            </p:nvSpPr>
            <p:spPr>
              <a:xfrm rot="16200000">
                <a:off x="15731721" y="21829763"/>
                <a:ext cx="16012121" cy="3773201"/>
              </a:xfrm>
              <a:prstGeom prst="round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Annual Emissions Fluxes (CAMS-REG-ANT v6.1)  </a:t>
                </a:r>
              </a:p>
            </p:txBody>
          </p:sp>
          <p:sp>
            <p:nvSpPr>
              <p:cNvPr id="58" name="Parallélogramme 57">
                <a:extLst>
                  <a:ext uri="{FF2B5EF4-FFF2-40B4-BE49-F238E27FC236}">
                    <a16:creationId xmlns:a16="http://schemas.microsoft.com/office/drawing/2014/main" id="{12B322BE-CC62-920E-9455-B0F6EF8A1A34}"/>
                  </a:ext>
                </a:extLst>
              </p:cNvPr>
              <p:cNvSpPr/>
              <p:nvPr/>
            </p:nvSpPr>
            <p:spPr>
              <a:xfrm rot="16200000">
                <a:off x="21630677" y="22660913"/>
                <a:ext cx="13691106" cy="2110894"/>
              </a:xfrm>
              <a:prstGeom prst="parallelogram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noProof="0" dirty="0" err="1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emiSURF</a:t>
                </a:r>
                <a:r>
                  <a:rPr lang="en-GB" sz="1200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 v2023</a:t>
                </a:r>
              </a:p>
            </p:txBody>
          </p:sp>
          <p:cxnSp>
            <p:nvCxnSpPr>
              <p:cNvPr id="59" name="Connecteur droit avec flèche 58">
                <a:extLst>
                  <a:ext uri="{FF2B5EF4-FFF2-40B4-BE49-F238E27FC236}">
                    <a16:creationId xmlns:a16="http://schemas.microsoft.com/office/drawing/2014/main" id="{9CEDCC5E-2272-72D6-D922-D9873A1DCA02}"/>
                  </a:ext>
                </a:extLst>
              </p:cNvPr>
              <p:cNvCxnSpPr>
                <a:cxnSpLocks/>
                <a:stCxn id="57" idx="2"/>
                <a:endCxn id="58" idx="0"/>
              </p:cNvCxnSpPr>
              <p:nvPr/>
            </p:nvCxnSpPr>
            <p:spPr>
              <a:xfrm flipV="1">
                <a:off x="25624384" y="23716364"/>
                <a:ext cx="1796398" cy="8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0796AB4D-4346-0D46-EA0E-12970C5B0497}"/>
                </a:ext>
              </a:extLst>
            </p:cNvPr>
            <p:cNvCxnSpPr>
              <a:cxnSpLocks/>
              <a:stCxn id="58" idx="3"/>
              <a:endCxn id="25" idx="0"/>
            </p:cNvCxnSpPr>
            <p:nvPr/>
          </p:nvCxnSpPr>
          <p:spPr>
            <a:xfrm>
              <a:off x="5025432" y="8313309"/>
              <a:ext cx="696965" cy="193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68E4C6C5-ED01-5E0F-A03B-25D8F6D39C70}"/>
                </a:ext>
              </a:extLst>
            </p:cNvPr>
            <p:cNvSpPr/>
            <p:nvPr/>
          </p:nvSpPr>
          <p:spPr>
            <a:xfrm>
              <a:off x="13419039" y="4435770"/>
              <a:ext cx="4205835" cy="982955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i="1" noProof="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Model space</a:t>
              </a: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9E0CC41-1621-3156-2CEC-4D8D3C8A7CA0}"/>
                </a:ext>
              </a:extLst>
            </p:cNvPr>
            <p:cNvSpPr/>
            <p:nvPr/>
          </p:nvSpPr>
          <p:spPr>
            <a:xfrm>
              <a:off x="20074639" y="9841887"/>
              <a:ext cx="5466253" cy="982955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i="1" noProof="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Observation space</a:t>
              </a:r>
            </a:p>
          </p:txBody>
        </p: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08BA92B2-FF9D-91AE-BC26-D50E8EF3B79A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>
              <a:off x="27078836" y="5829048"/>
              <a:ext cx="848759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Connecteur : en angle 41">
              <a:extLst>
                <a:ext uri="{FF2B5EF4-FFF2-40B4-BE49-F238E27FC236}">
                  <a16:creationId xmlns:a16="http://schemas.microsoft.com/office/drawing/2014/main" id="{B9288270-BD44-2117-574E-1DFA18E38839}"/>
                </a:ext>
              </a:extLst>
            </p:cNvPr>
            <p:cNvCxnSpPr>
              <a:cxnSpLocks/>
              <a:stCxn id="22" idx="2"/>
            </p:cNvCxnSpPr>
            <p:nvPr/>
          </p:nvCxnSpPr>
          <p:spPr>
            <a:xfrm rot="16200000" flipH="1">
              <a:off x="19047437" y="2759248"/>
              <a:ext cx="2527683" cy="15201134"/>
            </a:xfrm>
            <a:prstGeom prst="bentConnector2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69E80D2C-BC05-E4FA-67B7-16F3AED65F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137001" y="5911663"/>
              <a:ext cx="1661096" cy="0"/>
            </a:xfrm>
            <a:prstGeom prst="straightConnector1">
              <a:avLst/>
            </a:prstGeom>
            <a:ln w="12700">
              <a:prstDash val="solid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Parallélogramme 43">
              <a:extLst>
                <a:ext uri="{FF2B5EF4-FFF2-40B4-BE49-F238E27FC236}">
                  <a16:creationId xmlns:a16="http://schemas.microsoft.com/office/drawing/2014/main" id="{100208BC-30AC-9104-272F-EE5D8AF92971}"/>
                </a:ext>
              </a:extLst>
            </p:cNvPr>
            <p:cNvSpPr/>
            <p:nvPr/>
          </p:nvSpPr>
          <p:spPr>
            <a:xfrm rot="16200000">
              <a:off x="16085336" y="7857943"/>
              <a:ext cx="5816114" cy="913233"/>
            </a:xfrm>
            <a:prstGeom prst="parallelogram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Forward Operator</a:t>
              </a:r>
            </a:p>
          </p:txBody>
        </p: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A5D61CB7-251C-5D09-EE1C-A3A8D3109062}"/>
                </a:ext>
              </a:extLst>
            </p:cNvPr>
            <p:cNvCxnSpPr>
              <a:cxnSpLocks/>
            </p:cNvCxnSpPr>
            <p:nvPr/>
          </p:nvCxnSpPr>
          <p:spPr>
            <a:xfrm>
              <a:off x="19039116" y="5908631"/>
              <a:ext cx="1822614" cy="3032"/>
            </a:xfrm>
            <a:prstGeom prst="straightConnector1">
              <a:avLst/>
            </a:prstGeom>
            <a:ln w="12700">
              <a:prstDash val="solid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46" name="Graphique 45" descr="Satellite contour">
              <a:extLst>
                <a:ext uri="{FF2B5EF4-FFF2-40B4-BE49-F238E27FC236}">
                  <a16:creationId xmlns:a16="http://schemas.microsoft.com/office/drawing/2014/main" id="{3725CD66-9F73-0803-053E-CFFE2FFB44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736547" y="4222636"/>
              <a:ext cx="1927941" cy="1927941"/>
            </a:xfrm>
            <a:prstGeom prst="rect">
              <a:avLst/>
            </a:prstGeom>
            <a:scene3d>
              <a:camera prst="isometricOffAxis1Right"/>
              <a:lightRig rig="threePt" dir="t"/>
            </a:scene3d>
          </p:spPr>
        </p:pic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69B326F4-CE5C-A3B6-2794-D31D1CB93507}"/>
                </a:ext>
              </a:extLst>
            </p:cNvPr>
            <p:cNvCxnSpPr>
              <a:cxnSpLocks/>
              <a:stCxn id="32" idx="2"/>
              <a:endCxn id="65" idx="0"/>
            </p:cNvCxnSpPr>
            <p:nvPr/>
          </p:nvCxnSpPr>
          <p:spPr>
            <a:xfrm>
              <a:off x="30473516" y="8338655"/>
              <a:ext cx="3782120" cy="269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Flèche : droite 47">
                  <a:extLst>
                    <a:ext uri="{FF2B5EF4-FFF2-40B4-BE49-F238E27FC236}">
                      <a16:creationId xmlns:a16="http://schemas.microsoft.com/office/drawing/2014/main" id="{CEC4E852-3BFE-2F00-4CAC-7A2AD1E7658C}"/>
                    </a:ext>
                  </a:extLst>
                </p:cNvPr>
                <p:cNvSpPr/>
                <p:nvPr/>
              </p:nvSpPr>
              <p:spPr>
                <a:xfrm>
                  <a:off x="20378933" y="11814863"/>
                  <a:ext cx="5267529" cy="1267692"/>
                </a:xfrm>
                <a:prstGeom prst="rightArrow">
                  <a:avLst>
                    <a:gd name="adj1" fmla="val 46930"/>
                    <a:gd name="adj2" fmla="val 50000"/>
                  </a:avLst>
                </a:prstGeom>
                <a:solidFill>
                  <a:srgbClr val="FF99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𝒑𝒓𝒊𝒐𝒓</m:t>
                            </m:r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GB" sz="1100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GB" sz="1100" b="1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endParaRPr>
                </a:p>
                <a:p>
                  <a:pPr algn="ctr"/>
                  <a:r>
                    <a:rPr lang="en-GB" sz="900" b="1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NO</a:t>
                  </a:r>
                  <a:r>
                    <a:rPr lang="en-GB" sz="900" b="1" baseline="-25000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2</a:t>
                  </a:r>
                  <a:r>
                    <a:rPr lang="en-GB" sz="900" b="1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 &amp; NO Emi Fluxes</a:t>
                  </a:r>
                </a:p>
              </p:txBody>
            </p:sp>
          </mc:Choice>
          <mc:Fallback xmlns="">
            <p:sp>
              <p:nvSpPr>
                <p:cNvPr id="48" name="Flèche : droite 47">
                  <a:extLst>
                    <a:ext uri="{FF2B5EF4-FFF2-40B4-BE49-F238E27FC236}">
                      <a16:creationId xmlns:a16="http://schemas.microsoft.com/office/drawing/2014/main" id="{CEC4E852-3BFE-2F00-4CAC-7A2AD1E765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378933" y="11814863"/>
                  <a:ext cx="5267529" cy="1267692"/>
                </a:xfrm>
                <a:prstGeom prst="rightArrow">
                  <a:avLst>
                    <a:gd name="adj1" fmla="val 46930"/>
                    <a:gd name="adj2" fmla="val 50000"/>
                  </a:avLst>
                </a:prstGeom>
                <a:blipFill>
                  <a:blip r:embed="rId5"/>
                  <a:stretch>
                    <a:fillRect b="-937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id="{DBFFB94A-74ED-B413-E6C5-D4393422A6CF}"/>
                </a:ext>
              </a:extLst>
            </p:cNvPr>
            <p:cNvCxnSpPr>
              <a:cxnSpLocks/>
              <a:stCxn id="22" idx="3"/>
              <a:endCxn id="44" idx="0"/>
            </p:cNvCxnSpPr>
            <p:nvPr/>
          </p:nvCxnSpPr>
          <p:spPr>
            <a:xfrm flipV="1">
              <a:off x="14813628" y="8314560"/>
              <a:ext cx="3723149" cy="3804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Flèche : droite 49">
                  <a:extLst>
                    <a:ext uri="{FF2B5EF4-FFF2-40B4-BE49-F238E27FC236}">
                      <a16:creationId xmlns:a16="http://schemas.microsoft.com/office/drawing/2014/main" id="{AF6B47AD-BC4D-C293-C79E-B21BFA03FF55}"/>
                    </a:ext>
                  </a:extLst>
                </p:cNvPr>
                <p:cNvSpPr/>
                <p:nvPr/>
              </p:nvSpPr>
              <p:spPr>
                <a:xfrm>
                  <a:off x="15284713" y="7050671"/>
                  <a:ext cx="2897190" cy="1267692"/>
                </a:xfrm>
                <a:prstGeom prst="rightArrow">
                  <a:avLst>
                    <a:gd name="adj1" fmla="val 46930"/>
                    <a:gd name="adj2" fmla="val 50000"/>
                  </a:avLst>
                </a:prstGeom>
                <a:solidFill>
                  <a:srgbClr val="FFFF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05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05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GB" sz="105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𝒑𝒓𝒊𝒐𝒓</m:t>
                            </m:r>
                            <m:r>
                              <a:rPr lang="en-GB" sz="105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105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GB" sz="1050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GB" sz="1050" b="1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endParaRPr>
                </a:p>
                <a:p>
                  <a:pPr algn="ctr"/>
                  <a:r>
                    <a:rPr lang="en-GB" sz="900" b="1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NO</a:t>
                  </a:r>
                  <a:r>
                    <a:rPr lang="en-GB" sz="900" b="1" baseline="-25000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2</a:t>
                  </a:r>
                  <a:r>
                    <a:rPr lang="en-GB" sz="900" b="1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 </a:t>
                  </a:r>
                  <a:r>
                    <a:rPr lang="en-GB" sz="900" b="1" noProof="0" dirty="0" err="1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Conc</a:t>
                  </a:r>
                  <a:endParaRPr lang="en-GB" sz="1000" b="1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endParaRPr>
                </a:p>
              </p:txBody>
            </p:sp>
          </mc:Choice>
          <mc:Fallback xmlns="">
            <p:sp>
              <p:nvSpPr>
                <p:cNvPr id="50" name="Flèche : droite 49">
                  <a:extLst>
                    <a:ext uri="{FF2B5EF4-FFF2-40B4-BE49-F238E27FC236}">
                      <a16:creationId xmlns:a16="http://schemas.microsoft.com/office/drawing/2014/main" id="{AF6B47AD-BC4D-C293-C79E-B21BFA03FF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84713" y="7050671"/>
                  <a:ext cx="2897190" cy="1267692"/>
                </a:xfrm>
                <a:prstGeom prst="rightArrow">
                  <a:avLst>
                    <a:gd name="adj1" fmla="val 46930"/>
                    <a:gd name="adj2" fmla="val 50000"/>
                  </a:avLst>
                </a:prstGeom>
                <a:blipFill>
                  <a:blip r:embed="rId6"/>
                  <a:stretch>
                    <a:fillRect b="-7813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Flèche : droite 50">
                  <a:extLst>
                    <a:ext uri="{FF2B5EF4-FFF2-40B4-BE49-F238E27FC236}">
                      <a16:creationId xmlns:a16="http://schemas.microsoft.com/office/drawing/2014/main" id="{8654445B-BB36-9431-C09C-1A79290BAB12}"/>
                    </a:ext>
                  </a:extLst>
                </p:cNvPr>
                <p:cNvSpPr/>
                <p:nvPr/>
              </p:nvSpPr>
              <p:spPr>
                <a:xfrm>
                  <a:off x="31339430" y="6766350"/>
                  <a:ext cx="2654497" cy="1267692"/>
                </a:xfrm>
                <a:prstGeom prst="rightArrow">
                  <a:avLst>
                    <a:gd name="adj1" fmla="val 46930"/>
                    <a:gd name="adj2" fmla="val 50000"/>
                  </a:avLst>
                </a:prstGeom>
                <a:solidFill>
                  <a:srgbClr val="FFFF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𝒂𝒏𝒂𝒍𝒚𝒔𝒊𝒔</m:t>
                            </m:r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GB" sz="1100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GB" sz="1100" b="1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endParaRPr>
                </a:p>
                <a:p>
                  <a:pPr algn="ctr"/>
                  <a:r>
                    <a:rPr lang="en-GB" sz="900" b="1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Updated NO</a:t>
                  </a:r>
                  <a:r>
                    <a:rPr lang="en-GB" sz="900" b="1" baseline="-25000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2</a:t>
                  </a:r>
                  <a:r>
                    <a:rPr lang="en-GB" sz="900" b="1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 </a:t>
                  </a:r>
                  <a:r>
                    <a:rPr lang="en-GB" sz="900" b="1" noProof="0" dirty="0" err="1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Conc</a:t>
                  </a:r>
                  <a:endParaRPr lang="en-GB" sz="900" b="1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endParaRPr>
                </a:p>
              </p:txBody>
            </p:sp>
          </mc:Choice>
          <mc:Fallback xmlns="">
            <p:sp>
              <p:nvSpPr>
                <p:cNvPr id="51" name="Flèche : droite 50">
                  <a:extLst>
                    <a:ext uri="{FF2B5EF4-FFF2-40B4-BE49-F238E27FC236}">
                      <a16:creationId xmlns:a16="http://schemas.microsoft.com/office/drawing/2014/main" id="{8654445B-BB36-9431-C09C-1A79290BAB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339430" y="6766350"/>
                  <a:ext cx="2654497" cy="1267692"/>
                </a:xfrm>
                <a:prstGeom prst="rightArrow">
                  <a:avLst>
                    <a:gd name="adj1" fmla="val 46930"/>
                    <a:gd name="adj2" fmla="val 50000"/>
                  </a:avLst>
                </a:prstGeom>
                <a:blipFill>
                  <a:blip r:embed="rId7"/>
                  <a:stretch>
                    <a:fillRect b="-26154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Connecteur : en angle 51">
              <a:extLst>
                <a:ext uri="{FF2B5EF4-FFF2-40B4-BE49-F238E27FC236}">
                  <a16:creationId xmlns:a16="http://schemas.microsoft.com/office/drawing/2014/main" id="{940E0CCA-5EF6-4CF0-0144-23A03FBBB461}"/>
                </a:ext>
              </a:extLst>
            </p:cNvPr>
            <p:cNvCxnSpPr>
              <a:cxnSpLocks/>
              <a:endCxn id="62" idx="1"/>
            </p:cNvCxnSpPr>
            <p:nvPr/>
          </p:nvCxnSpPr>
          <p:spPr>
            <a:xfrm flipV="1">
              <a:off x="28824604" y="10827546"/>
              <a:ext cx="7929365" cy="861343"/>
            </a:xfrm>
            <a:prstGeom prst="bentConnector2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C578883-D5D3-FC82-CF3F-42FD9156E58D}"/>
                </a:ext>
              </a:extLst>
            </p:cNvPr>
            <p:cNvSpPr/>
            <p:nvPr/>
          </p:nvSpPr>
          <p:spPr>
            <a:xfrm>
              <a:off x="18238457" y="4152222"/>
              <a:ext cx="20085745" cy="9182100"/>
            </a:xfrm>
            <a:prstGeom prst="rect">
              <a:avLst/>
            </a:prstGeom>
            <a:noFill/>
            <a:ln w="28575">
              <a:solidFill>
                <a:srgbClr val="000099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700" noProof="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Flèche : droite 53">
                  <a:extLst>
                    <a:ext uri="{FF2B5EF4-FFF2-40B4-BE49-F238E27FC236}">
                      <a16:creationId xmlns:a16="http://schemas.microsoft.com/office/drawing/2014/main" id="{21761F3D-8A7D-1283-EA32-1052C21B34BD}"/>
                    </a:ext>
                  </a:extLst>
                </p:cNvPr>
                <p:cNvSpPr/>
                <p:nvPr/>
              </p:nvSpPr>
              <p:spPr>
                <a:xfrm>
                  <a:off x="29442006" y="11824143"/>
                  <a:ext cx="7175198" cy="1267692"/>
                </a:xfrm>
                <a:prstGeom prst="rightArrow">
                  <a:avLst>
                    <a:gd name="adj1" fmla="val 46930"/>
                    <a:gd name="adj2" fmla="val 50000"/>
                  </a:avLst>
                </a:prstGeom>
                <a:solidFill>
                  <a:srgbClr val="FF9999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𝒂𝒏𝒂𝒍𝒚𝒔𝒊𝒔</m:t>
                            </m:r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11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GB" sz="1100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GB" sz="1100" b="1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endParaRPr>
                </a:p>
                <a:p>
                  <a:pPr algn="ctr"/>
                  <a:r>
                    <a:rPr lang="en-GB" sz="900" b="1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Updated NO</a:t>
                  </a:r>
                  <a:r>
                    <a:rPr lang="en-GB" sz="900" b="1" baseline="-25000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2</a:t>
                  </a:r>
                  <a:r>
                    <a:rPr lang="en-GB" sz="900" b="1" noProof="0" dirty="0">
                      <a:solidFill>
                        <a:schemeClr val="tx1"/>
                      </a:solidFill>
                      <a:latin typeface="Palatino Linotype" panose="02040502050505030304" pitchFamily="18" charset="0"/>
                    </a:rPr>
                    <a:t> &amp; NO Emi Fluxes</a:t>
                  </a:r>
                </a:p>
              </p:txBody>
            </p:sp>
          </mc:Choice>
          <mc:Fallback xmlns="">
            <p:sp>
              <p:nvSpPr>
                <p:cNvPr id="54" name="Flèche : droite 53">
                  <a:extLst>
                    <a:ext uri="{FF2B5EF4-FFF2-40B4-BE49-F238E27FC236}">
                      <a16:creationId xmlns:a16="http://schemas.microsoft.com/office/drawing/2014/main" id="{21761F3D-8A7D-1283-EA32-1052C21B34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442006" y="11824143"/>
                  <a:ext cx="7175198" cy="1267692"/>
                </a:xfrm>
                <a:prstGeom prst="rightArrow">
                  <a:avLst>
                    <a:gd name="adj1" fmla="val 46930"/>
                    <a:gd name="adj2" fmla="val 50000"/>
                  </a:avLst>
                </a:prstGeom>
                <a:blipFill>
                  <a:blip r:embed="rId8"/>
                  <a:stretch>
                    <a:fillRect b="-10938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8A1DD458-FF2C-2EA2-AB84-7EBB895FD00B}"/>
                </a:ext>
              </a:extLst>
            </p:cNvPr>
            <p:cNvCxnSpPr>
              <a:cxnSpLocks/>
              <a:stCxn id="32" idx="1"/>
            </p:cNvCxnSpPr>
            <p:nvPr/>
          </p:nvCxnSpPr>
          <p:spPr>
            <a:xfrm>
              <a:off x="29982039" y="10824842"/>
              <a:ext cx="0" cy="86750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B1029A5E-64EB-21AD-9600-8CDD3B50D673}"/>
                </a:ext>
              </a:extLst>
            </p:cNvPr>
            <p:cNvSpPr/>
            <p:nvPr/>
          </p:nvSpPr>
          <p:spPr>
            <a:xfrm>
              <a:off x="35700328" y="4356903"/>
              <a:ext cx="2473646" cy="1075797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noProof="0" dirty="0">
                  <a:solidFill>
                    <a:srgbClr val="000099"/>
                  </a:solidFill>
                  <a:latin typeface="Palatino Linotype" panose="02040502050505030304" pitchFamily="18" charset="0"/>
                </a:rPr>
                <a:t>DART</a:t>
              </a:r>
            </a:p>
          </p:txBody>
        </p:sp>
      </p:grp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3BD08108-1EE6-B5E5-FED4-77B8077390BC}"/>
              </a:ext>
            </a:extLst>
          </p:cNvPr>
          <p:cNvGrpSpPr/>
          <p:nvPr/>
        </p:nvGrpSpPr>
        <p:grpSpPr>
          <a:xfrm>
            <a:off x="4664931" y="4647067"/>
            <a:ext cx="2316772" cy="1909358"/>
            <a:chOff x="2704011" y="4718946"/>
            <a:chExt cx="2316772" cy="1909358"/>
          </a:xfrm>
        </p:grpSpPr>
        <p:grpSp>
          <p:nvGrpSpPr>
            <p:cNvPr id="95" name="Groupe 94">
              <a:extLst>
                <a:ext uri="{FF2B5EF4-FFF2-40B4-BE49-F238E27FC236}">
                  <a16:creationId xmlns:a16="http://schemas.microsoft.com/office/drawing/2014/main" id="{2E957A67-4325-0FAA-7A96-221AD5F27F56}"/>
                </a:ext>
              </a:extLst>
            </p:cNvPr>
            <p:cNvGrpSpPr/>
            <p:nvPr/>
          </p:nvGrpSpPr>
          <p:grpSpPr>
            <a:xfrm>
              <a:off x="2704011" y="4718946"/>
              <a:ext cx="2316772" cy="1893608"/>
              <a:chOff x="2704011" y="4718946"/>
              <a:chExt cx="2316772" cy="1893608"/>
            </a:xfrm>
          </p:grpSpPr>
          <p:pic>
            <p:nvPicPr>
              <p:cNvPr id="70" name="Immagine 10">
                <a:extLst>
                  <a:ext uri="{FF2B5EF4-FFF2-40B4-BE49-F238E27FC236}">
                    <a16:creationId xmlns:a16="http://schemas.microsoft.com/office/drawing/2014/main" id="{7C779378-0F0A-C2A2-0B57-B9D704B99A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r="40782"/>
              <a:stretch>
                <a:fillRect/>
              </a:stretch>
            </p:blipFill>
            <p:spPr>
              <a:xfrm>
                <a:off x="2704011" y="4911382"/>
                <a:ext cx="2268767" cy="1701172"/>
              </a:xfrm>
              <a:prstGeom prst="rect">
                <a:avLst/>
              </a:prstGeom>
            </p:spPr>
          </p:pic>
          <p:sp>
            <p:nvSpPr>
              <p:cNvPr id="76" name="CasellaDiTesto 22">
                <a:extLst>
                  <a:ext uri="{FF2B5EF4-FFF2-40B4-BE49-F238E27FC236}">
                    <a16:creationId xmlns:a16="http://schemas.microsoft.com/office/drawing/2014/main" id="{35D8B0B0-9D54-F679-DA77-12CAE8B03CB3}"/>
                  </a:ext>
                </a:extLst>
              </p:cNvPr>
              <p:cNvSpPr txBox="1"/>
              <p:nvPr/>
            </p:nvSpPr>
            <p:spPr>
              <a:xfrm>
                <a:off x="2966539" y="4718946"/>
                <a:ext cx="205424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en-GB" sz="1400" noProof="0" dirty="0"/>
                  <a:t>Forward Operator </a:t>
                </a:r>
                <a:r>
                  <a:rPr lang="en-GB" sz="1400" b="1" i="1" noProof="0" dirty="0"/>
                  <a:t>H</a:t>
                </a:r>
                <a:endParaRPr lang="en-GB" sz="1400" b="1" noProof="0" dirty="0"/>
              </a:p>
            </p:txBody>
          </p:sp>
        </p:grp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AB9138F-E892-1B7E-9680-C64D3509611C}"/>
                </a:ext>
              </a:extLst>
            </p:cNvPr>
            <p:cNvSpPr/>
            <p:nvPr/>
          </p:nvSpPr>
          <p:spPr>
            <a:xfrm>
              <a:off x="3379936" y="5026723"/>
              <a:ext cx="1032477" cy="1601581"/>
            </a:xfrm>
            <a:prstGeom prst="rect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pic>
        <p:nvPicPr>
          <p:cNvPr id="66" name="Immagine 10">
            <a:extLst>
              <a:ext uri="{FF2B5EF4-FFF2-40B4-BE49-F238E27FC236}">
                <a16:creationId xmlns:a16="http://schemas.microsoft.com/office/drawing/2014/main" id="{796B2D57-A499-C259-DF6B-C3CA5899DD6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3791" r="40782"/>
          <a:stretch>
            <a:fillRect/>
          </a:stretch>
        </p:blipFill>
        <p:spPr>
          <a:xfrm>
            <a:off x="13220669" y="3715751"/>
            <a:ext cx="591038" cy="1701172"/>
          </a:xfrm>
          <a:prstGeom prst="rect">
            <a:avLst/>
          </a:prstGeom>
        </p:spPr>
      </p:pic>
      <p:pic>
        <p:nvPicPr>
          <p:cNvPr id="68" name="Immagine 10">
            <a:extLst>
              <a:ext uri="{FF2B5EF4-FFF2-40B4-BE49-F238E27FC236}">
                <a16:creationId xmlns:a16="http://schemas.microsoft.com/office/drawing/2014/main" id="{CBA0CFD9-4A96-8606-ACB7-FBA5F541315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481" t="5291" r="81092" b="-5291"/>
          <a:stretch>
            <a:fillRect/>
          </a:stretch>
        </p:blipFill>
        <p:spPr>
          <a:xfrm>
            <a:off x="13709586" y="4963243"/>
            <a:ext cx="591038" cy="1701172"/>
          </a:xfrm>
          <a:prstGeom prst="rect">
            <a:avLst/>
          </a:prstGeom>
        </p:spPr>
      </p:pic>
      <p:grpSp>
        <p:nvGrpSpPr>
          <p:cNvPr id="71" name="Groupe 70">
            <a:extLst>
              <a:ext uri="{FF2B5EF4-FFF2-40B4-BE49-F238E27FC236}">
                <a16:creationId xmlns:a16="http://schemas.microsoft.com/office/drawing/2014/main" id="{88F40A51-C8E9-8D26-EC57-DC35DAE228A8}"/>
              </a:ext>
            </a:extLst>
          </p:cNvPr>
          <p:cNvGrpSpPr/>
          <p:nvPr/>
        </p:nvGrpSpPr>
        <p:grpSpPr>
          <a:xfrm>
            <a:off x="13941588" y="4150155"/>
            <a:ext cx="695456" cy="1089585"/>
            <a:chOff x="11398119" y="5249642"/>
            <a:chExt cx="695456" cy="1089585"/>
          </a:xfrm>
        </p:grpSpPr>
        <p:pic>
          <p:nvPicPr>
            <p:cNvPr id="100" name="Immagine 10">
              <a:extLst>
                <a:ext uri="{FF2B5EF4-FFF2-40B4-BE49-F238E27FC236}">
                  <a16:creationId xmlns:a16="http://schemas.microsoft.com/office/drawing/2014/main" id="{FDCDC3E1-4B47-5FD0-8484-4DCB1496F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DDB"/>
                </a:clrFrom>
                <a:clrTo>
                  <a:srgbClr val="FFFDDB">
                    <a:alpha val="0"/>
                  </a:srgbClr>
                </a:clrTo>
              </a:clrChange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3695" t="24807" r="81646" b="11688"/>
            <a:stretch>
              <a:fillRect/>
            </a:stretch>
          </p:blipFill>
          <p:spPr>
            <a:xfrm>
              <a:off x="11398119" y="5258899"/>
              <a:ext cx="561555" cy="1080328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0989211-18C3-A535-268D-06E8698F3F78}"/>
                </a:ext>
              </a:extLst>
            </p:cNvPr>
            <p:cNvSpPr/>
            <p:nvPr/>
          </p:nvSpPr>
          <p:spPr>
            <a:xfrm>
              <a:off x="11857038" y="5258899"/>
              <a:ext cx="236537" cy="903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C8102D0F-7409-0DE1-6040-119568C909FD}"/>
                </a:ext>
              </a:extLst>
            </p:cNvPr>
            <p:cNvSpPr/>
            <p:nvPr/>
          </p:nvSpPr>
          <p:spPr>
            <a:xfrm>
              <a:off x="11406620" y="5249642"/>
              <a:ext cx="110033" cy="1947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cxnSp>
        <p:nvCxnSpPr>
          <p:cNvPr id="97" name="Connecteur : en angle 96">
            <a:extLst>
              <a:ext uri="{FF2B5EF4-FFF2-40B4-BE49-F238E27FC236}">
                <a16:creationId xmlns:a16="http://schemas.microsoft.com/office/drawing/2014/main" id="{411CF8DE-AC7F-FEC8-0B0D-3C0A367C3DC1}"/>
              </a:ext>
            </a:extLst>
          </p:cNvPr>
          <p:cNvCxnSpPr>
            <a:cxnSpLocks/>
            <a:stCxn id="65" idx="3"/>
            <a:endCxn id="22" idx="0"/>
          </p:cNvCxnSpPr>
          <p:nvPr/>
        </p:nvCxnSpPr>
        <p:spPr>
          <a:xfrm rot="16200000" flipH="1" flipV="1">
            <a:off x="7039029" y="-1080989"/>
            <a:ext cx="520623" cy="6806331"/>
          </a:xfrm>
          <a:prstGeom prst="bentConnector3">
            <a:avLst>
              <a:gd name="adj1" fmla="val -151360"/>
            </a:avLst>
          </a:prstGeom>
          <a:ln w="38100" cap="flat" cmpd="sng" algn="ctr">
            <a:solidFill>
              <a:srgbClr val="B88C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15" name="Groupe 114">
            <a:extLst>
              <a:ext uri="{FF2B5EF4-FFF2-40B4-BE49-F238E27FC236}">
                <a16:creationId xmlns:a16="http://schemas.microsoft.com/office/drawing/2014/main" id="{90C1A248-714B-6E4E-AF2F-369DF6DF17EF}"/>
              </a:ext>
            </a:extLst>
          </p:cNvPr>
          <p:cNvGrpSpPr/>
          <p:nvPr/>
        </p:nvGrpSpPr>
        <p:grpSpPr>
          <a:xfrm>
            <a:off x="3993661" y="391726"/>
            <a:ext cx="7328698" cy="2103936"/>
            <a:chOff x="3993661" y="391726"/>
            <a:chExt cx="7328698" cy="2103936"/>
          </a:xfrm>
        </p:grpSpPr>
        <p:cxnSp>
          <p:nvCxnSpPr>
            <p:cNvPr id="83" name="Connecteur : en angle 82">
              <a:extLst>
                <a:ext uri="{FF2B5EF4-FFF2-40B4-BE49-F238E27FC236}">
                  <a16:creationId xmlns:a16="http://schemas.microsoft.com/office/drawing/2014/main" id="{DD5781FE-8BF9-F2B5-1016-2D9B8CBD1EB4}"/>
                </a:ext>
              </a:extLst>
            </p:cNvPr>
            <p:cNvCxnSpPr>
              <a:cxnSpLocks/>
              <a:stCxn id="62" idx="3"/>
              <a:endCxn id="20" idx="0"/>
            </p:cNvCxnSpPr>
            <p:nvPr/>
          </p:nvCxnSpPr>
          <p:spPr>
            <a:xfrm rot="16200000" flipH="1" flipV="1">
              <a:off x="7441112" y="-1385584"/>
              <a:ext cx="433795" cy="7328698"/>
            </a:xfrm>
            <a:prstGeom prst="bentConnector3">
              <a:avLst>
                <a:gd name="adj1" fmla="val -352508"/>
              </a:avLst>
            </a:prstGeom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CasellaDiTesto 22">
                  <a:extLst>
                    <a:ext uri="{FF2B5EF4-FFF2-40B4-BE49-F238E27FC236}">
                      <a16:creationId xmlns:a16="http://schemas.microsoft.com/office/drawing/2014/main" id="{53CC6081-DF07-23EF-B37A-9E0C227D2770}"/>
                    </a:ext>
                  </a:extLst>
                </p:cNvPr>
                <p:cNvSpPr txBox="1"/>
                <p:nvPr/>
              </p:nvSpPr>
              <p:spPr>
                <a:xfrm>
                  <a:off x="6306256" y="391726"/>
                  <a:ext cx="4867275" cy="58593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lang="en-GB" sz="1400" noProof="0" dirty="0"/>
                    <a:t>Fed through the </a:t>
                  </a:r>
                  <a:r>
                    <a:rPr lang="en-GB" sz="1400" b="1" noProof="0" dirty="0"/>
                    <a:t>ratio:	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fr-FR" sz="1600" i="1" noProof="0" smtClean="0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600" b="0" i="1" noProof="0" smtClean="0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600" b="0" i="1" noProof="0" smtClean="0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  <m:t>𝑎𝑛𝑎𝑙𝑦𝑠𝑖𝑠</m:t>
                          </m:r>
                        </m:sub>
                        <m:sup>
                          <m:r>
                            <a:rPr lang="fr-FR" sz="1600" b="0" i="1" noProof="0" smtClean="0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fr-FR" sz="1600" b="0" i="1" noProof="0" smtClean="0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bSup>
                      <m:r>
                        <a:rPr lang="fr-FR" sz="1600" b="0" i="1" noProof="0" smtClean="0">
                          <a:highlight>
                            <a:srgbClr val="FFFFFF"/>
                          </a:highlight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1" i="1" noProof="0" smtClean="0">
                              <a:solidFill>
                                <a:srgbClr val="C00000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sz="1600" b="1" i="1" noProof="0" smtClean="0">
                                  <a:solidFill>
                                    <a:srgbClr val="C00000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600" b="1" i="1" noProof="0" smtClean="0">
                                  <a:solidFill>
                                    <a:srgbClr val="C00000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fr-FR" sz="1600" b="1" i="1" noProof="0" smtClean="0">
                                  <a:solidFill>
                                    <a:srgbClr val="C00000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𝒂𝒏𝒂𝒍𝒚𝒔𝒊𝒔</m:t>
                              </m:r>
                            </m:sub>
                            <m:sup>
                              <m:r>
                                <a:rPr lang="fr-FR" sz="1600" b="1" i="1" noProof="0" smtClean="0">
                                  <a:solidFill>
                                    <a:srgbClr val="C00000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fr-FR" sz="1600" b="1" i="1" noProof="0" smtClean="0">
                                  <a:solidFill>
                                    <a:srgbClr val="C00000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600" b="1" i="1" noProof="0" smtClean="0">
                                  <a:solidFill>
                                    <a:srgbClr val="C00000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fr-FR" sz="1600" b="1" i="1" noProof="0" smtClean="0">
                                  <a:solidFill>
                                    <a:srgbClr val="C00000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𝒑𝒓𝒊𝒐𝒓</m:t>
                              </m:r>
                            </m:sub>
                            <m:sup>
                              <m:r>
                                <a:rPr lang="fr-FR" sz="1600" b="1" i="1" noProof="0" smtClean="0">
                                  <a:solidFill>
                                    <a:srgbClr val="C00000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sup>
                          </m:sSubSup>
                        </m:den>
                      </m:f>
                      <m:r>
                        <a:rPr lang="en-GB" sz="1600" b="0" i="1" noProof="0" smtClean="0">
                          <a:highlight>
                            <a:srgbClr val="FFFFFF"/>
                          </a:highligh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Sup>
                        <m:sSubSupPr>
                          <m:ctrlPr>
                            <a:rPr lang="fr-FR" sz="1600" i="1" noProof="0" smtClean="0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600" b="0" i="1" noProof="0" smtClean="0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600" b="0" i="1" noProof="0" smtClean="0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𝑝𝑟𝑖𝑜𝑟</m:t>
                          </m:r>
                        </m:sub>
                        <m:sup>
                          <m:r>
                            <a:rPr lang="fr-FR" sz="1600" b="0" i="1" noProof="0" smtClean="0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fr-FR" sz="1600" b="0" i="1" noProof="0" smtClean="0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p>
                      </m:sSubSup>
                    </m:oMath>
                  </a14:m>
                  <a:endParaRPr lang="en-GB" sz="1400" noProof="0" dirty="0">
                    <a:highlight>
                      <a:srgbClr val="FFFFFF"/>
                    </a:highlight>
                  </a:endParaRPr>
                </a:p>
              </p:txBody>
            </p:sp>
          </mc:Choice>
          <mc:Fallback xmlns="">
            <p:sp>
              <p:nvSpPr>
                <p:cNvPr id="110" name="CasellaDiTesto 22">
                  <a:extLst>
                    <a:ext uri="{FF2B5EF4-FFF2-40B4-BE49-F238E27FC236}">
                      <a16:creationId xmlns:a16="http://schemas.microsoft.com/office/drawing/2014/main" id="{53CC6081-DF07-23EF-B37A-9E0C227D27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06256" y="391726"/>
                  <a:ext cx="4867275" cy="58593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7F9D5571-C4C7-3B80-627E-3DF8BF86635E}"/>
              </a:ext>
            </a:extLst>
          </p:cNvPr>
          <p:cNvGrpSpPr/>
          <p:nvPr/>
        </p:nvGrpSpPr>
        <p:grpSpPr>
          <a:xfrm>
            <a:off x="7366309" y="4438415"/>
            <a:ext cx="4337694" cy="2263662"/>
            <a:chOff x="7366309" y="4438415"/>
            <a:chExt cx="4337694" cy="22636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83A52036-03D9-1904-94BD-2D9CD11DBCB9}"/>
                    </a:ext>
                  </a:extLst>
                </p:cNvPr>
                <p:cNvSpPr/>
                <p:nvPr/>
              </p:nvSpPr>
              <p:spPr>
                <a:xfrm>
                  <a:off x="7366309" y="4696491"/>
                  <a:ext cx="2149572" cy="969257"/>
                </a:xfrm>
                <a:prstGeom prst="rect">
                  <a:avLst/>
                </a:prstGeom>
                <a:noFill/>
                <a:ln w="571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6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𝜟</m:t>
                            </m:r>
                            <m:r>
                              <a:rPr lang="en-GB" sz="16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GB" sz="16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GB" sz="16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16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  <m:r>
                          <a:rPr lang="en-GB" sz="1600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GB" sz="1600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  <m:f>
                          <m:fPr>
                            <m:ctrlPr>
                              <a:rPr lang="en-GB" sz="16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sz="1600" b="1" i="1" noProof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600" b="1" i="1" noProof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𝝈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GB" sz="1600" b="1" i="1" noProof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1" i="1" noProof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GB" sz="1600" b="1" i="1" noProof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𝒎</m:t>
                                    </m:r>
                                  </m:sub>
                                </m:sSub>
                                <m:r>
                                  <a:rPr lang="en-GB" sz="1600" b="1" i="1" noProof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GB" sz="1600" b="1" i="1" noProof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𝒚</m:t>
                                </m:r>
                              </m:sub>
                            </m:sSub>
                          </m:num>
                          <m:den>
                            <m:sSubSup>
                              <m:sSubSupPr>
                                <m:ctrlPr>
                                  <a:rPr lang="en-GB" sz="1600" b="1" i="1" noProof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sz="1600" b="1" i="1" noProof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𝝈</m:t>
                                </m:r>
                              </m:e>
                              <m:sub>
                                <m:r>
                                  <a:rPr lang="en-GB" sz="1600" b="1" i="1" noProof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𝒚</m:t>
                                </m:r>
                              </m:sub>
                              <m:sup>
                                <m:r>
                                  <a:rPr lang="en-GB" sz="1600" b="1" i="1" noProof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bSup>
                          </m:den>
                        </m:f>
                        <m:r>
                          <a:rPr lang="en-GB" sz="1600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𝜟</m:t>
                        </m:r>
                        <m:sSub>
                          <m:sSubPr>
                            <m:ctrlPr>
                              <a:rPr lang="en-GB" sz="1600" b="1" i="1" noProof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00" b="1" i="1" noProof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GB" sz="1600" b="1" i="1" noProof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oMath>
                    </m:oMathPara>
                  </a14:m>
                  <a:endParaRPr lang="en-GB" sz="1600" b="1" noProof="0" dirty="0"/>
                </a:p>
              </p:txBody>
            </p:sp>
          </mc:Choice>
          <mc:Fallback xmlns=""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83A52036-03D9-1904-94BD-2D9CD11DBC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66309" y="4696491"/>
                  <a:ext cx="2149572" cy="969257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57150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91" name="Image 90">
              <a:extLst>
                <a:ext uri="{FF2B5EF4-FFF2-40B4-BE49-F238E27FC236}">
                  <a16:creationId xmlns:a16="http://schemas.microsoft.com/office/drawing/2014/main" id="{6239113F-EB32-E8F1-662F-4D65D96AD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426421" y="4438415"/>
              <a:ext cx="2277582" cy="2213552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B4EF8303-2966-9198-0681-0AFC4B9CE700}"/>
                </a:ext>
              </a:extLst>
            </p:cNvPr>
            <p:cNvSpPr txBox="1"/>
            <p:nvPr/>
          </p:nvSpPr>
          <p:spPr>
            <a:xfrm>
              <a:off x="9331755" y="6471245"/>
              <a:ext cx="151991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900" noProof="0" dirty="0">
                  <a:solidFill>
                    <a:srgbClr val="333333"/>
                  </a:solidFill>
                </a:rPr>
                <a:t>(Anderson, J. 2009)</a:t>
              </a:r>
              <a:endParaRPr lang="en-GB" sz="900" noProof="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ZoneTexte 92">
                  <a:extLst>
                    <a:ext uri="{FF2B5EF4-FFF2-40B4-BE49-F238E27FC236}">
                      <a16:creationId xmlns:a16="http://schemas.microsoft.com/office/drawing/2014/main" id="{E5D383FD-A89F-6EBC-DC92-F7E2CDEED686}"/>
                    </a:ext>
                  </a:extLst>
                </p:cNvPr>
                <p:cNvSpPr txBox="1"/>
                <p:nvPr/>
              </p:nvSpPr>
              <p:spPr>
                <a:xfrm>
                  <a:off x="9281494" y="4501404"/>
                  <a:ext cx="628219" cy="327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1" i="1" noProof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𝜟</m:t>
                        </m:r>
                        <m:r>
                          <a:rPr lang="en-GB" b="1" i="1" noProof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 xmlns="">
            <p:sp>
              <p:nvSpPr>
                <p:cNvPr id="93" name="ZoneTexte 92">
                  <a:extLst>
                    <a:ext uri="{FF2B5EF4-FFF2-40B4-BE49-F238E27FC236}">
                      <a16:creationId xmlns:a16="http://schemas.microsoft.com/office/drawing/2014/main" id="{E5D383FD-A89F-6EBC-DC92-F7E2CDEED6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81494" y="4501404"/>
                  <a:ext cx="628219" cy="327107"/>
                </a:xfrm>
                <a:prstGeom prst="rect">
                  <a:avLst/>
                </a:prstGeom>
                <a:blipFill>
                  <a:blip r:embed="rId22"/>
                  <a:stretch>
                    <a:fillRect b="-3704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ZoneTexte 97">
                  <a:extLst>
                    <a:ext uri="{FF2B5EF4-FFF2-40B4-BE49-F238E27FC236}">
                      <a16:creationId xmlns:a16="http://schemas.microsoft.com/office/drawing/2014/main" id="{AB025F3A-0EF0-82B9-1BBD-1A2D891EB15A}"/>
                    </a:ext>
                  </a:extLst>
                </p:cNvPr>
                <p:cNvSpPr txBox="1"/>
                <p:nvPr/>
              </p:nvSpPr>
              <p:spPr>
                <a:xfrm>
                  <a:off x="11049059" y="6320343"/>
                  <a:ext cx="628219" cy="327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1" i="1" noProof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𝜟</m:t>
                        </m:r>
                        <m:r>
                          <a:rPr lang="en-GB" b="1" i="1" noProof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𝒚</m:t>
                        </m:r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 xmlns="">
            <p:sp>
              <p:nvSpPr>
                <p:cNvPr id="98" name="ZoneTexte 97">
                  <a:extLst>
                    <a:ext uri="{FF2B5EF4-FFF2-40B4-BE49-F238E27FC236}">
                      <a16:creationId xmlns:a16="http://schemas.microsoft.com/office/drawing/2014/main" id="{AB025F3A-0EF0-82B9-1BBD-1A2D891EB1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49059" y="6320343"/>
                  <a:ext cx="628219" cy="327107"/>
                </a:xfrm>
                <a:prstGeom prst="rect">
                  <a:avLst/>
                </a:prstGeom>
                <a:blipFill>
                  <a:blip r:embed="rId23"/>
                  <a:stretch>
                    <a:fillRect b="-28302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E141CC75-8135-E880-24B3-DA2BEA79B2F3}"/>
              </a:ext>
            </a:extLst>
          </p:cNvPr>
          <p:cNvGrpSpPr/>
          <p:nvPr/>
        </p:nvGrpSpPr>
        <p:grpSpPr>
          <a:xfrm>
            <a:off x="7375827" y="5303276"/>
            <a:ext cx="1878652" cy="1381215"/>
            <a:chOff x="7464727" y="5303276"/>
            <a:chExt cx="1878652" cy="1381215"/>
          </a:xfrm>
        </p:grpSpPr>
        <p:sp>
          <p:nvSpPr>
            <p:cNvPr id="88" name="Parenthèses 87">
              <a:extLst>
                <a:ext uri="{FF2B5EF4-FFF2-40B4-BE49-F238E27FC236}">
                  <a16:creationId xmlns:a16="http://schemas.microsoft.com/office/drawing/2014/main" id="{4D5C5C15-076F-0AC8-F8EF-B26CA93D24CB}"/>
                </a:ext>
              </a:extLst>
            </p:cNvPr>
            <p:cNvSpPr/>
            <p:nvPr/>
          </p:nvSpPr>
          <p:spPr>
            <a:xfrm>
              <a:off x="8199912" y="5470332"/>
              <a:ext cx="1143467" cy="619235"/>
            </a:xfrm>
            <a:prstGeom prst="bracketPair">
              <a:avLst>
                <a:gd name="adj" fmla="val 8992"/>
              </a:avLst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400" noProof="0" dirty="0"/>
            </a:p>
          </p:txBody>
        </p: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89737124-DFCA-C8A6-6723-40CF2FD16BF2}"/>
                </a:ext>
              </a:extLst>
            </p:cNvPr>
            <p:cNvGrpSpPr/>
            <p:nvPr/>
          </p:nvGrpSpPr>
          <p:grpSpPr>
            <a:xfrm>
              <a:off x="7464727" y="5303276"/>
              <a:ext cx="1840076" cy="1381215"/>
              <a:chOff x="7464727" y="5303276"/>
              <a:chExt cx="1840076" cy="138121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ectangle 81">
                    <a:extLst>
                      <a:ext uri="{FF2B5EF4-FFF2-40B4-BE49-F238E27FC236}">
                        <a16:creationId xmlns:a16="http://schemas.microsoft.com/office/drawing/2014/main" id="{B606056A-654F-F634-ACBA-5C330FE1D9B1}"/>
                      </a:ext>
                    </a:extLst>
                  </p:cNvPr>
                  <p:cNvSpPr/>
                  <p:nvPr/>
                </p:nvSpPr>
                <p:spPr>
                  <a:xfrm>
                    <a:off x="7464727" y="5303276"/>
                    <a:ext cx="1088913" cy="943060"/>
                  </a:xfrm>
                  <a:prstGeom prst="rect">
                    <a:avLst/>
                  </a:prstGeom>
                  <a:noFill/>
                  <a:ln w="5715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sz="1600" b="1" i="1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GB" sz="1600" b="1" i="1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  <m:r>
                                <a:rPr lang="en-GB" sz="1600" b="1" i="1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sz="1600" b="1" i="1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b>
                          </m:sSub>
                          <m:r>
                            <a:rPr lang="en-GB" sz="1600" b="1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oMath>
                      </m:oMathPara>
                    </a14:m>
                    <a:endParaRPr lang="en-GB" b="1" i="1" noProof="0" dirty="0">
                      <a:solidFill>
                        <a:schemeClr val="tx1"/>
                      </a:solidFill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82" name="Rectangle 81">
                    <a:extLst>
                      <a:ext uri="{FF2B5EF4-FFF2-40B4-BE49-F238E27FC236}">
                        <a16:creationId xmlns:a16="http://schemas.microsoft.com/office/drawing/2014/main" id="{B606056A-654F-F634-ACBA-5C330FE1D9B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64727" y="5303276"/>
                    <a:ext cx="1088913" cy="943060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  <a:ln w="57150">
                    <a:noFill/>
                  </a:ln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4" name="Flèche : droite 83">
                <a:extLst>
                  <a:ext uri="{FF2B5EF4-FFF2-40B4-BE49-F238E27FC236}">
                    <a16:creationId xmlns:a16="http://schemas.microsoft.com/office/drawing/2014/main" id="{A4B88618-D83F-A815-9D41-233E8C048BD9}"/>
                  </a:ext>
                </a:extLst>
              </p:cNvPr>
              <p:cNvSpPr/>
              <p:nvPr/>
            </p:nvSpPr>
            <p:spPr>
              <a:xfrm>
                <a:off x="8262303" y="5765759"/>
                <a:ext cx="1042500" cy="355021"/>
              </a:xfrm>
              <a:prstGeom prst="rightArrow">
                <a:avLst>
                  <a:gd name="adj1" fmla="val 46930"/>
                  <a:gd name="adj2" fmla="val 50000"/>
                </a:avLst>
              </a:prstGeom>
              <a:solidFill>
                <a:srgbClr val="FF9999"/>
              </a:solidFill>
              <a:ln w="762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NO</a:t>
                </a:r>
                <a:r>
                  <a:rPr lang="en-GB" sz="1200" baseline="-25000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2</a:t>
                </a:r>
                <a:r>
                  <a:rPr lang="en-GB" sz="1200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 &amp; NO Emi Fluxes</a:t>
                </a:r>
              </a:p>
            </p:txBody>
          </p:sp>
          <p:sp>
            <p:nvSpPr>
              <p:cNvPr id="86" name="Flèche : droite 85">
                <a:extLst>
                  <a:ext uri="{FF2B5EF4-FFF2-40B4-BE49-F238E27FC236}">
                    <a16:creationId xmlns:a16="http://schemas.microsoft.com/office/drawing/2014/main" id="{DEF82C90-DF5F-5E10-F75D-691C7E3210F4}"/>
                  </a:ext>
                </a:extLst>
              </p:cNvPr>
              <p:cNvSpPr/>
              <p:nvPr/>
            </p:nvSpPr>
            <p:spPr>
              <a:xfrm>
                <a:off x="8262303" y="5399834"/>
                <a:ext cx="1025206" cy="386051"/>
              </a:xfrm>
              <a:prstGeom prst="rightArrow">
                <a:avLst>
                  <a:gd name="adj1" fmla="val 46930"/>
                  <a:gd name="adj2" fmla="val 50000"/>
                </a:avLst>
              </a:prstGeom>
              <a:solidFill>
                <a:srgbClr val="FFFF99"/>
              </a:solidFill>
              <a:ln w="762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NO</a:t>
                </a:r>
                <a:r>
                  <a:rPr lang="en-GB" sz="1200" baseline="-25000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2</a:t>
                </a:r>
                <a:r>
                  <a:rPr lang="en-GB" sz="1200" noProof="0" dirty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 </a:t>
                </a:r>
                <a:r>
                  <a:rPr lang="en-GB" sz="1200" noProof="0" dirty="0" err="1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Conc</a:t>
                </a:r>
                <a:endParaRPr lang="en-GB" sz="1200" noProof="0" dirty="0">
                  <a:solidFill>
                    <a:schemeClr val="tx1"/>
                  </a:solidFill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72" name="CasellaDiTesto 22">
                <a:extLst>
                  <a:ext uri="{FF2B5EF4-FFF2-40B4-BE49-F238E27FC236}">
                    <a16:creationId xmlns:a16="http://schemas.microsoft.com/office/drawing/2014/main" id="{A02B7453-BB71-8B96-35A5-B328E2A975C5}"/>
                  </a:ext>
                </a:extLst>
              </p:cNvPr>
              <p:cNvSpPr txBox="1"/>
              <p:nvPr/>
            </p:nvSpPr>
            <p:spPr>
              <a:xfrm>
                <a:off x="7521834" y="6161271"/>
                <a:ext cx="1773037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GB" sz="1400" noProof="0" dirty="0"/>
                  <a:t>State vector augmentation</a:t>
                </a:r>
                <a:endParaRPr lang="en-GB" sz="1400" b="1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217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31F63A-32FF-5E70-A49B-1A7FEAC59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LogNormal</a:t>
            </a:r>
            <a:r>
              <a:rPr lang="en-GB" noProof="0" dirty="0"/>
              <a:t> perturbations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BAFD83-0642-BFDD-4700-C3E5D7731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25/06/2026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DADC9DA-25DC-6D64-0BC0-0C99C159D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Refining NOx Emissions using Satellite Observations (De Moliner et al.)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A952EC-D35F-88F1-8B85-4615A424D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en-GB" noProof="0" smtClean="0"/>
              <a:pPr/>
              <a:t>8</a:t>
            </a:fld>
            <a:endParaRPr lang="en-GB" noProof="0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FCE9E7E-D5D8-0BDA-B125-EAAD4DE902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2" y="1493502"/>
            <a:ext cx="11522075" cy="1168524"/>
          </a:xfrm>
        </p:spPr>
        <p:txBody>
          <a:bodyPr/>
          <a:lstStyle/>
          <a:p>
            <a:r>
              <a:rPr lang="en-GB" sz="1800" b="1" noProof="0" dirty="0"/>
              <a:t>The ensemble of prior emissions is generated by applying a spatially and temporally correlated noise to the given prior emission field</a:t>
            </a:r>
            <a:r>
              <a:rPr lang="en-GB" sz="1800" noProof="0" dirty="0"/>
              <a:t>, following previous studies as Coman et al. (2012), Barre et al.(2015), Gaubert et al. (2020), Deng et al. (2022).</a:t>
            </a:r>
          </a:p>
          <a:p>
            <a:endParaRPr lang="en-GB" noProof="0" dirty="0"/>
          </a:p>
          <a:p>
            <a:r>
              <a:rPr lang="en-GB" noProof="0" dirty="0"/>
              <a:t>α</a:t>
            </a:r>
            <a:r>
              <a:rPr lang="en-GB" sz="1400" noProof="0" dirty="0"/>
              <a:t> = </a:t>
            </a:r>
            <a:r>
              <a:rPr lang="en-GB" sz="1400" noProof="0" dirty="0" err="1"/>
              <a:t>magnitute</a:t>
            </a:r>
            <a:r>
              <a:rPr lang="en-GB" sz="1400" noProof="0" dirty="0"/>
              <a:t> of lognormal perturbations</a:t>
            </a:r>
          </a:p>
          <a:p>
            <a:r>
              <a:rPr lang="en-GB" noProof="0" dirty="0"/>
              <a:t>β </a:t>
            </a:r>
            <a:r>
              <a:rPr lang="en-GB" sz="1400" noProof="0" dirty="0"/>
              <a:t>= index of temporal persistence </a:t>
            </a:r>
          </a:p>
          <a:p>
            <a:r>
              <a:rPr lang="en-GB" sz="1800" noProof="0" dirty="0"/>
              <a:t>σ</a:t>
            </a:r>
            <a:r>
              <a:rPr lang="en-GB" sz="1400" noProof="0" dirty="0"/>
              <a:t> =spatial smoothing (as grid points)</a:t>
            </a:r>
          </a:p>
          <a:p>
            <a:endParaRPr lang="en-GB" sz="1400" i="1" noProof="0" dirty="0">
              <a:latin typeface="Cambria Math" panose="02040503050406030204" pitchFamily="18" charset="0"/>
            </a:endParaRPr>
          </a:p>
          <a:p>
            <a:r>
              <a:rPr lang="en-GB" sz="1400" noProof="0" dirty="0"/>
              <a:t>              = original emission flux </a:t>
            </a:r>
          </a:p>
          <a:p>
            <a:r>
              <a:rPr lang="en-GB" sz="1400" noProof="0" dirty="0"/>
              <a:t>x = distance from </a:t>
            </a:r>
            <a:r>
              <a:rPr lang="en-GB" sz="1400" noProof="0" dirty="0" err="1"/>
              <a:t>center</a:t>
            </a:r>
            <a:r>
              <a:rPr lang="en-GB" sz="1400" noProof="0" dirty="0"/>
              <a:t> grid </a:t>
            </a:r>
          </a:p>
          <a:p>
            <a:endParaRPr lang="en-GB" noProof="0" dirty="0"/>
          </a:p>
          <a:p>
            <a:endParaRPr lang="en-GB" noProof="0" dirty="0"/>
          </a:p>
          <a:p>
            <a:r>
              <a:rPr lang="en-GB" sz="1800" noProof="0" dirty="0">
                <a:sym typeface="Wingdings" panose="05000000000000000000" pitchFamily="2" charset="2"/>
              </a:rPr>
              <a:t>                                                  </a:t>
            </a:r>
          </a:p>
          <a:p>
            <a:endParaRPr lang="en-GB" sz="1800" noProof="0" dirty="0">
              <a:sym typeface="Wingdings" panose="05000000000000000000" pitchFamily="2" charset="2"/>
            </a:endParaRPr>
          </a:p>
          <a:p>
            <a:r>
              <a:rPr lang="en-GB" sz="1800" noProof="0" dirty="0">
                <a:sym typeface="Wingdings" panose="05000000000000000000" pitchFamily="2" charset="2"/>
              </a:rPr>
              <a:t>                                                                                                                                     </a:t>
            </a:r>
            <a:r>
              <a:rPr lang="en-GB" sz="1800" b="1" noProof="0" dirty="0">
                <a:sym typeface="Wingdings" panose="05000000000000000000" pitchFamily="2" charset="2"/>
              </a:rPr>
              <a:t>Perturbations drive model error estimation</a:t>
            </a:r>
            <a:endParaRPr lang="en-GB" sz="1800" b="1" noProof="0" dirty="0"/>
          </a:p>
          <a:p>
            <a:endParaRPr lang="en-GB" b="1" noProof="0" dirty="0"/>
          </a:p>
          <a:p>
            <a:endParaRPr lang="en-GB" b="1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texte 6">
                <a:extLst>
                  <a:ext uri="{FF2B5EF4-FFF2-40B4-BE49-F238E27FC236}">
                    <a16:creationId xmlns:a16="http://schemas.microsoft.com/office/drawing/2014/main" id="{93B2A493-1772-B6FF-89B6-9E470EB9E2A9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4023755" y="2531797"/>
                <a:ext cx="7680883" cy="2832701"/>
              </a:xfrm>
            </p:spPr>
            <p:txBody>
              <a:bodyPr/>
              <a:lstStyle/>
              <a:p>
                <a:pPr lvl="4"/>
                <a14:m>
                  <m:oMath xmlns:m="http://schemas.openxmlformats.org/officeDocument/2006/math">
                    <m:sSubSup>
                      <m:sSubSup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𝑝𝑒𝑟𝑡</m:t>
                        </m:r>
                      </m:sub>
                      <m:sup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bSup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𝑜𝑟𝑖𝑔</m:t>
                        </m:r>
                      </m:sub>
                      <m:sup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bSup>
                    <m:r>
                      <a:rPr lang="en-GB" sz="200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n-GB" sz="2000" b="0" i="0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exp</m:t>
                    </m:r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lang="en-GB" sz="200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p>
                        <m: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GB" sz="200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b="0" noProof="0" dirty="0">
                    <a:ea typeface="Cambria Math" panose="02040503050406030204" pitchFamily="18" charset="0"/>
                  </a:rPr>
                  <a:t> 	</a:t>
                </a:r>
                <a:r>
                  <a:rPr lang="en-GB" b="0" noProof="0" dirty="0">
                    <a:ea typeface="Cambria Math" panose="02040503050406030204" pitchFamily="18" charset="0"/>
                  </a:rPr>
                  <a:t>perturbated emission</a:t>
                </a:r>
              </a:p>
              <a:p>
                <a:pPr lvl="4"/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p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p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en-GB" sz="200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ad>
                      <m:radPr>
                        <m:degHide m:val="on"/>
                        <m:ctrlP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 </m:t>
                        </m:r>
                        <m:sSup>
                          <m:sSupPr>
                            <m:ctrlPr>
                              <a:rPr lang="en-GB" sz="2000" b="0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p>
                            <m:r>
                              <a:rPr lang="en-GB" sz="2000" b="0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GB" sz="2000" b="0" i="1" noProof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GB" sz="2000" noProof="0" dirty="0">
                    <a:ea typeface="Cambria Math" panose="02040503050406030204" pitchFamily="18" charset="0"/>
                  </a:rPr>
                  <a:t>          </a:t>
                </a:r>
                <a:r>
                  <a:rPr lang="en-GB" noProof="0" dirty="0">
                    <a:ea typeface="Cambria Math" panose="02040503050406030204" pitchFamily="18" charset="0"/>
                  </a:rPr>
                  <a:t>linear regression (AR1)</a:t>
                </a:r>
                <a:r>
                  <a:rPr lang="en-GB" sz="2000" noProof="0" dirty="0">
                    <a:ea typeface="Cambria Math" panose="02040503050406030204" pitchFamily="18" charset="0"/>
                  </a:rPr>
                  <a:t> </a:t>
                </a:r>
                <a:endParaRPr lang="en-GB" sz="2000" b="0" i="1" noProof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4"/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sSub>
                      <m:sSub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GB" sz="2000" b="0" noProof="0" dirty="0">
                    <a:ea typeface="Cambria Math" panose="02040503050406030204" pitchFamily="18" charset="0"/>
                  </a:rPr>
                  <a:t> 		      </a:t>
                </a:r>
                <a:r>
                  <a:rPr lang="en-GB" b="0" noProof="0" dirty="0">
                    <a:ea typeface="Cambria Math" panose="02040503050406030204" pitchFamily="18" charset="0"/>
                  </a:rPr>
                  <a:t>pseudo-random white noise</a:t>
                </a:r>
              </a:p>
              <a:p>
                <a:pPr lvl="4"/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noProof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GB" sz="2000" i="1" noProof="0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GB" sz="2000" i="1" noProof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 noProof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noProof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i="1" noProof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000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  <m:r>
                          <a:rPr lang="en-GB" sz="200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den>
                    </m:f>
                    <m:r>
                      <a:rPr lang="en-GB" sz="200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unc>
                      <m:func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GB" sz="2000" b="0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2000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GB" sz="200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i="1" noProof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000" i="1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GB" sz="2000" i="1" noProof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i="1" noProof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GB" sz="2000" i="1" noProof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GB" sz="2000" i="1" noProof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         </a:t>
                </a:r>
                <a:r>
                  <a:rPr lang="en-GB" noProof="0" dirty="0"/>
                  <a:t>spatial Gaussian kernel </a:t>
                </a:r>
                <a:endParaRPr lang="en-GB" sz="2000" i="1" noProof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4"/>
                <a14:m>
                  <m:oMath xmlns:m="http://schemas.openxmlformats.org/officeDocument/2006/math">
                    <m:r>
                      <a:rPr lang="en-GB" sz="200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00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GB" sz="20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(0,1)</m:t>
                    </m:r>
                  </m:oMath>
                </a14:m>
                <a:r>
                  <a:rPr lang="en-GB" sz="2000" noProof="0" dirty="0"/>
                  <a:t>  	                                                       </a:t>
                </a:r>
                <a:r>
                  <a:rPr lang="en-GB" noProof="0" dirty="0"/>
                  <a:t>white noise </a:t>
                </a:r>
              </a:p>
              <a:p>
                <a:pPr lvl="4"/>
                <a:endParaRPr lang="en-GB" noProof="0" dirty="0"/>
              </a:p>
              <a:p>
                <a:pPr lvl="4"/>
                <a:endParaRPr lang="en-GB" noProof="0" dirty="0"/>
              </a:p>
              <a:p>
                <a:endParaRPr lang="en-GB" noProof="0" dirty="0"/>
              </a:p>
            </p:txBody>
          </p:sp>
        </mc:Choice>
        <mc:Fallback xmlns="">
          <p:sp>
            <p:nvSpPr>
              <p:cNvPr id="7" name="Espace réservé du texte 6">
                <a:extLst>
                  <a:ext uri="{FF2B5EF4-FFF2-40B4-BE49-F238E27FC236}">
                    <a16:creationId xmlns:a16="http://schemas.microsoft.com/office/drawing/2014/main" id="{93B2A493-1772-B6FF-89B6-9E470EB9E2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4023755" y="2531797"/>
                <a:ext cx="7680883" cy="2832701"/>
              </a:xfrm>
              <a:blipFill>
                <a:blip r:embed="rId2"/>
                <a:stretch>
                  <a:fillRect r="-23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08174806-C807-D37A-1951-EF47111010A0}"/>
              </a:ext>
            </a:extLst>
          </p:cNvPr>
          <p:cNvSpPr/>
          <p:nvPr/>
        </p:nvSpPr>
        <p:spPr>
          <a:xfrm>
            <a:off x="5488733" y="2682381"/>
            <a:ext cx="253428" cy="2382632"/>
          </a:xfrm>
          <a:prstGeom prst="leftBrace">
            <a:avLst>
              <a:gd name="adj1" fmla="val 43000"/>
              <a:gd name="adj2" fmla="val 47197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844F5F2-9469-4414-4F97-839BFAE5E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62" y="3948147"/>
            <a:ext cx="469958" cy="264976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76153C48-ED40-45FA-1DEB-6D7CC8C055B4}"/>
              </a:ext>
            </a:extLst>
          </p:cNvPr>
          <p:cNvSpPr txBox="1">
            <a:spLocks/>
          </p:cNvSpPr>
          <p:nvPr/>
        </p:nvSpPr>
        <p:spPr>
          <a:xfrm>
            <a:off x="487362" y="2873444"/>
            <a:ext cx="11522075" cy="32624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b="1" noProof="0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7112D09-5E04-61A9-64B3-11DA2C513908}"/>
              </a:ext>
            </a:extLst>
          </p:cNvPr>
          <p:cNvGrpSpPr/>
          <p:nvPr/>
        </p:nvGrpSpPr>
        <p:grpSpPr>
          <a:xfrm>
            <a:off x="608041" y="4823654"/>
            <a:ext cx="2830732" cy="1889400"/>
            <a:chOff x="7422293" y="5303664"/>
            <a:chExt cx="2458325" cy="1640833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B7437C-E05A-588B-F038-35AB2C027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8670"/>
            <a:stretch>
              <a:fillRect/>
            </a:stretch>
          </p:blipFill>
          <p:spPr>
            <a:xfrm>
              <a:off x="7422293" y="5303664"/>
              <a:ext cx="2362196" cy="1640833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8F98880-B73F-1B68-AAE3-460A69446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60190" t="88328" r="-1"/>
            <a:stretch>
              <a:fillRect/>
            </a:stretch>
          </p:blipFill>
          <p:spPr>
            <a:xfrm>
              <a:off x="8940215" y="5377241"/>
              <a:ext cx="940403" cy="209691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F0B3945-FE59-AC21-9534-539D6CAD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8518" t="88328" r="39810" b="101"/>
            <a:stretch>
              <a:fillRect/>
            </a:stretch>
          </p:blipFill>
          <p:spPr>
            <a:xfrm>
              <a:off x="8876431" y="5586932"/>
              <a:ext cx="748143" cy="207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157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89F58D-44F7-1F8F-BBA1-998E4F4FE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Prior emission ensemble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B95B72-E4BF-E953-3C97-B1EC2D58A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EF4B9-3445-4F1E-9857-CBC938433259}" type="datetime1">
              <a:rPr lang="en-GB" noProof="0" smtClean="0"/>
              <a:t>24/06/2026</a:t>
            </a:fld>
            <a:endParaRPr lang="en-GB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DAC126-AFD7-80C6-71A2-AC605E9E5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030114-08D2-A7C4-26E8-9C41B2B8F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95F6-4C80-484D-94A1-DCC052FB9096}" type="slidenum">
              <a:rPr lang="en-GB" noProof="0" smtClean="0"/>
              <a:t>9</a:t>
            </a:fld>
            <a:endParaRPr lang="en-GB" noProof="0" dirty="0"/>
          </a:p>
        </p:txBody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DCCC6B79-E3CD-B3B2-F4A3-B4B153B0A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82" y="1554154"/>
            <a:ext cx="4800609" cy="480060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5D3E52-FA20-C297-2645-A5709D066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22" y="1557338"/>
            <a:ext cx="4800607" cy="479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11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881E28-202C-C4F6-D71F-683E5FD52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2284668" cy="840083"/>
          </a:xfrm>
        </p:spPr>
        <p:txBody>
          <a:bodyPr/>
          <a:lstStyle/>
          <a:p>
            <a:r>
              <a:rPr lang="en-GB" noProof="0"/>
              <a:t>Case study characteristics </a:t>
            </a:r>
            <a:endParaRPr lang="en-GB" noProof="0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2CBCA7-FB77-D8FA-88D2-D2B3CE1F2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25/06/2026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551C6D-97B5-0A65-DB06-7A1C1952B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Refining NOx Emissions using Satellite Observations (De Moliner et al.)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0637D40-9418-874B-09D4-4EC6255B2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en-GB" noProof="0" smtClean="0"/>
              <a:pPr/>
              <a:t>10</a:t>
            </a:fld>
            <a:endParaRPr lang="en-GB" noProof="0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B3EC818-47E7-1FC6-1E00-DF1212AF51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sz="1800" b="1" noProof="0" dirty="0"/>
              <a:t>Execution time </a:t>
            </a:r>
          </a:p>
          <a:p>
            <a:r>
              <a:rPr lang="en-GB" sz="1800" b="1" noProof="0" dirty="0"/>
              <a:t>~1 h </a:t>
            </a:r>
            <a:r>
              <a:rPr lang="en-GB" sz="1800" b="1" dirty="0"/>
              <a:t>per simulated </a:t>
            </a:r>
            <a:r>
              <a:rPr lang="en-GB" sz="1800" b="1" noProof="0" dirty="0"/>
              <a:t>day on IRENE’s 22 CPU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ADF42EF-5CB6-C75E-0251-A199CB2A96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1AFA92BE-3E00-6D29-18E8-46983D5B2CC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 noProof="0" dirty="0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2DAAC201-41C3-D8F3-7C05-28E426A8F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369175"/>
              </p:ext>
            </p:extLst>
          </p:nvPr>
        </p:nvGraphicFramePr>
        <p:xfrm>
          <a:off x="3166829" y="583608"/>
          <a:ext cx="8739653" cy="590609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652862">
                  <a:extLst>
                    <a:ext uri="{9D8B030D-6E8A-4147-A177-3AD203B41FA5}">
                      <a16:colId xmlns:a16="http://schemas.microsoft.com/office/drawing/2014/main" val="2078313785"/>
                    </a:ext>
                  </a:extLst>
                </a:gridCol>
                <a:gridCol w="6086791">
                  <a:extLst>
                    <a:ext uri="{9D8B030D-6E8A-4147-A177-3AD203B41FA5}">
                      <a16:colId xmlns:a16="http://schemas.microsoft.com/office/drawing/2014/main" val="1832565771"/>
                    </a:ext>
                  </a:extLst>
                </a:gridCol>
              </a:tblGrid>
              <a:tr h="495920">
                <a:tc gridSpan="2"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CHIMERE-DART</a:t>
                      </a:r>
                      <a:endParaRPr lang="en-GB" sz="20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kern="1200" dirty="0">
                        <a:solidFill>
                          <a:schemeClr val="tx1"/>
                        </a:solidFill>
                        <a:latin typeface="Palatino Linotype" panose="02040502050505030304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8250489"/>
                  </a:ext>
                </a:extLst>
              </a:tr>
              <a:tr h="356399"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i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Model </a:t>
                      </a:r>
                      <a:endParaRPr lang="en-GB" sz="1600" b="1" i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286663" algn="l"/>
                        </a:tabLst>
                        <a:defRPr/>
                      </a:pPr>
                      <a:r>
                        <a:rPr lang="en-GB" sz="1600" b="1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Chimere v2023 CTM </a:t>
                      </a:r>
                      <a:r>
                        <a:rPr lang="en-GB" sz="160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lang="en-GB" sz="1600" i="1" kern="120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Menut</a:t>
                      </a:r>
                      <a:r>
                        <a:rPr lang="en-GB" sz="1600" i="1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. et al., 2024)</a:t>
                      </a:r>
                      <a:endParaRPr lang="en-GB" sz="1600" i="1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044391"/>
                  </a:ext>
                </a:extLst>
              </a:tr>
              <a:tr h="372445"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i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Domain &amp; Resolutions </a:t>
                      </a:r>
                      <a:endParaRPr lang="en-GB" sz="1600" b="1" i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286663" algn="l"/>
                        </a:tabLst>
                        <a:defRPr/>
                      </a:pPr>
                      <a:r>
                        <a:rPr lang="en-GB" sz="160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Continental Europe</a:t>
                      </a:r>
                      <a:r>
                        <a:rPr lang="en-GB" sz="1600" b="1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;  0.5°x0.5°</a:t>
                      </a:r>
                      <a:r>
                        <a:rPr lang="en-GB" sz="160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;  20 levels </a:t>
                      </a:r>
                      <a:endParaRPr lang="en-GB" sz="16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3800215"/>
                  </a:ext>
                </a:extLst>
              </a:tr>
              <a:tr h="623699"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i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A Priori Emissions Dataset </a:t>
                      </a:r>
                      <a:endParaRPr lang="en-GB" sz="1600" b="1" i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CAMS-REG-ANT v6.1</a:t>
                      </a:r>
                      <a:r>
                        <a:rPr lang="en-GB" sz="160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i="1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(released: 2023) </a:t>
                      </a:r>
                      <a:r>
                        <a:rPr lang="en-GB" sz="160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+ </a:t>
                      </a:r>
                      <a:r>
                        <a:rPr lang="en-GB" sz="1600" b="0" kern="120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emiSURF</a:t>
                      </a:r>
                      <a:r>
                        <a:rPr lang="en-GB" sz="1600" b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 v2023r1 (Temporal profiles: </a:t>
                      </a:r>
                      <a:r>
                        <a:rPr lang="en-GB" sz="1600" b="0" i="1" kern="120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Menut</a:t>
                      </a:r>
                      <a:r>
                        <a:rPr lang="en-GB" sz="1600" b="0" i="1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 et al. 2012</a:t>
                      </a:r>
                      <a:r>
                        <a:rPr lang="en-GB" sz="1600" b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en-GB" sz="1600" b="1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56175"/>
                  </a:ext>
                </a:extLst>
              </a:tr>
              <a:tr h="372445"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noProof="0" dirty="0" err="1">
                          <a:latin typeface="+mn-lt"/>
                        </a:rPr>
                        <a:t>Meteo</a:t>
                      </a:r>
                      <a:r>
                        <a:rPr lang="en-GB" sz="1600" b="1" i="0" noProof="0" dirty="0">
                          <a:latin typeface="+mn-lt"/>
                        </a:rPr>
                        <a:t> &amp; Chemical BCs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latin typeface="+mn-lt"/>
                        </a:rPr>
                        <a:t>ECMWF global reanalysis; CAMS regional reanalysis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440781"/>
                  </a:ext>
                </a:extLst>
              </a:tr>
              <a:tr h="356399"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noProof="0" dirty="0">
                          <a:latin typeface="+mn-lt"/>
                        </a:rPr>
                        <a:t>Ensemble Size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noProof="0" dirty="0">
                          <a:latin typeface="+mn-lt"/>
                        </a:rPr>
                        <a:t>15 members</a:t>
                      </a:r>
                      <a:r>
                        <a:rPr lang="en-GB" sz="1600" noProof="0" dirty="0"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648044"/>
                  </a:ext>
                </a:extLst>
              </a:tr>
              <a:tr h="623699"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noProof="0" dirty="0">
                          <a:latin typeface="+mn-lt"/>
                        </a:rPr>
                        <a:t>Perturbation Technique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noProof="0" dirty="0">
                          <a:latin typeface="+mn-lt"/>
                        </a:rPr>
                        <a:t>Spatio-temporally correlated lognormal perturbation with zero mean</a:t>
                      </a:r>
                      <a:endParaRPr lang="en-GB" sz="1600" b="0" i="0" noProof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210420"/>
                  </a:ext>
                </a:extLst>
              </a:tr>
              <a:tr h="623699"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i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Assimilation Scheme &amp; Tool</a:t>
                      </a:r>
                      <a:endParaRPr lang="en-GB" sz="1600" b="1" i="0" noProof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latin typeface="+mn-lt"/>
                        </a:rPr>
                        <a:t>Ensemble Adjustment Kalman Filter (</a:t>
                      </a:r>
                      <a:r>
                        <a:rPr lang="en-GB" sz="1600" b="0" noProof="0" dirty="0">
                          <a:latin typeface="+mn-lt"/>
                        </a:rPr>
                        <a:t>EAKF</a:t>
                      </a:r>
                      <a:r>
                        <a:rPr lang="en-GB" sz="1600" noProof="0" dirty="0">
                          <a:latin typeface="+mn-lt"/>
                        </a:rPr>
                        <a:t>, </a:t>
                      </a:r>
                      <a:r>
                        <a:rPr lang="en-GB" sz="1600" i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J. Anderson et al., 2009)</a:t>
                      </a:r>
                      <a:r>
                        <a:rPr lang="en-GB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; </a:t>
                      </a:r>
                      <a:r>
                        <a:rPr lang="en-GB" sz="1600" b="1" noProof="0" dirty="0">
                          <a:latin typeface="+mn-lt"/>
                        </a:rPr>
                        <a:t>DART</a:t>
                      </a:r>
                      <a:r>
                        <a:rPr lang="en-GB" sz="1600" noProof="0" dirty="0">
                          <a:latin typeface="+mn-lt"/>
                        </a:rPr>
                        <a:t> </a:t>
                      </a:r>
                      <a:r>
                        <a:rPr lang="en-GB" sz="1600" i="1" noProof="0" dirty="0">
                          <a:latin typeface="+mn-lt"/>
                        </a:rPr>
                        <a:t>(</a:t>
                      </a:r>
                      <a:r>
                        <a:rPr lang="en-GB" sz="1600" i="1" kern="1200" noProof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Gharamti</a:t>
                      </a:r>
                      <a:r>
                        <a:rPr lang="en-GB" sz="1600" i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et al., 2025)</a:t>
                      </a:r>
                      <a:endParaRPr lang="en-GB" sz="1600" i="1" noProof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199142"/>
                  </a:ext>
                </a:extLst>
              </a:tr>
              <a:tr h="356399"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noProof="0" dirty="0">
                          <a:latin typeface="+mn-lt"/>
                        </a:rPr>
                        <a:t>State Vector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latin typeface="+mn-lt"/>
                        </a:rPr>
                        <a:t>NO</a:t>
                      </a:r>
                      <a:r>
                        <a:rPr lang="en-GB" sz="1600" baseline="-25000" noProof="0" dirty="0">
                          <a:latin typeface="+mn-lt"/>
                        </a:rPr>
                        <a:t>2</a:t>
                      </a:r>
                      <a:r>
                        <a:rPr lang="en-GB" sz="1600" noProof="0" dirty="0">
                          <a:latin typeface="+mn-lt"/>
                        </a:rPr>
                        <a:t> concentration, </a:t>
                      </a:r>
                      <a:r>
                        <a:rPr lang="en-GB" sz="1600" b="1" noProof="0" dirty="0">
                          <a:latin typeface="+mn-lt"/>
                        </a:rPr>
                        <a:t>NO</a:t>
                      </a:r>
                      <a:r>
                        <a:rPr lang="en-GB" sz="1600" b="1" baseline="-25000" noProof="0" dirty="0">
                          <a:latin typeface="+mn-lt"/>
                        </a:rPr>
                        <a:t>2</a:t>
                      </a:r>
                      <a:r>
                        <a:rPr lang="en-GB" sz="1600" b="1" noProof="0" dirty="0">
                          <a:latin typeface="+mn-lt"/>
                        </a:rPr>
                        <a:t> &amp; NO  emissions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327217"/>
                  </a:ext>
                </a:extLst>
              </a:tr>
              <a:tr h="623699"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noProof="0" dirty="0">
                          <a:latin typeface="+mn-lt"/>
                        </a:rPr>
                        <a:t>Observations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noProof="0" dirty="0" err="1">
                          <a:latin typeface="+mn-lt"/>
                        </a:rPr>
                        <a:t>Superobbed</a:t>
                      </a:r>
                      <a:r>
                        <a:rPr lang="en-GB" sz="1600" noProof="0" dirty="0">
                          <a:latin typeface="+mn-lt"/>
                        </a:rPr>
                        <a:t>-to-model-grid TROPOMI/S5P </a:t>
                      </a:r>
                      <a:r>
                        <a:rPr lang="en-GB" sz="1600" b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tropospheric vertical column of NO</a:t>
                      </a:r>
                      <a:r>
                        <a:rPr lang="en-GB" sz="1600" b="0" kern="1200" baseline="-250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1600" b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n-GB" sz="16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QA&gt;0.5</a:t>
                      </a:r>
                      <a:r>
                        <a:rPr lang="en-GB" sz="1600" b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GB" sz="1600" noProof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93160"/>
                  </a:ext>
                </a:extLst>
              </a:tr>
              <a:tr h="356399"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noProof="0" dirty="0">
                          <a:latin typeface="+mn-lt"/>
                        </a:rPr>
                        <a:t>Case test period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noProof="0" dirty="0">
                          <a:latin typeface="+mn-lt"/>
                        </a:rPr>
                        <a:t>February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192636"/>
                  </a:ext>
                </a:extLst>
              </a:tr>
              <a:tr h="372445"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noProof="0" dirty="0">
                          <a:latin typeface="+mn-lt"/>
                        </a:rPr>
                        <a:t>Assimilation Techniques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noProof="0" dirty="0">
                          <a:latin typeface="+mn-lt"/>
                        </a:rPr>
                        <a:t>Horizontal Localization </a:t>
                      </a:r>
                      <a:r>
                        <a:rPr lang="en-GB" sz="1600" noProof="0" dirty="0">
                          <a:latin typeface="+mn-lt"/>
                        </a:rPr>
                        <a:t>(Gaspari-Cohn, half-width=120 km)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669432"/>
                  </a:ext>
                </a:extLst>
              </a:tr>
              <a:tr h="372445"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noProof="0" dirty="0">
                          <a:latin typeface="+mn-lt"/>
                        </a:rPr>
                        <a:t>Assimilation Window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latin typeface="+mn-lt"/>
                        </a:rPr>
                        <a:t>1 hour (</a:t>
                      </a:r>
                      <a:r>
                        <a:rPr lang="en-GB" sz="1600" noProof="0" dirty="0" err="1">
                          <a:latin typeface="+mn-lt"/>
                        </a:rPr>
                        <a:t>centered</a:t>
                      </a:r>
                      <a:r>
                        <a:rPr lang="en-GB" sz="1600" noProof="0" dirty="0">
                          <a:latin typeface="+mn-lt"/>
                        </a:rPr>
                        <a:t> at the end of the CTM simulation)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544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0584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5A70F-31CE-5E77-A2CF-4455F26A0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4774C5-F968-5964-8B13-7D2DAF7EF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Results 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CD3C119-0A46-300B-758E-5106E68959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/>
          <a:lstStyle/>
          <a:p>
            <a:r>
              <a:rPr lang="en-GB" noProof="0" dirty="0"/>
              <a:t>25/06/2026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41231EC-36A9-8645-20A0-F033483F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Refining NOx Emissions using Satellite Observations (De Moliner et al.)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06AFDAD-032F-6A0F-9351-7F3860A14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en-GB" noProof="0" smtClean="0"/>
              <a:pPr/>
              <a:t>11</a:t>
            </a:fld>
            <a:endParaRPr lang="en-GB" noProof="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B8180E8-9EDC-AC60-A1AE-320C936B93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noProof="0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34067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3E8C33-6C0E-E2C6-F105-52411A17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Observation space </a:t>
            </a:r>
            <a:br>
              <a:rPr lang="en-GB" noProof="0" dirty="0"/>
            </a:br>
            <a:r>
              <a:rPr lang="en-GB" b="0" dirty="0"/>
              <a:t>S</a:t>
            </a:r>
            <a:r>
              <a:rPr lang="en-GB" b="0" noProof="0" dirty="0"/>
              <a:t>ingle overpass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14AE32-DCEC-6041-4833-0AEB49126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EF4B9-3445-4F1E-9857-CBC938433259}" type="datetime1">
              <a:rPr lang="en-GB" noProof="0" smtClean="0"/>
              <a:t>24/06/2026</a:t>
            </a:fld>
            <a:endParaRPr lang="en-GB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493AD4-2FA9-5F9A-66DF-6FC7A3F5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16CCF4-49B8-E7D6-B345-BFA03AEEB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95F6-4C80-484D-94A1-DCC052FB9096}" type="slidenum">
              <a:rPr lang="en-GB" noProof="0" smtClean="0"/>
              <a:t>12</a:t>
            </a:fld>
            <a:endParaRPr lang="en-GB" noProof="0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F49FAE75-4A38-7E1E-9CF5-F212A6A069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" y="1540739"/>
            <a:ext cx="10520898" cy="49302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01621BE-0C89-E5F7-8314-E48A8532CEB6}"/>
              </a:ext>
            </a:extLst>
          </p:cNvPr>
          <p:cNvSpPr txBox="1"/>
          <p:nvPr/>
        </p:nvSpPr>
        <p:spPr>
          <a:xfrm>
            <a:off x="4876800" y="1478879"/>
            <a:ext cx="261249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0000"/>
                </a:solidFill>
              </a:rPr>
              <a:t>2020-02-06 13:00 UTC</a:t>
            </a:r>
            <a:endParaRPr lang="fr-FR" b="1" dirty="0">
              <a:solidFill>
                <a:srgbClr val="000000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B1C065C-1C7D-FC94-8F19-37A87E7A0CF0}"/>
              </a:ext>
            </a:extLst>
          </p:cNvPr>
          <p:cNvGrpSpPr/>
          <p:nvPr/>
        </p:nvGrpSpPr>
        <p:grpSpPr>
          <a:xfrm>
            <a:off x="1651000" y="2301875"/>
            <a:ext cx="10240173" cy="3665008"/>
            <a:chOff x="1651000" y="2301875"/>
            <a:chExt cx="10240173" cy="366500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9DDF10C-59B3-F3D0-65A0-5216E577D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04"/>
            <a:stretch>
              <a:fillRect/>
            </a:stretch>
          </p:blipFill>
          <p:spPr>
            <a:xfrm>
              <a:off x="3216275" y="2318962"/>
              <a:ext cx="8674898" cy="3627505"/>
            </a:xfrm>
            <a:prstGeom prst="rect">
              <a:avLst/>
            </a:prstGeom>
            <a:ln w="38100">
              <a:solidFill>
                <a:srgbClr val="102C53"/>
              </a:solidFill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804AE07-306E-C925-FBFC-66093DE93F89}"/>
                </a:ext>
              </a:extLst>
            </p:cNvPr>
            <p:cNvSpPr/>
            <p:nvPr/>
          </p:nvSpPr>
          <p:spPr>
            <a:xfrm>
              <a:off x="1651000" y="2809875"/>
              <a:ext cx="320675" cy="190500"/>
            </a:xfrm>
            <a:prstGeom prst="rect">
              <a:avLst/>
            </a:prstGeom>
            <a:noFill/>
            <a:ln w="38100">
              <a:solidFill>
                <a:srgbClr val="102C5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4C9B52C5-EE02-DAE3-DBD5-49860F4A57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1675" y="2301875"/>
              <a:ext cx="1230313" cy="508000"/>
            </a:xfrm>
            <a:prstGeom prst="line">
              <a:avLst/>
            </a:prstGeom>
            <a:ln w="38100">
              <a:solidFill>
                <a:srgbClr val="102C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4BF2621-CA59-850E-EB08-5C7B7374E4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71675" y="3001957"/>
              <a:ext cx="1230313" cy="2964926"/>
            </a:xfrm>
            <a:prstGeom prst="line">
              <a:avLst/>
            </a:prstGeom>
            <a:ln w="38100">
              <a:solidFill>
                <a:srgbClr val="102C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F163A7A-5CF1-CF26-AFBD-D6073A017D1B}"/>
              </a:ext>
            </a:extLst>
          </p:cNvPr>
          <p:cNvSpPr txBox="1"/>
          <p:nvPr/>
        </p:nvSpPr>
        <p:spPr>
          <a:xfrm>
            <a:off x="6675121" y="800100"/>
            <a:ext cx="51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The </a:t>
            </a:r>
            <a:r>
              <a:rPr lang="fr-FR" dirty="0" err="1"/>
              <a:t>analysis</a:t>
            </a:r>
            <a:r>
              <a:rPr lang="fr-FR" dirty="0"/>
              <a:t> moves </a:t>
            </a:r>
            <a:r>
              <a:rPr lang="fr-FR" dirty="0" err="1"/>
              <a:t>towards</a:t>
            </a:r>
            <a:r>
              <a:rPr lang="fr-FR" dirty="0"/>
              <a:t> the observations and the spread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reduced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0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10">
            <a:extLst>
              <a:ext uri="{FF2B5EF4-FFF2-40B4-BE49-F238E27FC236}">
                <a16:creationId xmlns:a16="http://schemas.microsoft.com/office/drawing/2014/main" id="{6B0C1FB9-E477-B5B8-6070-7A0D867FB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" y="1540180"/>
            <a:ext cx="10520898" cy="49302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2BE47DF-C6C2-7C34-BF78-6438F0E76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Observation space </a:t>
            </a:r>
            <a:br>
              <a:rPr lang="en-GB" dirty="0"/>
            </a:br>
            <a:r>
              <a:rPr lang="en-GB" b="0" noProof="0" dirty="0"/>
              <a:t>10-day average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524F94-DD2E-CC3B-9F22-F3BDAFAA4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EF4B9-3445-4F1E-9857-CBC938433259}" type="datetime1">
              <a:rPr lang="en-GB" noProof="0" smtClean="0"/>
              <a:t>24/06/2026</a:t>
            </a:fld>
            <a:endParaRPr lang="en-GB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87970D-59D4-9B27-9F94-26796F472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70295E-59DF-8499-96B0-DDD392FB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95F6-4C80-484D-94A1-DCC052FB9096}" type="slidenum">
              <a:rPr lang="en-GB" noProof="0" smtClean="0"/>
              <a:t>13</a:t>
            </a:fld>
            <a:endParaRPr lang="en-GB" noProof="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5A46B11-54D5-AC3B-D69B-05DDEC73A1E1}"/>
              </a:ext>
            </a:extLst>
          </p:cNvPr>
          <p:cNvSpPr txBox="1"/>
          <p:nvPr/>
        </p:nvSpPr>
        <p:spPr>
          <a:xfrm>
            <a:off x="3086100" y="1388060"/>
            <a:ext cx="734300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0000"/>
                </a:solidFill>
              </a:rPr>
              <a:t>2020-02-06 / 15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70FD4D-A3FE-06E2-1455-4B627AAC1445}"/>
              </a:ext>
            </a:extLst>
          </p:cNvPr>
          <p:cNvSpPr txBox="1"/>
          <p:nvPr/>
        </p:nvSpPr>
        <p:spPr>
          <a:xfrm>
            <a:off x="6675121" y="800100"/>
            <a:ext cx="51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The </a:t>
            </a:r>
            <a:r>
              <a:rPr lang="fr-FR" dirty="0" err="1"/>
              <a:t>analysis</a:t>
            </a:r>
            <a:r>
              <a:rPr lang="fr-FR" dirty="0"/>
              <a:t> moves </a:t>
            </a:r>
            <a:r>
              <a:rPr lang="fr-FR" dirty="0" err="1"/>
              <a:t>towards</a:t>
            </a:r>
            <a:r>
              <a:rPr lang="fr-FR" dirty="0"/>
              <a:t> the observations and the spread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reduced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3326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F08297-AE6E-7F72-E5D0-732EC762F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Emissions  correction </a:t>
            </a:r>
            <a:br>
              <a:rPr lang="en-GB" noProof="0" dirty="0"/>
            </a:br>
            <a:r>
              <a:rPr lang="en-GB" b="0" dirty="0"/>
              <a:t>Time evolution of analysis/prior NOx surface flux ratios</a:t>
            </a:r>
            <a:br>
              <a:rPr lang="en-GB" b="0" dirty="0"/>
            </a:br>
            <a:br>
              <a:rPr lang="en-GB" b="0" dirty="0"/>
            </a:br>
            <a:br>
              <a:rPr lang="en-GB" b="0" dirty="0"/>
            </a:br>
            <a:br>
              <a:rPr lang="en-GB" b="0" noProof="0" dirty="0"/>
            </a:br>
            <a:endParaRPr lang="en-GB" b="0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2959F1-B804-9250-957C-F43B27602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EF4B9-3445-4F1E-9857-CBC938433259}" type="datetime1">
              <a:rPr lang="en-GB" noProof="0" smtClean="0"/>
              <a:t>24/06/2026</a:t>
            </a:fld>
            <a:endParaRPr lang="en-GB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90F1B3-0484-B1D8-B36A-156227323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7728AE-2EC4-C9E3-4BEB-D1EC6E6CC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95F6-4C80-484D-94A1-DCC052FB9096}" type="slidenum">
              <a:rPr lang="en-GB" noProof="0" smtClean="0"/>
              <a:t>14</a:t>
            </a:fld>
            <a:endParaRPr lang="en-GB" noProof="0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375B9DC5-09FD-39A3-3CCC-C471A36400C7}"/>
              </a:ext>
            </a:extLst>
          </p:cNvPr>
          <p:cNvGrpSpPr/>
          <p:nvPr/>
        </p:nvGrpSpPr>
        <p:grpSpPr>
          <a:xfrm>
            <a:off x="5955143" y="2692731"/>
            <a:ext cx="6067049" cy="3005423"/>
            <a:chOff x="2990974" y="2501273"/>
            <a:chExt cx="9954788" cy="4049016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B476F94-EAC7-6801-55D2-72F89DE97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16"/>
            <a:stretch>
              <a:fillRect/>
            </a:stretch>
          </p:blipFill>
          <p:spPr>
            <a:xfrm>
              <a:off x="2990974" y="2501273"/>
              <a:ext cx="9954788" cy="4049016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2E36E4F-FF6C-AFF9-2F0D-C451E7EA06B8}"/>
                </a:ext>
              </a:extLst>
            </p:cNvPr>
            <p:cNvSpPr/>
            <p:nvPr/>
          </p:nvSpPr>
          <p:spPr>
            <a:xfrm>
              <a:off x="6815667" y="2545492"/>
              <a:ext cx="3020311" cy="444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FFA0CA0C-D68A-32FB-801E-EDAC9C2AD9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1"/>
          <a:stretch>
            <a:fillRect/>
          </a:stretch>
        </p:blipFill>
        <p:spPr>
          <a:xfrm>
            <a:off x="169808" y="1949854"/>
            <a:ext cx="5752983" cy="4488893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5A25F1BD-2B4F-36C2-1897-E2E476BEC886}"/>
              </a:ext>
            </a:extLst>
          </p:cNvPr>
          <p:cNvSpPr txBox="1"/>
          <p:nvPr/>
        </p:nvSpPr>
        <p:spPr>
          <a:xfrm>
            <a:off x="2326104" y="1817336"/>
            <a:ext cx="143737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0000"/>
                </a:solidFill>
              </a:rPr>
              <a:t>2020-02-06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601AE4-F72B-308D-B9E1-C5C51FC1C686}"/>
              </a:ext>
            </a:extLst>
          </p:cNvPr>
          <p:cNvSpPr txBox="1"/>
          <p:nvPr/>
        </p:nvSpPr>
        <p:spPr>
          <a:xfrm>
            <a:off x="8079087" y="1598910"/>
            <a:ext cx="3779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Emission corrections </a:t>
            </a:r>
            <a:r>
              <a:rPr lang="fr-FR" dirty="0" err="1"/>
              <a:t>reach</a:t>
            </a:r>
            <a:r>
              <a:rPr lang="fr-FR" dirty="0"/>
              <a:t> high </a:t>
            </a:r>
            <a:r>
              <a:rPr lang="fr-FR" dirty="0" err="1"/>
              <a:t>levels</a:t>
            </a:r>
            <a:r>
              <a:rPr lang="fr-FR" dirty="0"/>
              <a:t> </a:t>
            </a:r>
            <a:r>
              <a:rPr lang="fr-FR" dirty="0" err="1"/>
              <a:t>locally</a:t>
            </a:r>
            <a:r>
              <a:rPr lang="fr-FR" dirty="0"/>
              <a:t>, </a:t>
            </a:r>
            <a:r>
              <a:rPr lang="fr-FR" dirty="0" err="1"/>
              <a:t>averaging</a:t>
            </a:r>
            <a:r>
              <a:rPr lang="fr-FR" dirty="0"/>
              <a:t> </a:t>
            </a:r>
            <a:r>
              <a:rPr lang="fr-FR" dirty="0" err="1"/>
              <a:t>around</a:t>
            </a:r>
            <a:r>
              <a:rPr lang="fr-FR" dirty="0"/>
              <a:t> 1.1 and 1.2 as </a:t>
            </a:r>
            <a:r>
              <a:rPr lang="fr-FR" dirty="0" err="1"/>
              <a:t>orbit</a:t>
            </a:r>
            <a:r>
              <a:rPr lang="fr-FR" dirty="0"/>
              <a:t> </a:t>
            </a:r>
            <a:r>
              <a:rPr lang="fr-FR" dirty="0" err="1"/>
              <a:t>means</a:t>
            </a:r>
            <a:r>
              <a:rPr lang="fr-FR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2412539-F919-8228-F1D9-9320199296D5}"/>
                  </a:ext>
                </a:extLst>
              </p:cNvPr>
              <p:cNvSpPr txBox="1"/>
              <p:nvPr/>
            </p:nvSpPr>
            <p:spPr>
              <a:xfrm>
                <a:off x="8286142" y="5680966"/>
                <a:ext cx="1840760" cy="7094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noProof="0" dirty="0">
                    <a:solidFill>
                      <a:schemeClr val="tx1"/>
                    </a:solidFill>
                    <a:highlight>
                      <a:srgbClr val="FFFFFF"/>
                    </a:highlight>
                  </a:rPr>
                  <a:t>Ratio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1" i="1" noProof="0" smtClean="0">
                            <a:solidFill>
                              <a:schemeClr val="tx1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fr-FR" sz="2000" b="1" i="1" noProof="0" smtClean="0">
                                <a:solidFill>
                                  <a:schemeClr val="tx1"/>
                                </a:solidFill>
                                <a:highlight>
                                  <a:srgbClr val="FFFFFF"/>
                                </a:highlight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sz="2000" b="1" i="1" noProof="0" smtClean="0">
                                <a:solidFill>
                                  <a:schemeClr val="tx1"/>
                                </a:solidFill>
                                <a:highlight>
                                  <a:srgbClr val="FFFFFF"/>
                                </a:highlight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fr-FR" sz="2000" b="1" i="1" noProof="0" smtClean="0">
                                <a:solidFill>
                                  <a:schemeClr val="tx1"/>
                                </a:solidFill>
                                <a:highlight>
                                  <a:srgbClr val="FFFFFF"/>
                                </a:highlight>
                                <a:latin typeface="Cambria Math" panose="02040503050406030204" pitchFamily="18" charset="0"/>
                              </a:rPr>
                              <m:t>𝒂𝒏𝒂𝒍𝒚𝒔𝒊𝒔</m:t>
                            </m:r>
                          </m:sub>
                          <m:sup>
                            <m:r>
                              <a:rPr lang="fr-FR" sz="2000" b="1" i="1" noProof="0" smtClean="0">
                                <a:solidFill>
                                  <a:schemeClr val="tx1"/>
                                </a:solidFill>
                                <a:highlight>
                                  <a:srgbClr val="FFFFFF"/>
                                </a:highlight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fr-FR" sz="2000" b="1" i="1" noProof="0" smtClean="0">
                                <a:solidFill>
                                  <a:schemeClr val="tx1"/>
                                </a:solidFill>
                                <a:highlight>
                                  <a:srgbClr val="FFFFFF"/>
                                </a:highlight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sz="2000" b="1" i="1" noProof="0" smtClean="0">
                                <a:solidFill>
                                  <a:schemeClr val="tx1"/>
                                </a:solidFill>
                                <a:highlight>
                                  <a:srgbClr val="FFFFFF"/>
                                </a:highlight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fr-FR" sz="2000" b="1" i="1" noProof="0" smtClean="0">
                                <a:solidFill>
                                  <a:schemeClr val="tx1"/>
                                </a:solidFill>
                                <a:highlight>
                                  <a:srgbClr val="FFFFFF"/>
                                </a:highlight>
                                <a:latin typeface="Cambria Math" panose="02040503050406030204" pitchFamily="18" charset="0"/>
                              </a:rPr>
                              <m:t>𝒑𝒓𝒊𝒐𝒓</m:t>
                            </m:r>
                          </m:sub>
                          <m:sup>
                            <m:r>
                              <a:rPr lang="fr-FR" sz="2000" b="1" i="1" noProof="0" smtClean="0">
                                <a:solidFill>
                                  <a:schemeClr val="tx1"/>
                                </a:solidFill>
                                <a:highlight>
                                  <a:srgbClr val="FFFFFF"/>
                                </a:highlight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bSup>
                      </m:den>
                    </m:f>
                  </m:oMath>
                </a14:m>
                <a:endParaRPr lang="fr-F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2412539-F919-8228-F1D9-932019929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6142" y="5680966"/>
                <a:ext cx="1840760" cy="709490"/>
              </a:xfrm>
              <a:prstGeom prst="rect">
                <a:avLst/>
              </a:prstGeom>
              <a:blipFill>
                <a:blip r:embed="rId5"/>
                <a:stretch>
                  <a:fillRect l="-33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512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3D29C-6C27-DAB3-E39F-688EC4DA0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4558AA-702D-7381-A8BC-007923F75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5423811" cy="840083"/>
          </a:xfrm>
        </p:spPr>
        <p:txBody>
          <a:bodyPr/>
          <a:lstStyle/>
          <a:p>
            <a:r>
              <a:rPr lang="en-GB" noProof="0" dirty="0"/>
              <a:t>Emissions  correction </a:t>
            </a:r>
            <a:br>
              <a:rPr lang="en-GB" noProof="0" dirty="0"/>
            </a:br>
            <a:r>
              <a:rPr lang="en-GB" b="0" noProof="0" dirty="0"/>
              <a:t>Surface NOx </a:t>
            </a:r>
            <a:r>
              <a:rPr lang="en-GB" b="0" dirty="0"/>
              <a:t>10-day average emission </a:t>
            </a:r>
            <a:r>
              <a:rPr lang="en-GB" b="0" noProof="0" dirty="0"/>
              <a:t>relative increment (analysis – prior)/prior [%]</a:t>
            </a:r>
            <a:br>
              <a:rPr lang="en-GB" b="0" dirty="0"/>
            </a:br>
            <a:br>
              <a:rPr lang="en-GB" b="0" noProof="0" dirty="0"/>
            </a:br>
            <a:endParaRPr lang="en-GB" b="0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6DCBCF-75E7-6483-2F29-E1AC5524A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EF4B9-3445-4F1E-9857-CBC938433259}" type="datetime1">
              <a:rPr lang="en-GB" noProof="0" smtClean="0"/>
              <a:t>24/06/2026</a:t>
            </a:fld>
            <a:endParaRPr lang="en-GB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E2E4BA-4B86-4AC6-745E-075B163D2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20EC83-A486-9DED-1967-D4D8AEA68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95F6-4C80-484D-94A1-DCC052FB9096}" type="slidenum">
              <a:rPr lang="en-GB" noProof="0" smtClean="0"/>
              <a:t>15</a:t>
            </a:fld>
            <a:endParaRPr lang="en-GB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A92CBD-53F5-1C18-88CE-6C6435525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4"/>
          <a:stretch>
            <a:fillRect/>
          </a:stretch>
        </p:blipFill>
        <p:spPr>
          <a:xfrm>
            <a:off x="5686030" y="1139063"/>
            <a:ext cx="6449581" cy="49108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15225BF-3605-A2DF-B2D4-B80F9B5F65B5}"/>
                  </a:ext>
                </a:extLst>
              </p:cNvPr>
              <p:cNvSpPr txBox="1"/>
              <p:nvPr/>
            </p:nvSpPr>
            <p:spPr>
              <a:xfrm>
                <a:off x="-857250" y="2520680"/>
                <a:ext cx="6096000" cy="7796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  <m:t>𝒂𝒏𝒂𝒍𝒚𝒔𝒊𝒔</m:t>
                          </m:r>
                        </m:sub>
                        <m:sup>
                          <m: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  <m:r>
                        <a:rPr lang="fr-FR" sz="1800" b="1" i="1" noProof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sz="1800" b="1" i="1" noProof="0" smtClean="0">
                                  <a:solidFill>
                                    <a:schemeClr val="tx1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b="1" i="1" noProof="0" smtClean="0">
                                  <a:solidFill>
                                    <a:schemeClr val="tx1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fr-FR" sz="1800" b="1" i="1" noProof="0" smtClean="0">
                                  <a:solidFill>
                                    <a:schemeClr val="tx1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𝒂𝒏𝒂𝒍𝒚𝒔𝒊𝒔</m:t>
                              </m:r>
                            </m:sub>
                            <m:sup>
                              <m:r>
                                <a:rPr lang="fr-FR" sz="1800" b="1" i="1" noProof="0" smtClean="0">
                                  <a:solidFill>
                                    <a:schemeClr val="tx1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fr-FR" sz="1800" b="1" i="1" noProof="0" smtClean="0">
                                  <a:solidFill>
                                    <a:schemeClr val="tx1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b="1" i="1" noProof="0" smtClean="0">
                                  <a:solidFill>
                                    <a:schemeClr val="tx1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fr-FR" sz="1800" b="1" i="1" noProof="0" smtClean="0">
                                  <a:solidFill>
                                    <a:schemeClr val="tx1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𝒑𝒓𝒊𝒐𝒓</m:t>
                              </m:r>
                            </m:sub>
                            <m:sup>
                              <m:r>
                                <a:rPr lang="fr-FR" sz="1800" b="1" i="1" noProof="0" smtClean="0">
                                  <a:solidFill>
                                    <a:schemeClr val="tx1"/>
                                  </a:solidFill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sup>
                          </m:sSubSup>
                        </m:den>
                      </m:f>
                      <m:r>
                        <a:rPr lang="en-GB" sz="1800" b="1" i="1" noProof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Sup>
                        <m:sSubSupPr>
                          <m:ctrlP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𝒑𝒓𝒊𝒐𝒓</m:t>
                          </m:r>
                        </m:sub>
                        <m:sup>
                          <m: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b="1" i="1" noProof="0" smtClean="0">
                              <a:solidFill>
                                <a:schemeClr val="tx1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</m:oMath>
                  </m:oMathPara>
                </a14:m>
                <a:endParaRPr lang="fr-F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15225BF-3605-A2DF-B2D4-B80F9B5F6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57250" y="2520680"/>
                <a:ext cx="6096000" cy="7796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EDF8B475-F777-324B-6912-5E477C05ED42}"/>
              </a:ext>
            </a:extLst>
          </p:cNvPr>
          <p:cNvSpPr txBox="1"/>
          <p:nvPr/>
        </p:nvSpPr>
        <p:spPr>
          <a:xfrm>
            <a:off x="300832" y="4172841"/>
            <a:ext cx="44616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</a:t>
            </a:r>
            <a:r>
              <a:rPr lang="fr-FR" dirty="0" err="1"/>
              <a:t>average</a:t>
            </a:r>
            <a:r>
              <a:rPr lang="fr-FR" dirty="0"/>
              <a:t>, inventories </a:t>
            </a:r>
            <a:r>
              <a:rPr lang="fr-FR" dirty="0" err="1"/>
              <a:t>underestimate</a:t>
            </a:r>
            <a:r>
              <a:rPr lang="fr-FR" dirty="0"/>
              <a:t> </a:t>
            </a:r>
            <a:r>
              <a:rPr lang="fr-FR" dirty="0" err="1"/>
              <a:t>emission</a:t>
            </a:r>
            <a:r>
              <a:rPr lang="fr-FR" dirty="0"/>
              <a:t> fluxes by 25% in </a:t>
            </a:r>
            <a:r>
              <a:rPr lang="fr-FR" dirty="0" err="1"/>
              <a:t>this</a:t>
            </a:r>
            <a:r>
              <a:rPr lang="fr-FR" dirty="0"/>
              <a:t> time </a:t>
            </a:r>
            <a:r>
              <a:rPr lang="fr-FR" dirty="0" err="1"/>
              <a:t>period</a:t>
            </a:r>
            <a:r>
              <a:rPr lang="fr-FR" dirty="0"/>
              <a:t>, </a:t>
            </a:r>
            <a:r>
              <a:rPr lang="fr-FR" dirty="0" err="1"/>
              <a:t>with</a:t>
            </a:r>
            <a:r>
              <a:rPr lang="fr-FR" dirty="0"/>
              <a:t> areas of </a:t>
            </a:r>
            <a:r>
              <a:rPr lang="fr-FR" dirty="0" err="1"/>
              <a:t>largest</a:t>
            </a:r>
            <a:r>
              <a:rPr lang="fr-FR" dirty="0"/>
              <a:t> corrections </a:t>
            </a:r>
            <a:r>
              <a:rPr lang="fr-FR" dirty="0" err="1"/>
              <a:t>being</a:t>
            </a:r>
            <a:r>
              <a:rPr lang="fr-FR" dirty="0"/>
              <a:t> the Po </a:t>
            </a:r>
            <a:r>
              <a:rPr lang="fr-FR" dirty="0" err="1"/>
              <a:t>valley</a:t>
            </a:r>
            <a:r>
              <a:rPr lang="fr-FR" dirty="0"/>
              <a:t> (Italy) as </a:t>
            </a:r>
            <a:r>
              <a:rPr lang="fr-FR" dirty="0" err="1"/>
              <a:t>well</a:t>
            </a:r>
            <a:r>
              <a:rPr lang="fr-FR" dirty="0"/>
              <a:t> as the </a:t>
            </a:r>
            <a:r>
              <a:rPr lang="fr-FR" dirty="0" err="1"/>
              <a:t>harbours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0170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E6765-E162-DB40-8771-E6AA12BDC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5064940" cy="840083"/>
          </a:xfrm>
        </p:spPr>
        <p:txBody>
          <a:bodyPr/>
          <a:lstStyle/>
          <a:p>
            <a:r>
              <a:rPr lang="fr-FR" dirty="0" err="1"/>
              <a:t>Comparison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control run</a:t>
            </a:r>
            <a:br>
              <a:rPr lang="fr-FR" dirty="0"/>
            </a:br>
            <a:r>
              <a:rPr lang="fr-FR" b="0" dirty="0"/>
              <a:t>Surface NO2 </a:t>
            </a:r>
            <a:r>
              <a:rPr lang="en-GB" b="0" dirty="0"/>
              <a:t>10-day average</a:t>
            </a:r>
            <a:r>
              <a:rPr lang="fr-FR" b="0" dirty="0"/>
              <a:t> concentration change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7A68B1-8DE4-3B1B-42F3-C9125D008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EF4B9-3445-4F1E-9857-CBC938433259}" type="datetime1">
              <a:rPr lang="en-GB" smtClean="0"/>
              <a:t>24/06/2026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53DEF5-F397-7561-3B73-36619A907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5676DA-AFC3-67EB-5C89-20121316A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95F6-4C80-484D-94A1-DCC052FB9096}" type="slidenum">
              <a:rPr lang="en-GB" smtClean="0"/>
              <a:t>16</a:t>
            </a:fld>
            <a:endParaRPr lang="en-GB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E7CFC9E-95B1-C30C-E17C-1FF173E21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78" b="-1"/>
          <a:stretch>
            <a:fillRect/>
          </a:stretch>
        </p:blipFill>
        <p:spPr>
          <a:xfrm>
            <a:off x="5646654" y="927100"/>
            <a:ext cx="6210384" cy="512282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EB4DA18-0CAE-D0C7-6933-500382D5FBFB}"/>
              </a:ext>
            </a:extLst>
          </p:cNvPr>
          <p:cNvSpPr txBox="1"/>
          <p:nvPr/>
        </p:nvSpPr>
        <p:spPr>
          <a:xfrm>
            <a:off x="300832" y="4172841"/>
            <a:ext cx="44616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Corrections </a:t>
            </a:r>
            <a:r>
              <a:rPr lang="fr-FR" dirty="0" err="1"/>
              <a:t>introduced</a:t>
            </a:r>
            <a:r>
              <a:rPr lang="fr-FR" dirty="0"/>
              <a:t> by </a:t>
            </a:r>
            <a:r>
              <a:rPr lang="fr-FR" dirty="0" err="1"/>
              <a:t>cycling</a:t>
            </a:r>
            <a:r>
              <a:rPr lang="fr-FR" dirty="0"/>
              <a:t> </a:t>
            </a:r>
            <a:r>
              <a:rPr lang="fr-FR" dirty="0" err="1"/>
              <a:t>ICs</a:t>
            </a:r>
            <a:r>
              <a:rPr lang="fr-FR" dirty="0"/>
              <a:t> and </a:t>
            </a:r>
            <a:r>
              <a:rPr lang="fr-FR" dirty="0" err="1"/>
              <a:t>emission</a:t>
            </a:r>
            <a:r>
              <a:rPr lang="fr-FR" dirty="0"/>
              <a:t> ratios to </a:t>
            </a:r>
            <a:r>
              <a:rPr lang="fr-FR" dirty="0" err="1"/>
              <a:t>better</a:t>
            </a:r>
            <a:r>
              <a:rPr lang="fr-FR" dirty="0"/>
              <a:t> match satellite observations have </a:t>
            </a:r>
            <a:r>
              <a:rPr lang="fr-FR" dirty="0" err="1"/>
              <a:t>induced</a:t>
            </a:r>
            <a:r>
              <a:rPr lang="fr-FR" dirty="0"/>
              <a:t> Chimere simulations to </a:t>
            </a:r>
            <a:r>
              <a:rPr lang="fr-FR" dirty="0" err="1"/>
              <a:t>both</a:t>
            </a:r>
            <a:r>
              <a:rPr lang="fr-FR" dirty="0"/>
              <a:t> </a:t>
            </a:r>
            <a:r>
              <a:rPr lang="fr-FR" dirty="0" err="1"/>
              <a:t>increase</a:t>
            </a:r>
            <a:r>
              <a:rPr lang="fr-FR" dirty="0"/>
              <a:t> and </a:t>
            </a:r>
            <a:r>
              <a:rPr lang="fr-FR" dirty="0" err="1"/>
              <a:t>reduce</a:t>
            </a:r>
            <a:r>
              <a:rPr lang="fr-FR" dirty="0"/>
              <a:t> NO2 surface concentrations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F635BA-7154-1D67-0495-D494D9C03C55}"/>
              </a:ext>
            </a:extLst>
          </p:cNvPr>
          <p:cNvSpPr/>
          <p:nvPr/>
        </p:nvSpPr>
        <p:spPr>
          <a:xfrm>
            <a:off x="8721725" y="5730875"/>
            <a:ext cx="1565275" cy="26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1"/>
                </a:solidFill>
              </a:rPr>
              <a:t>Control Run [%] 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099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72502D-3BEA-8C24-085C-B101F7A34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Comparison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EEA monitoring stations </a:t>
            </a:r>
            <a:br>
              <a:rPr lang="fr-FR" dirty="0"/>
            </a:br>
            <a:r>
              <a:rPr lang="fr-FR" b="0" dirty="0"/>
              <a:t>Surface NO2 </a:t>
            </a:r>
            <a:r>
              <a:rPr lang="fr-FR" b="0" dirty="0" err="1"/>
              <a:t>hourly</a:t>
            </a:r>
            <a:r>
              <a:rPr lang="fr-FR" b="0" dirty="0"/>
              <a:t> concentration (</a:t>
            </a:r>
            <a:r>
              <a:rPr lang="fr-FR" b="0" dirty="0" err="1"/>
              <a:t>subdomain’s</a:t>
            </a:r>
            <a:r>
              <a:rPr lang="fr-FR" b="0" dirty="0"/>
              <a:t> stations </a:t>
            </a:r>
            <a:r>
              <a:rPr lang="fr-FR" b="0" dirty="0" err="1"/>
              <a:t>averages</a:t>
            </a:r>
            <a:r>
              <a:rPr lang="fr-FR" b="0" dirty="0"/>
              <a:t>)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EFA9E29D-06D4-0E76-E999-11F691E59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20221" y="1892283"/>
            <a:ext cx="7509961" cy="4505977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97099E-6176-929D-1868-FF4A8E4CF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EF4B9-3445-4F1E-9857-CBC938433259}" type="datetime1">
              <a:rPr lang="en-GB" smtClean="0"/>
              <a:t>24/06/2026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80E091-1229-1449-9C9F-16D48E32A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31B211-6868-2080-1D57-8CBACD745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95F6-4C80-484D-94A1-DCC052FB9096}" type="slidenum">
              <a:rPr lang="en-GB" smtClean="0"/>
              <a:t>17</a:t>
            </a:fld>
            <a:endParaRPr lang="en-GB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ABEDD90-6CE1-0809-597B-DB27C3753995}"/>
              </a:ext>
            </a:extLst>
          </p:cNvPr>
          <p:cNvGrpSpPr/>
          <p:nvPr/>
        </p:nvGrpSpPr>
        <p:grpSpPr>
          <a:xfrm>
            <a:off x="393858" y="3839930"/>
            <a:ext cx="2609508" cy="2789470"/>
            <a:chOff x="4299485" y="1169904"/>
            <a:chExt cx="3388005" cy="362165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311EC1E-E050-FFC7-70B3-F5A55220D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99485" y="1169904"/>
              <a:ext cx="3388005" cy="2465556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EE132BBC-22A1-EAC9-889E-87F463361007}"/>
                    </a:ext>
                  </a:extLst>
                </p14:cNvPr>
                <p14:cNvContentPartPr/>
                <p14:nvPr/>
              </p14:nvContentPartPr>
              <p14:xfrm rot="11296858" flipV="1">
                <a:off x="5154843" y="4745840"/>
                <a:ext cx="399328" cy="45719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EE132BBC-22A1-EAC9-889E-87F46336100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rot="11296858" flipV="1">
                  <a:off x="5108083" y="4698692"/>
                  <a:ext cx="492380" cy="140491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6DE17E9B-A23C-1309-A1D9-77298766DE36}"/>
                  </a:ext>
                </a:extLst>
              </p14:cNvPr>
              <p14:cNvContentPartPr/>
              <p14:nvPr/>
            </p14:nvContentPartPr>
            <p14:xfrm>
              <a:off x="5140960" y="4759720"/>
              <a:ext cx="43920" cy="1080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6DE17E9B-A23C-1309-A1D9-77298766DE3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04960" y="4723720"/>
                <a:ext cx="115560" cy="8244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ZoneTexte 15">
            <a:extLst>
              <a:ext uri="{FF2B5EF4-FFF2-40B4-BE49-F238E27FC236}">
                <a16:creationId xmlns:a16="http://schemas.microsoft.com/office/drawing/2014/main" id="{AEFC3108-16AF-4080-57F8-2EC0EF5590B2}"/>
              </a:ext>
            </a:extLst>
          </p:cNvPr>
          <p:cNvSpPr txBox="1"/>
          <p:nvPr/>
        </p:nvSpPr>
        <p:spPr>
          <a:xfrm>
            <a:off x="393858" y="5728036"/>
            <a:ext cx="26095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Only background rural stations </a:t>
            </a:r>
            <a:r>
              <a:rPr lang="fr-FR" dirty="0" err="1"/>
              <a:t>were</a:t>
            </a:r>
            <a:r>
              <a:rPr lang="fr-FR" dirty="0"/>
              <a:t> </a:t>
            </a:r>
            <a:r>
              <a:rPr lang="fr-FR" dirty="0" err="1"/>
              <a:t>selected</a:t>
            </a:r>
            <a:br>
              <a:rPr lang="fr-FR" dirty="0"/>
            </a:b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384AD5F-4F15-F166-32C1-7BE96E625D52}"/>
              </a:ext>
            </a:extLst>
          </p:cNvPr>
          <p:cNvSpPr txBox="1"/>
          <p:nvPr/>
        </p:nvSpPr>
        <p:spPr>
          <a:xfrm>
            <a:off x="334963" y="2005379"/>
            <a:ext cx="3106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The gain of </a:t>
            </a:r>
            <a:r>
              <a:rPr lang="fr-FR" dirty="0" err="1"/>
              <a:t>correcting</a:t>
            </a:r>
            <a:r>
              <a:rPr lang="fr-FR" dirty="0"/>
              <a:t> </a:t>
            </a:r>
            <a:r>
              <a:rPr lang="fr-FR" dirty="0" err="1"/>
              <a:t>emissions</a:t>
            </a:r>
            <a:r>
              <a:rPr lang="fr-FR" dirty="0"/>
              <a:t> in a DA system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limited</a:t>
            </a:r>
            <a:r>
              <a:rPr lang="fr-FR" dirty="0"/>
              <a:t> by the </a:t>
            </a:r>
            <a:r>
              <a:rPr lang="fr-FR" dirty="0" err="1"/>
              <a:t>chosen</a:t>
            </a:r>
            <a:r>
              <a:rPr lang="fr-FR" dirty="0"/>
              <a:t> </a:t>
            </a:r>
            <a:r>
              <a:rPr lang="fr-FR" dirty="0" err="1"/>
              <a:t>emission</a:t>
            </a:r>
            <a:r>
              <a:rPr lang="fr-FR" dirty="0"/>
              <a:t> update </a:t>
            </a:r>
            <a:r>
              <a:rPr lang="fr-FR" dirty="0" err="1"/>
              <a:t>scheme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3734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A31A7-6FF6-7658-F18B-41C27E760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57188D-8147-D4F1-47EA-1669E6F04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Conclusions 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3129834-A237-C92D-9FEB-FF87B559C4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/>
          <a:lstStyle/>
          <a:p>
            <a:r>
              <a:rPr lang="en-GB" noProof="0" dirty="0"/>
              <a:t>25/06/2026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8C369A2-020C-C6F8-B392-06B261125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Refining NOx Emissions using Satellite Observations (De Moliner et al.)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481A606-7950-46C8-FDD4-2DA75AA6C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en-GB" noProof="0" smtClean="0"/>
              <a:pPr/>
              <a:t>18</a:t>
            </a:fld>
            <a:endParaRPr lang="en-GB" noProof="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E23C3E2-4399-336A-C3F1-47B2A33264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noProof="0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430600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653FA8-1132-74A3-F92E-EF0C58018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Conclusions and future work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E6BE06-D806-D9EC-2DB3-DD9D89392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1682223"/>
            <a:ext cx="11522075" cy="442912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noProof="0" dirty="0"/>
              <a:t>We built and tested an emission inversion system on</a:t>
            </a:r>
            <a:r>
              <a:rPr lang="en-GB" sz="1800" b="1" noProof="0" dirty="0"/>
              <a:t> DART-CHIMERE</a:t>
            </a:r>
            <a:r>
              <a:rPr lang="en-GB" sz="1800" noProof="0" dirty="0"/>
              <a:t>, using a </a:t>
            </a:r>
            <a:r>
              <a:rPr lang="en-GB" sz="1800" b="1" noProof="0" dirty="0"/>
              <a:t>February 2020 </a:t>
            </a:r>
            <a:r>
              <a:rPr lang="en-GB" sz="1800" noProof="0" dirty="0"/>
              <a:t>case study to constrain </a:t>
            </a:r>
            <a:r>
              <a:rPr lang="en-GB" sz="1800" b="1" noProof="0" dirty="0"/>
              <a:t>NOx emissions </a:t>
            </a:r>
            <a:r>
              <a:rPr lang="en-GB" sz="1800" noProof="0" dirty="0"/>
              <a:t>using </a:t>
            </a:r>
            <a:r>
              <a:rPr lang="en-GB" sz="1800" b="1" noProof="0" dirty="0"/>
              <a:t>NO2 observations</a:t>
            </a:r>
            <a:endParaRPr lang="en-GB" sz="18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noProof="0" dirty="0"/>
              <a:t>Rather than replacing traditional bottom-up inventories, this system provides a </a:t>
            </a:r>
            <a:r>
              <a:rPr lang="en-GB" sz="1800" b="1" noProof="0" dirty="0"/>
              <a:t>dynamic constraint </a:t>
            </a:r>
            <a:r>
              <a:rPr lang="en-GB" sz="1800" noProof="0" dirty="0"/>
              <a:t>that identifies </a:t>
            </a:r>
            <a:r>
              <a:rPr lang="en-GB" sz="1800" b="1" noProof="0" dirty="0"/>
              <a:t>systematic biases </a:t>
            </a:r>
            <a:r>
              <a:rPr lang="en-GB" sz="1800" noProof="0" dirty="0"/>
              <a:t>and highlights </a:t>
            </a:r>
            <a:r>
              <a:rPr lang="en-GB" sz="1800" b="1" noProof="0" dirty="0"/>
              <a:t>priority regions </a:t>
            </a:r>
            <a:r>
              <a:rPr lang="en-GB" sz="1800" noProof="0" dirty="0"/>
              <a:t>for inventory refinement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noProof="0" dirty="0"/>
              <a:t>First results are promising, emission correction are significant but a more extensive application is needed to assess the </a:t>
            </a:r>
            <a:r>
              <a:rPr lang="en-GB" sz="1800" b="1" noProof="0" dirty="0"/>
              <a:t>system’s general behavior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noProof="0" dirty="0"/>
              <a:t>(Current and) future work will focus on investigating the role of model </a:t>
            </a:r>
            <a:r>
              <a:rPr lang="en-GB" sz="1800" b="1" noProof="0" dirty="0"/>
              <a:t>perturbations</a:t>
            </a:r>
            <a:r>
              <a:rPr lang="en-GB" sz="1800" noProof="0" dirty="0"/>
              <a:t>, assimilation settings (e.g. </a:t>
            </a:r>
            <a:r>
              <a:rPr lang="en-GB" sz="1800" b="1" noProof="0" dirty="0"/>
              <a:t>inflation</a:t>
            </a:r>
            <a:r>
              <a:rPr lang="en-GB" sz="1800" noProof="0" dirty="0"/>
              <a:t>, vertical localization) as well as improving the design of the </a:t>
            </a:r>
            <a:r>
              <a:rPr lang="en-GB" sz="1800" b="1" noProof="0" dirty="0"/>
              <a:t>emission update scheme </a:t>
            </a:r>
            <a:r>
              <a:rPr lang="en-GB" sz="1800" noProof="0" dirty="0"/>
              <a:t>between consecutive satellite overpasses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36AA5C-088A-1FBF-14BC-C6785F68D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EF4B9-3445-4F1E-9857-CBC938433259}" type="datetime1">
              <a:rPr lang="en-GB" noProof="0" smtClean="0"/>
              <a:t>24/06/2026</a:t>
            </a:fld>
            <a:endParaRPr lang="en-GB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4548A7-0437-C2AA-A6D5-7C2D36CD7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598F4A-B385-E646-4953-8C319AE5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95F6-4C80-484D-94A1-DCC052FB9096}" type="slidenum">
              <a:rPr lang="en-GB" noProof="0" smtClean="0"/>
              <a:t>19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59826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DA1ED5D-F989-46C3-A24A-E7736CAA32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fontScale="70000" lnSpcReduction="20000"/>
          </a:bodyPr>
          <a:lstStyle/>
          <a:p>
            <a:endParaRPr lang="en-GB" b="1" noProof="0" dirty="0"/>
          </a:p>
          <a:p>
            <a:r>
              <a:rPr lang="en-GB" sz="2300" b="1" noProof="0" dirty="0"/>
              <a:t>Giorgia De Moliner </a:t>
            </a:r>
          </a:p>
          <a:p>
            <a:r>
              <a:rPr lang="en-GB" sz="2300" b="1" noProof="0" dirty="0"/>
              <a:t>PhD student </a:t>
            </a:r>
          </a:p>
          <a:p>
            <a:r>
              <a:rPr lang="en-GB" sz="2300" b="1" noProof="0" dirty="0"/>
              <a:t>giorgia.demoliner@polimi.it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5E81F6FC-EF8D-65EF-FA7F-FB71D8F46EDC}"/>
              </a:ext>
            </a:extLst>
          </p:cNvPr>
          <p:cNvSpPr txBox="1">
            <a:spLocks/>
          </p:cNvSpPr>
          <p:nvPr/>
        </p:nvSpPr>
        <p:spPr>
          <a:xfrm>
            <a:off x="3216275" y="1418313"/>
            <a:ext cx="8640763" cy="1299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dirty="0"/>
              <a:t>Thank you</a:t>
            </a:r>
          </a:p>
        </p:txBody>
      </p:sp>
      <p:sp>
        <p:nvSpPr>
          <p:cNvPr id="5" name="Segnaposto testo 1">
            <a:extLst>
              <a:ext uri="{FF2B5EF4-FFF2-40B4-BE49-F238E27FC236}">
                <a16:creationId xmlns:a16="http://schemas.microsoft.com/office/drawing/2014/main" id="{26587BED-61C3-195B-F35B-477D5C8DFDE1}"/>
              </a:ext>
            </a:extLst>
          </p:cNvPr>
          <p:cNvSpPr txBox="1">
            <a:spLocks/>
          </p:cNvSpPr>
          <p:nvPr/>
        </p:nvSpPr>
        <p:spPr>
          <a:xfrm>
            <a:off x="334963" y="1500981"/>
            <a:ext cx="7253780" cy="1119187"/>
          </a:xfrm>
          <a:prstGeom prst="rect">
            <a:avLst/>
          </a:prstGeom>
        </p:spPr>
        <p:txBody>
          <a:bodyPr vert="horz" lIns="45719" tIns="45719" rIns="45719" bIns="45719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t-IT" sz="1200" kern="1200">
                <a:solidFill>
                  <a:schemeClr val="tx2"/>
                </a:solidFill>
                <a:latin typeface="Manrope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noProof="0" dirty="0"/>
              <a:t>25.06.2026 | CHIMERE Workshop</a:t>
            </a:r>
          </a:p>
          <a:p>
            <a:r>
              <a:rPr lang="en-GB" sz="1600" noProof="0" dirty="0"/>
              <a:t>Giorgia </a:t>
            </a:r>
            <a:r>
              <a:rPr lang="en-GB" sz="1600" b="1" noProof="0" dirty="0"/>
              <a:t>De Moliner</a:t>
            </a:r>
            <a:r>
              <a:rPr lang="en-GB" sz="1600" noProof="0" dirty="0"/>
              <a:t>, Ga</a:t>
            </a:r>
            <a:r>
              <a:rPr lang="en-GB" sz="1900" noProof="0" dirty="0">
                <a:latin typeface="+mn-lt"/>
              </a:rPr>
              <a:t>ë</a:t>
            </a:r>
            <a:r>
              <a:rPr lang="en-GB" sz="1600" noProof="0" dirty="0"/>
              <a:t>lle </a:t>
            </a:r>
            <a:r>
              <a:rPr lang="en-GB" sz="1600" b="1" noProof="0" dirty="0"/>
              <a:t>Dufour</a:t>
            </a:r>
            <a:r>
              <a:rPr lang="en-GB" sz="1600" noProof="0" dirty="0"/>
              <a:t>, Ga</a:t>
            </a:r>
            <a:r>
              <a:rPr lang="en-GB" sz="1900" noProof="0" dirty="0"/>
              <a:t>ë</a:t>
            </a:r>
            <a:r>
              <a:rPr lang="en-GB" sz="1600" noProof="0" dirty="0"/>
              <a:t>l </a:t>
            </a:r>
            <a:r>
              <a:rPr lang="en-GB" sz="1600" b="1" noProof="0" dirty="0"/>
              <a:t>Descombes</a:t>
            </a:r>
            <a:r>
              <a:rPr lang="en-GB" sz="1600" noProof="0" dirty="0"/>
              <a:t>, Alessandro </a:t>
            </a:r>
            <a:r>
              <a:rPr lang="en-GB" sz="1600" b="1" noProof="0" dirty="0" err="1"/>
              <a:t>D'Ausilio</a:t>
            </a:r>
            <a:r>
              <a:rPr lang="en-GB" sz="1600" noProof="0" dirty="0"/>
              <a:t>, Adriana </a:t>
            </a:r>
            <a:r>
              <a:rPr lang="en-GB" sz="1600" b="1" noProof="0" dirty="0"/>
              <a:t>Coman</a:t>
            </a:r>
            <a:r>
              <a:rPr lang="en-GB" sz="1600" noProof="0" dirty="0"/>
              <a:t>, Guillaume </a:t>
            </a:r>
            <a:r>
              <a:rPr lang="en-GB" sz="1600" b="1" noProof="0" dirty="0" err="1"/>
              <a:t>Siour</a:t>
            </a:r>
            <a:r>
              <a:rPr lang="en-GB" sz="1600" noProof="0" dirty="0"/>
              <a:t>, </a:t>
            </a:r>
            <a:r>
              <a:rPr lang="en-GB" sz="1600" noProof="0" dirty="0" err="1"/>
              <a:t>Arineh</a:t>
            </a:r>
            <a:r>
              <a:rPr lang="en-GB" sz="1600" noProof="0" dirty="0"/>
              <a:t> </a:t>
            </a:r>
            <a:r>
              <a:rPr lang="en-GB" sz="1600" b="1" noProof="0" dirty="0"/>
              <a:t>Cholakian</a:t>
            </a:r>
            <a:r>
              <a:rPr lang="en-GB" sz="1600" noProof="0" dirty="0"/>
              <a:t>, Giovanni </a:t>
            </a:r>
            <a:r>
              <a:rPr lang="en-GB" sz="1600" b="1" noProof="0" dirty="0"/>
              <a:t>Lonati</a:t>
            </a:r>
            <a:r>
              <a:rPr lang="en-GB" sz="1600" noProof="0" dirty="0"/>
              <a:t> </a:t>
            </a:r>
          </a:p>
        </p:txBody>
      </p:sp>
      <p:pic>
        <p:nvPicPr>
          <p:cNvPr id="9" name="Picture 4" descr="LISA – Institut Pierre-Simon Laplace">
            <a:extLst>
              <a:ext uri="{FF2B5EF4-FFF2-40B4-BE49-F238E27FC236}">
                <a16:creationId xmlns:a16="http://schemas.microsoft.com/office/drawing/2014/main" id="{FD59CA4D-EE24-3ADA-EAC6-EC14493CA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697" y="6096000"/>
            <a:ext cx="946127" cy="49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4" descr="Immagine che contiene testo, Carattere, Elementi grafici, logo&#10;&#10;Il contenuto generato dall'IA potrebbe non essere corretto.">
            <a:extLst>
              <a:ext uri="{FF2B5EF4-FFF2-40B4-BE49-F238E27FC236}">
                <a16:creationId xmlns:a16="http://schemas.microsoft.com/office/drawing/2014/main" id="{FC4B65CE-C6B7-3878-388D-4C273F2A7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2" b="35351"/>
          <a:stretch>
            <a:fillRect/>
          </a:stretch>
        </p:blipFill>
        <p:spPr>
          <a:xfrm>
            <a:off x="5248198" y="6096000"/>
            <a:ext cx="1695603" cy="493373"/>
          </a:xfrm>
          <a:prstGeom prst="rect">
            <a:avLst/>
          </a:prstGeom>
        </p:spPr>
      </p:pic>
      <p:pic>
        <p:nvPicPr>
          <p:cNvPr id="13" name="Picture 12" descr="Annuaire LMD – Laboratoire de Météorologie Dynamique">
            <a:extLst>
              <a:ext uri="{FF2B5EF4-FFF2-40B4-BE49-F238E27FC236}">
                <a16:creationId xmlns:a16="http://schemas.microsoft.com/office/drawing/2014/main" id="{1501FDFB-AA87-3627-32A9-8A1CFA164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269" y="6096000"/>
            <a:ext cx="1020474" cy="49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C6158765-8270-ED6E-A47F-0B612030C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078" y="6105920"/>
            <a:ext cx="1020474" cy="52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C472BC2-7C01-AFFE-8281-90738E7CC96E}"/>
              </a:ext>
            </a:extLst>
          </p:cNvPr>
          <p:cNvSpPr/>
          <p:nvPr/>
        </p:nvSpPr>
        <p:spPr>
          <a:xfrm>
            <a:off x="436033" y="4889500"/>
            <a:ext cx="1058334" cy="2328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028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F23C20-F66F-C3C2-055A-DD7D7CF7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Surface stations (timeseries, timeseries </a:t>
            </a:r>
            <a:r>
              <a:rPr lang="en-GB" noProof="0" dirty="0" err="1"/>
              <a:t>modelbias</a:t>
            </a:r>
            <a:r>
              <a:rPr lang="en-GB" noProof="0" dirty="0"/>
              <a:t> and </a:t>
            </a:r>
            <a:r>
              <a:rPr lang="en-GB" noProof="0" dirty="0" err="1"/>
              <a:t>gaelle</a:t>
            </a:r>
            <a:r>
              <a:rPr lang="en-GB" noProof="0" dirty="0"/>
              <a:t> figure)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15585A-2DD2-1CE0-2FF2-99061ADC9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EF4B9-3445-4F1E-9857-CBC938433259}" type="datetime1">
              <a:rPr lang="en-GB" noProof="0" smtClean="0"/>
              <a:t>24/06/2026</a:t>
            </a:fld>
            <a:endParaRPr lang="en-GB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449C3-405D-5057-5C32-2A6A6DD23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90AA11-4E65-0920-7AC8-36551BD93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95F6-4C80-484D-94A1-DCC052FB9096}" type="slidenum">
              <a:rPr lang="en-GB" noProof="0" smtClean="0"/>
              <a:t>21</a:t>
            </a:fld>
            <a:endParaRPr lang="en-GB" noProof="0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4B6CC580-1C2D-90D6-9B39-2234C0B3E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909" y="1905751"/>
            <a:ext cx="9229607" cy="44291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159AF6-DC46-6677-825F-00B653B9E5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9" y="1228114"/>
            <a:ext cx="6702565" cy="44714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F31A9D-1157-06D2-9174-35580C676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60019"/>
            <a:ext cx="7726695" cy="447142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5588D11-A137-8071-61C3-15C5B9EBC96F}"/>
              </a:ext>
            </a:extLst>
          </p:cNvPr>
          <p:cNvSpPr txBox="1"/>
          <p:nvPr/>
        </p:nvSpPr>
        <p:spPr>
          <a:xfrm>
            <a:off x="829732" y="5918200"/>
            <a:ext cx="7857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Diff of </a:t>
            </a:r>
            <a:r>
              <a:rPr lang="fr-FR" dirty="0" err="1"/>
              <a:t>avg</a:t>
            </a:r>
            <a:endParaRPr lang="fr-FR" dirty="0"/>
          </a:p>
          <a:p>
            <a:r>
              <a:rPr lang="fr-FR" dirty="0"/>
              <a:t>Model </a:t>
            </a:r>
            <a:r>
              <a:rPr lang="fr-FR" dirty="0" err="1"/>
              <a:t>negative</a:t>
            </a:r>
            <a:r>
              <a:rPr lang="fr-FR" dirty="0"/>
              <a:t> </a:t>
            </a:r>
            <a:r>
              <a:rPr lang="fr-FR" dirty="0" err="1"/>
              <a:t>bias</a:t>
            </a:r>
            <a:r>
              <a:rPr lang="fr-FR" dirty="0"/>
              <a:t> </a:t>
            </a:r>
            <a:r>
              <a:rPr lang="fr-FR" dirty="0" err="1"/>
              <a:t>reduced</a:t>
            </a:r>
            <a:r>
              <a:rPr lang="fr-FR" dirty="0"/>
              <a:t> by 6.8% in the </a:t>
            </a:r>
            <a:r>
              <a:rPr lang="fr-FR" dirty="0" err="1"/>
              <a:t>cyIC</a:t>
            </a:r>
            <a:r>
              <a:rPr lang="fr-FR" dirty="0"/>
              <a:t> case and by 8% in the </a:t>
            </a:r>
            <a:r>
              <a:rPr lang="fr-FR" dirty="0" err="1"/>
              <a:t>cyIcEMISdmp</a:t>
            </a:r>
            <a:r>
              <a:rPr lang="fr-FR" dirty="0"/>
              <a:t>. A +1.4% of </a:t>
            </a:r>
            <a:r>
              <a:rPr lang="fr-FR" dirty="0" err="1"/>
              <a:t>hourly</a:t>
            </a:r>
            <a:r>
              <a:rPr lang="fr-FR" dirty="0"/>
              <a:t> </a:t>
            </a:r>
            <a:r>
              <a:rPr lang="fr-FR" dirty="0" err="1"/>
              <a:t>mean</a:t>
            </a:r>
            <a:r>
              <a:rPr lang="fr-FR" dirty="0"/>
              <a:t> </a:t>
            </a:r>
            <a:r>
              <a:rPr lang="fr-FR" dirty="0" err="1"/>
              <a:t>bias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achived</a:t>
            </a:r>
            <a:r>
              <a:rPr lang="fr-FR" dirty="0"/>
              <a:t> by </a:t>
            </a:r>
            <a:r>
              <a:rPr lang="fr-FR" dirty="0" err="1"/>
              <a:t>adding</a:t>
            </a:r>
            <a:r>
              <a:rPr lang="fr-FR" dirty="0"/>
              <a:t> IM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3911F61-2835-C100-76D5-BB97A74473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97415" y="875052"/>
            <a:ext cx="6780289" cy="566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05573"/>
      </p:ext>
    </p:extLst>
  </p:cSld>
  <p:clrMapOvr>
    <a:masterClrMapping/>
  </p:clrMapOvr>
</p:sld>
</file>

<file path=ppt/theme/theme1.xml><?xml version="1.0" encoding="utf-8"?>
<a:theme xmlns:a="http://schemas.openxmlformats.org/drawingml/2006/main" name="Interni">
  <a:themeElements>
    <a:clrScheme name="Personalizzato 4">
      <a:dk1>
        <a:srgbClr val="000000"/>
      </a:dk1>
      <a:lt1>
        <a:srgbClr val="FFFFFF"/>
      </a:lt1>
      <a:dk2>
        <a:srgbClr val="102C53"/>
      </a:dk2>
      <a:lt2>
        <a:srgbClr val="FFFFFF"/>
      </a:lt2>
      <a:accent1>
        <a:srgbClr val="8292CB"/>
      </a:accent1>
      <a:accent2>
        <a:srgbClr val="B4BDDF"/>
      </a:accent2>
      <a:accent3>
        <a:srgbClr val="CDD3EA"/>
      </a:accent3>
      <a:accent4>
        <a:srgbClr val="E5E9F4"/>
      </a:accent4>
      <a:accent5>
        <a:srgbClr val="495FB0"/>
      </a:accent5>
      <a:accent6>
        <a:srgbClr val="F3F3F3"/>
      </a:accent6>
      <a:hlink>
        <a:srgbClr val="0000FF"/>
      </a:hlink>
      <a:folHlink>
        <a:srgbClr val="28C8F0"/>
      </a:folHlink>
    </a:clrScheme>
    <a:fontScheme name="caratteri tema manrope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anrope_2024_regular" id="{AF503DD6-45CC-4FD9-A316-7E3073ACAABC}" vid="{376A186E-ACA5-4725-B103-CB5852E20BBA}"/>
    </a:ext>
  </a:extLst>
</a:theme>
</file>

<file path=ppt/theme/theme2.xml><?xml version="1.0" encoding="utf-8"?>
<a:theme xmlns:a="http://schemas.openxmlformats.org/drawingml/2006/main" name="Cover">
  <a:themeElements>
    <a:clrScheme name="Personalizzato 4">
      <a:dk1>
        <a:srgbClr val="000000"/>
      </a:dk1>
      <a:lt1>
        <a:srgbClr val="FFFFFF"/>
      </a:lt1>
      <a:dk2>
        <a:srgbClr val="102C53"/>
      </a:dk2>
      <a:lt2>
        <a:srgbClr val="FFFFFF"/>
      </a:lt2>
      <a:accent1>
        <a:srgbClr val="8292CB"/>
      </a:accent1>
      <a:accent2>
        <a:srgbClr val="B4BDDF"/>
      </a:accent2>
      <a:accent3>
        <a:srgbClr val="CDD3EA"/>
      </a:accent3>
      <a:accent4>
        <a:srgbClr val="E5E9F4"/>
      </a:accent4>
      <a:accent5>
        <a:srgbClr val="495FB0"/>
      </a:accent5>
      <a:accent6>
        <a:srgbClr val="F3F3F3"/>
      </a:accent6>
      <a:hlink>
        <a:srgbClr val="0000FF"/>
      </a:hlink>
      <a:folHlink>
        <a:srgbClr val="28C8F0"/>
      </a:folHlink>
    </a:clrScheme>
    <a:fontScheme name="caratteri tema manrope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anrope_2024_regular" id="{AF503DD6-45CC-4FD9-A316-7E3073ACAABC}" vid="{376A186E-ACA5-4725-B103-CB5852E20BB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ppt_manrope_2024_regular</Template>
  <TotalTime>2142</TotalTime>
  <Words>2566</Words>
  <Application>Microsoft Office PowerPoint</Application>
  <PresentationFormat>Grand écran</PresentationFormat>
  <Paragraphs>324</Paragraphs>
  <Slides>21</Slides>
  <Notes>11</Notes>
  <HiddenSlides>1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9" baseType="lpstr">
      <vt:lpstr>Wingdings</vt:lpstr>
      <vt:lpstr>Cambria Math</vt:lpstr>
      <vt:lpstr>Palatino Linotype</vt:lpstr>
      <vt:lpstr>Manrope</vt:lpstr>
      <vt:lpstr>Calibri</vt:lpstr>
      <vt:lpstr>Arial</vt:lpstr>
      <vt:lpstr>Interni</vt:lpstr>
      <vt:lpstr>Cover</vt:lpstr>
      <vt:lpstr>Refining NOx Emissions using Satellite Observations Inverse Modeling through DART–CHIMERE Data Assimilation of S5P/TROPOMI NO2 Retrievals</vt:lpstr>
      <vt:lpstr>Motivations &amp; context</vt:lpstr>
      <vt:lpstr>Why is refining emission fluxes needed?</vt:lpstr>
      <vt:lpstr>Data Assimilation</vt:lpstr>
      <vt:lpstr>EU’s space missions targeting atmospheric composition   </vt:lpstr>
      <vt:lpstr>Methodology </vt:lpstr>
      <vt:lpstr>Workflow CHIMERE-DART </vt:lpstr>
      <vt:lpstr>LogNormal perturbations</vt:lpstr>
      <vt:lpstr>Prior emission ensemble</vt:lpstr>
      <vt:lpstr>Case study characteristics </vt:lpstr>
      <vt:lpstr>Results </vt:lpstr>
      <vt:lpstr>Observation space  Single overpass</vt:lpstr>
      <vt:lpstr>Observation space  10-day average</vt:lpstr>
      <vt:lpstr>Emissions  correction  Time evolution of analysis/prior NOx surface flux ratios    </vt:lpstr>
      <vt:lpstr>Emissions  correction  Surface NOx 10-day average emission relative increment (analysis – prior)/prior [%]  </vt:lpstr>
      <vt:lpstr>Comparison with control run Surface NO2 10-day average concentration change </vt:lpstr>
      <vt:lpstr>Comparison with EEA monitoring stations  Surface NO2 hourly concentration (subdomain’s stations averages)</vt:lpstr>
      <vt:lpstr>Conclusions </vt:lpstr>
      <vt:lpstr>Conclusions and future work </vt:lpstr>
      <vt:lpstr>Présentation PowerPoint</vt:lpstr>
      <vt:lpstr>Surface stations (timeseries, timeseries modelbias and gaelle figure)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Camilla Ghironi</dc:creator>
  <cp:lastModifiedBy>Giorgia De Moliner</cp:lastModifiedBy>
  <cp:revision>222</cp:revision>
  <dcterms:created xsi:type="dcterms:W3CDTF">2024-06-28T15:03:44Z</dcterms:created>
  <dcterms:modified xsi:type="dcterms:W3CDTF">2026-06-24T20:59:57Z</dcterms:modified>
</cp:coreProperties>
</file>