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7" r:id="rId3"/>
    <p:sldId id="301" r:id="rId4"/>
    <p:sldId id="305" r:id="rId5"/>
    <p:sldId id="300" r:id="rId6"/>
    <p:sldId id="260" r:id="rId7"/>
    <p:sldId id="296" r:id="rId8"/>
    <p:sldId id="303" r:id="rId9"/>
    <p:sldId id="306" r:id="rId10"/>
    <p:sldId id="304" r:id="rId11"/>
    <p:sldId id="295" r:id="rId12"/>
    <p:sldId id="298" r:id="rId13"/>
    <p:sldId id="292" r:id="rId14"/>
    <p:sldId id="299" r:id="rId15"/>
    <p:sldId id="302" r:id="rId16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72" autoAdjust="0"/>
    <p:restoredTop sz="94660"/>
  </p:normalViewPr>
  <p:slideViewPr>
    <p:cSldViewPr snapToGrid="0">
      <p:cViewPr varScale="1">
        <p:scale>
          <a:sx n="77" d="100"/>
          <a:sy n="77" d="100"/>
        </p:scale>
        <p:origin x="272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9" d="100"/>
          <a:sy n="59" d="100"/>
        </p:scale>
        <p:origin x="252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0595F-60B1-4CB5-AEB4-71406C20CD88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0CAB6-90E9-4531-B6D9-7D560242A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35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A87A57-5B4F-4D46-B90F-04254CB6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212A4B-02AD-4C96-BA5C-6E77BBD511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CD6285-5CE1-4064-A46A-4244638B3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73E3F-588C-4358-B1FD-3F975FCF5846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DB0756-6F7E-46DE-819A-93636948D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543FCA-C73C-4F65-93C8-FF2E29E12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5D95F-762A-4A6B-A527-80C753BDAD4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823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026E1E-3D49-4A3E-83E5-C08B9DABE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09906F-21DB-4C6F-8155-AE163EA71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722BDA-737D-47C1-80A2-7C912AE67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82BB4-CF48-4F09-81B6-25933502501D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DBFF58-5D81-4917-8DDC-13241D734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0AC356-CF1E-417E-942C-FEDABAB20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07F54-A0AE-4C2D-B668-48C27B65F6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43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9C1212-1ACD-4AF4-A155-50816C70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04FDE5-7301-43E1-BE12-CDA5AD760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7ABE5C-74EF-43D1-80E3-60D5C5174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07CEB-179A-409B-922B-56775DAA3774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38E03A-652B-46A4-8AD0-757C91AB6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6C1EB6-B47B-44CC-AE08-46C9F601A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4F68E-FAAA-4A7B-8E5C-E46BC35839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5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F40819-29CE-4C72-9A96-8DAC50BC8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366344-CE15-4859-81C2-F42574E142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B20A43-BD9C-4604-AC07-476DEA9AC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804E5D9-46F6-4D24-BC3A-44891B971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CA50C-BA76-4C0B-B743-DEAE55A5D904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7FFDAE4-6DAB-46C7-B3CB-15CCA7201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D7F7F55-4E0B-4595-B482-3DCF89DBB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D0820-AD12-4408-8F3A-CFBB091C3E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85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2E7665-FAD8-4C03-B78F-F41291053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1245D1-AD12-4F28-AB0D-708811106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47BD09-97E0-45D4-A5D6-063CC740F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5B6909-C5B6-41F6-9B28-9A4495FB5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A63B889-ECDC-4F28-B92C-5628C75ED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1915DBD1-D3B3-4820-9D03-C1C0BDC2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08203-09F4-4813-B85F-5A09B7D5C335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B974EF2A-473E-4496-A556-92878F3A8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C1ABF976-FCCF-42F6-ABDA-17E502C8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64607-862B-48EB-B4EC-052843B3DC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07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03F3DA-AF46-4A96-89E0-5096F9E1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E998B00A-9285-48D3-AEBF-70FEAFFCC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D5EE9-FC87-4ED1-A992-5494B47BDC1B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9C9EE452-AA21-4BF6-95A0-5CD3771F6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446DFA28-E490-471F-9E27-31907B8F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066F2-98DF-46FE-8B7D-9775889623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247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0D2899C4-6CD3-4029-8F4F-04EA9660D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FC15-4CD0-4C73-A81E-3F293126D26F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73704F0-2289-4672-98C0-730E991DE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2270C20C-C576-417D-9B09-5142BA443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8818-2DAE-4170-B269-212898D80D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519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8C00E5-C4D9-42E5-8302-6B21C8175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E9A800-05CC-4F20-87F3-2E20810BB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A77B24-482C-4E98-95B6-2DA21D2A5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5F135CC-59F9-462D-BAA2-3D29AA68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BD590-0F90-45A4-97D4-B8764CB92D1A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1C2A0651-BB99-4DBC-B0D6-D33397B91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F380389-9F49-4CCB-9D9D-8434F787F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FEC3F-73E6-45FD-8FB4-A22AC31B66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624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619683-6A97-42B7-A6B8-F6F69E1A8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5E0D8EB-26A0-47F7-8B05-1456F8229D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973A0F-61FD-4573-8FEB-0EA625430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231667DE-110B-4494-9E8E-AE852C3B8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34FAD-D44C-4757-A664-AF7334159BBF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AAED5F0B-3CC4-41A7-9AA6-EBB5D350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5BF3B0B5-1AFE-4F50-B0EC-A43AB2D4F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B97AE-3147-49C2-B7B4-5A3B308E3F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626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B48495-B344-4A6F-97C6-5789464CC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A8E1E9-E725-4B5C-AFC1-E237BDE09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85048F-793B-4DAF-AA0D-E5287CA7B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14A46-E076-42E6-ACA2-9FF1C04ACDEF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062ADA-07BA-4276-926A-2A2826B3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98E8E4-0D6C-49CD-A9D4-1230AEF0F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96CEA-EFB0-454F-8022-B662A1F270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096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0C89FFB-D64D-4A18-8461-9C013D0673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8C3110-AFFE-4FB5-AA38-AA3E08702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B105EC-2A25-4BFD-B04F-9310DEF8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60AF1-D114-4FC3-AF7B-93367CE21107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34ED21-05C5-482C-BEA8-B5FB4C60C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1BD915-040A-44ED-A793-AA5C5D847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D2A98-8F3D-4398-961F-017E11BBB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438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Titre et conten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695B559C-5446-42B3-8183-AB659D568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5" y="6062663"/>
            <a:ext cx="15700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BAD9F076-650D-4FF7-9506-50427E88FCD2}"/>
              </a:ext>
            </a:extLst>
          </p:cNvPr>
          <p:cNvSpPr/>
          <p:nvPr/>
        </p:nvSpPr>
        <p:spPr>
          <a:xfrm>
            <a:off x="0" y="6021388"/>
            <a:ext cx="12192000" cy="836612"/>
          </a:xfrm>
          <a:prstGeom prst="rect">
            <a:avLst/>
          </a:prstGeom>
          <a:gradFill rotWithShape="0">
            <a:gsLst>
              <a:gs pos="0">
                <a:srgbClr val="FCFDFE"/>
              </a:gs>
              <a:gs pos="100000">
                <a:srgbClr val="A6A6A6"/>
              </a:gs>
            </a:gsLst>
            <a:lin ang="10800000"/>
          </a:gra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  <a:defRPr/>
            </a:pPr>
            <a:endParaRPr lang="fr-FR" sz="1600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6" name="Image 8">
            <a:extLst>
              <a:ext uri="{FF2B5EF4-FFF2-40B4-BE49-F238E27FC236}">
                <a16:creationId xmlns:a16="http://schemas.microsoft.com/office/drawing/2014/main" id="{009BC6DD-B7EC-407A-A2FD-E8F0255D1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5388" y="6021388"/>
            <a:ext cx="836612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0" y="164640"/>
            <a:ext cx="11083200" cy="531840"/>
          </a:xfrm>
          <a:prstGeom prst="rect">
            <a:avLst/>
          </a:prstGeom>
          <a:noFill/>
          <a:ln w="12600">
            <a:noFill/>
          </a:ln>
        </p:spPr>
        <p:txBody>
          <a:bodyPr lIns="77040" tIns="37800" rIns="77040" bIns="37800" spcCol="0">
            <a:noAutofit/>
          </a:bodyPr>
          <a:lstStyle>
            <a:lvl1pPr indent="0">
              <a:buNone/>
              <a:defRPr/>
            </a:lvl1pPr>
          </a:lstStyle>
          <a:p>
            <a:r>
              <a:rPr lang="fr-FR"/>
              <a:t>Cliquez pour éditer le format du texte-titre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>
            <a:lvl1pPr marL="575986" indent="-431989">
              <a:spcBef>
                <a:spcPts val="188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/>
            </a:lvl1pPr>
          </a:lstStyle>
          <a:p>
            <a:r>
              <a:rPr lang="fr-FR"/>
              <a:t>Cliquez pour éditer le format du plan de texte</a:t>
            </a:r>
          </a:p>
          <a:p>
            <a:pPr lvl="1"/>
            <a:r>
              <a:rPr lang="fr-FR"/>
              <a:t>Second niveau de plan</a:t>
            </a:r>
          </a:p>
          <a:p>
            <a:pPr lvl="2"/>
            <a:r>
              <a:rPr lang="fr-FR"/>
              <a:t>Troisième niveau de plan</a:t>
            </a:r>
          </a:p>
          <a:p>
            <a:pPr lvl="3"/>
            <a:r>
              <a:rPr lang="fr-FR"/>
              <a:t>Quatrième niveau de plan</a:t>
            </a:r>
          </a:p>
          <a:p>
            <a:pPr lvl="4"/>
            <a:r>
              <a:rPr lang="fr-FR"/>
              <a:t>Cinquième niveau de plan</a:t>
            </a:r>
          </a:p>
          <a:p>
            <a:pPr lvl="5"/>
            <a:r>
              <a:rPr lang="fr-FR"/>
              <a:t>Sixième niveau de plan</a:t>
            </a:r>
          </a:p>
          <a:p>
            <a:pPr lvl="6"/>
            <a:r>
              <a:rPr lang="fr-FR"/>
              <a:t>Septième niveau de plan</a:t>
            </a:r>
          </a:p>
        </p:txBody>
      </p:sp>
      <p:pic>
        <p:nvPicPr>
          <p:cNvPr id="3074" name="Picture 2" descr="logo IPSL">
            <a:extLst>
              <a:ext uri="{FF2B5EF4-FFF2-40B4-BE49-F238E27FC236}">
                <a16:creationId xmlns:a16="http://schemas.microsoft.com/office/drawing/2014/main" id="{C252ECBF-C5B1-4A57-856C-7586EF0BC4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1" y="6082392"/>
            <a:ext cx="1416638" cy="68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845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blipFill dpi="0" rotWithShape="0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D1BF4E2C-8A9A-4E31-9D3F-7564D6329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5" y="6062663"/>
            <a:ext cx="15700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FAC1103-9446-4E70-AE35-CA3E2DEB87B2}"/>
              </a:ext>
            </a:extLst>
          </p:cNvPr>
          <p:cNvSpPr/>
          <p:nvPr/>
        </p:nvSpPr>
        <p:spPr>
          <a:xfrm>
            <a:off x="0" y="6021388"/>
            <a:ext cx="12192000" cy="836612"/>
          </a:xfrm>
          <a:prstGeom prst="rect">
            <a:avLst/>
          </a:prstGeom>
          <a:gradFill rotWithShape="0">
            <a:gsLst>
              <a:gs pos="0">
                <a:srgbClr val="FCFDFE"/>
              </a:gs>
              <a:gs pos="100000">
                <a:srgbClr val="A6A6A6"/>
              </a:gs>
            </a:gsLst>
            <a:lin ang="10800000"/>
          </a:gra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defTabSz="1219170" eaLnBrk="1" fontAlgn="auto" hangingPunct="1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  <a:defRPr/>
            </a:pPr>
            <a:endParaRPr lang="fr-FR" sz="1600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4" name="Rectangle 1047">
            <a:extLst>
              <a:ext uri="{FF2B5EF4-FFF2-40B4-BE49-F238E27FC236}">
                <a16:creationId xmlns:a16="http://schemas.microsoft.com/office/drawing/2014/main" id="{A840B927-06BD-47BA-A0CE-69A9C2F0CB92}"/>
              </a:ext>
            </a:extLst>
          </p:cNvPr>
          <p:cNvSpPr/>
          <p:nvPr/>
        </p:nvSpPr>
        <p:spPr>
          <a:xfrm>
            <a:off x="575353" y="0"/>
            <a:ext cx="11250201" cy="15875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2720" tIns="50400" rIns="102720" bIns="50400"/>
          <a:lstStyle/>
          <a:p>
            <a:pPr algn="ctr"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267" b="1" dirty="0">
                <a:solidFill>
                  <a:schemeClr val="bg1">
                    <a:lumMod val="85000"/>
                  </a:schemeClr>
                </a:solidFill>
                <a:latin typeface="Arial"/>
              </a:rPr>
              <a:t>High resolution AQ simulations in the </a:t>
            </a:r>
            <a:r>
              <a:rPr lang="fr-FR" sz="4267" b="1" dirty="0" err="1">
                <a:solidFill>
                  <a:schemeClr val="bg1">
                    <a:lumMod val="85000"/>
                  </a:schemeClr>
                </a:solidFill>
                <a:latin typeface="Arial"/>
              </a:rPr>
              <a:t>Himalayan</a:t>
            </a:r>
            <a:r>
              <a:rPr lang="fr-FR" sz="4267" b="1" dirty="0">
                <a:solidFill>
                  <a:schemeClr val="bg1">
                    <a:lumMod val="85000"/>
                  </a:schemeClr>
                </a:solidFill>
                <a:latin typeface="Arial"/>
              </a:rPr>
              <a:t> </a:t>
            </a:r>
            <a:r>
              <a:rPr lang="fr-FR" sz="4267" b="1" dirty="0" err="1">
                <a:solidFill>
                  <a:schemeClr val="bg1">
                    <a:lumMod val="85000"/>
                  </a:schemeClr>
                </a:solidFill>
                <a:latin typeface="Arial"/>
              </a:rPr>
              <a:t>valleys</a:t>
            </a:r>
            <a:r>
              <a:rPr lang="fr-FR" sz="4267" b="1" dirty="0">
                <a:solidFill>
                  <a:schemeClr val="bg1">
                    <a:lumMod val="85000"/>
                  </a:schemeClr>
                </a:solidFill>
                <a:latin typeface="Arial"/>
              </a:rPr>
              <a:t>: a case </a:t>
            </a:r>
            <a:r>
              <a:rPr lang="fr-FR" sz="4267" b="1" dirty="0" err="1">
                <a:solidFill>
                  <a:schemeClr val="bg1">
                    <a:lumMod val="85000"/>
                  </a:schemeClr>
                </a:solidFill>
                <a:latin typeface="Arial"/>
              </a:rPr>
              <a:t>study</a:t>
            </a:r>
            <a:r>
              <a:rPr lang="fr-FR" sz="4267" b="1" dirty="0">
                <a:solidFill>
                  <a:schemeClr val="bg1">
                    <a:lumMod val="85000"/>
                  </a:schemeClr>
                </a:solidFill>
                <a:latin typeface="Arial"/>
              </a:rPr>
              <a:t> in Bhutan</a:t>
            </a:r>
            <a:endParaRPr lang="fr-FR" sz="4267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algn="ctr"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667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i="1" dirty="0">
                <a:solidFill>
                  <a:schemeClr val="tx1"/>
                </a:solidFill>
                <a:latin typeface="Arial"/>
              </a:rPr>
              <a:t>Bertrand </a:t>
            </a:r>
            <a:r>
              <a:rPr lang="fr-FR" sz="2400" b="1" i="1" baseline="0" dirty="0">
                <a:solidFill>
                  <a:schemeClr val="tx1"/>
                </a:solidFill>
                <a:latin typeface="Arial"/>
              </a:rPr>
              <a:t>Bessagnet (LMD/IPSL)</a:t>
            </a: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Narayan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Thapa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,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Dikra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 Prasad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Bajgai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, Ravi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Sahu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, Arshini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Saikia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,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Arineh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Cholakian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, Laurent Menut, Guillaume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Siour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,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Tenzin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Wangchuk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, Monica </a:t>
            </a:r>
            <a:r>
              <a:rPr lang="fr-FR" sz="1600" b="1" i="1" dirty="0" err="1">
                <a:solidFill>
                  <a:schemeClr val="tx1"/>
                </a:solidFill>
                <a:latin typeface="Arial"/>
              </a:rPr>
              <a:t>Crippa</a:t>
            </a:r>
            <a:r>
              <a:rPr lang="fr-FR" sz="1600" b="1" i="1" dirty="0">
                <a:solidFill>
                  <a:schemeClr val="tx1"/>
                </a:solidFill>
                <a:latin typeface="Arial"/>
              </a:rPr>
              <a:t>, and Kamala Gurung</a:t>
            </a:r>
          </a:p>
          <a:p>
            <a:pPr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i="1" dirty="0">
                <a:solidFill>
                  <a:schemeClr val="tx1"/>
                </a:solidFill>
                <a:latin typeface="Arial"/>
              </a:rPr>
              <a:t>ICIMOD, LMD-LISA/IPSL, JSW Law, JRC</a:t>
            </a:r>
            <a:r>
              <a:rPr lang="fr-FR" sz="2667" b="1" i="1" dirty="0">
                <a:solidFill>
                  <a:schemeClr val="tx1"/>
                </a:solidFill>
                <a:latin typeface="Arial"/>
              </a:rPr>
              <a:t>	</a:t>
            </a:r>
          </a:p>
          <a:p>
            <a:pPr marL="491508"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667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marL="491508"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667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marL="491508"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3467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marL="491508"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3467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marL="491508"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3467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marL="491508" algn="ctr" defTabSz="10396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4267" dirty="0">
              <a:solidFill>
                <a:schemeClr val="bg1">
                  <a:lumMod val="85000"/>
                </a:schemeClr>
              </a:solidFill>
              <a:latin typeface="Arial"/>
            </a:endParaRPr>
          </a:p>
        </p:txBody>
      </p:sp>
      <p:pic>
        <p:nvPicPr>
          <p:cNvPr id="5" name="Image 3">
            <a:extLst>
              <a:ext uri="{FF2B5EF4-FFF2-40B4-BE49-F238E27FC236}">
                <a16:creationId xmlns:a16="http://schemas.microsoft.com/office/drawing/2014/main" id="{91FAB715-FEFD-4A9C-A369-1E58962AA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5388" y="6021388"/>
            <a:ext cx="836612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logo IPSL">
            <a:extLst>
              <a:ext uri="{FF2B5EF4-FFF2-40B4-BE49-F238E27FC236}">
                <a16:creationId xmlns:a16="http://schemas.microsoft.com/office/drawing/2014/main" id="{B8E5D2FF-15D3-45D4-A786-F8AC8D5112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6" y="6119450"/>
            <a:ext cx="1390650" cy="67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24980D-F46B-4B16-9B25-64F1267E4E4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293" y="6076440"/>
            <a:ext cx="1073832" cy="71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2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8AC6A724-6275-4410-BCBD-AC6E8B6164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20CFB755-1B00-4CF2-9E60-52FF12DF5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4F4640-253D-45A6-B036-2AFF8AD9F4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0322443-C53C-42C5-A730-2A7A8289DEC9}" type="datetimeFigureOut">
              <a:rPr lang="fr-FR"/>
              <a:pPr>
                <a:defRPr/>
              </a:pPr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862DFF-E051-4F65-AE03-7A9B93FB4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9200E5-2C10-4867-91EA-682D4FB7D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A3341C-47D8-4861-A4B4-B5EEBD13C8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781214-8D11-41E5-B31D-0EF8F3D9BD0F}"/>
              </a:ext>
            </a:extLst>
          </p:cNvPr>
          <p:cNvSpPr txBox="1"/>
          <p:nvPr/>
        </p:nvSpPr>
        <p:spPr>
          <a:xfrm>
            <a:off x="2676698" y="6259483"/>
            <a:ext cx="5057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CHIMERE workshop – 25-26 June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6DEBB-9BC4-4311-8905-72838FF7B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of Global Air 2025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B1334C-60CE-4425-A42E-D54967A8F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78" y="1568831"/>
            <a:ext cx="7189312" cy="4032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71E5BB-6383-408E-B43F-6D7C941CCA1A}"/>
              </a:ext>
            </a:extLst>
          </p:cNvPr>
          <p:cNvSpPr/>
          <p:nvPr/>
        </p:nvSpPr>
        <p:spPr>
          <a:xfrm>
            <a:off x="96981" y="5641217"/>
            <a:ext cx="7866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https://www.stateofglobalair.org/resources/report/state-global-air-report-2025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DC40BE-3B50-46DA-98BF-D382F3CD5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1" y="1225832"/>
            <a:ext cx="4599626" cy="2455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98FC126-9C52-4CD4-A5CA-9262220796D3}"/>
              </a:ext>
            </a:extLst>
          </p:cNvPr>
          <p:cNvSpPr/>
          <p:nvPr/>
        </p:nvSpPr>
        <p:spPr>
          <a:xfrm>
            <a:off x="7722522" y="3657600"/>
            <a:ext cx="38238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 in </a:t>
            </a:r>
            <a:r>
              <a:rPr lang="fr-F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annual</a:t>
            </a:r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</a:t>
            </a:r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ambient PM2.5 </a:t>
            </a:r>
            <a:r>
              <a:rPr lang="fr-F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exposure</a:t>
            </a:r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</a:t>
            </a:r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2013 and 2023 </a:t>
            </a:r>
            <a:r>
              <a:rPr lang="fr-F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</a:t>
            </a:r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20 </a:t>
            </a:r>
            <a:r>
              <a:rPr lang="fr-F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</a:t>
            </a:r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populous</a:t>
            </a:r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countries.</a:t>
            </a:r>
          </a:p>
        </p:txBody>
      </p:sp>
    </p:spTree>
    <p:extLst>
      <p:ext uri="{BB962C8B-B14F-4D97-AF65-F5344CB8AC3E}">
        <p14:creationId xmlns:p14="http://schemas.microsoft.com/office/powerpoint/2010/main" val="2266598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9E7E3A4-A2B2-41B0-8043-63EC00A5D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3" y="2718262"/>
            <a:ext cx="5036866" cy="3250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9366DC-BD7C-4B69-B64F-C504ACE09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973" y="1180406"/>
            <a:ext cx="3487431" cy="2335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263FD32-0C3C-48E6-82B0-5AB36251B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172" y="1551102"/>
            <a:ext cx="3119948" cy="4168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1139DFF-7CE2-44AF-A8BC-1825E27B6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640"/>
            <a:ext cx="11083200" cy="531840"/>
          </a:xfrm>
        </p:spPr>
        <p:txBody>
          <a:bodyPr/>
          <a:lstStyle/>
          <a:p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Bhutanese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emissions</a:t>
            </a:r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C3B658-CD8D-4B51-AF6E-0AA91F8A71ED}"/>
              </a:ext>
            </a:extLst>
          </p:cNvPr>
          <p:cNvSpPr/>
          <p:nvPr/>
        </p:nvSpPr>
        <p:spPr>
          <a:xfrm>
            <a:off x="171449" y="1144588"/>
            <a:ext cx="731700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+mn-lt"/>
              </a:rPr>
              <a:t>Residential sector (cooking, heating)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+mn-lt"/>
              </a:rPr>
              <a:t>Industry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+mn-lt"/>
              </a:rPr>
              <a:t>Traffic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+mn-lt"/>
              </a:rPr>
              <a:t>Wildfires (pre-monsoon)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F0CBDE1-246C-4F57-8A22-3CFF21EA3FDF}"/>
              </a:ext>
            </a:extLst>
          </p:cNvPr>
          <p:cNvSpPr txBox="1"/>
          <p:nvPr/>
        </p:nvSpPr>
        <p:spPr>
          <a:xfrm>
            <a:off x="5802283" y="3700896"/>
            <a:ext cx="293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Traditional</a:t>
            </a:r>
            <a:r>
              <a:rPr lang="fr-FR" dirty="0"/>
              <a:t> </a:t>
            </a:r>
            <a:r>
              <a:rPr lang="fr-FR" dirty="0" err="1"/>
              <a:t>stove</a:t>
            </a:r>
            <a:r>
              <a:rPr lang="fr-FR" dirty="0"/>
              <a:t> (</a:t>
            </a:r>
            <a:r>
              <a:rPr lang="fr-FR" dirty="0" err="1"/>
              <a:t>bukhari</a:t>
            </a:r>
            <a:r>
              <a:rPr lang="fr-FR" dirty="0"/>
              <a:t>)</a:t>
            </a:r>
          </a:p>
        </p:txBody>
      </p:sp>
      <p:pic>
        <p:nvPicPr>
          <p:cNvPr id="1026" name="Picture 2" descr="https://upload.wikimedia.org/wikipedia/commons/5/5f/Bukhari-Afghanistan.jpg">
            <a:extLst>
              <a:ext uri="{FF2B5EF4-FFF2-40B4-BE49-F238E27FC236}">
                <a16:creationId xmlns:a16="http://schemas.microsoft.com/office/drawing/2014/main" id="{4B3BF976-D8FA-45D5-BE46-2444EEF59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40" y="4098175"/>
            <a:ext cx="2114203" cy="182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B1847D9-10A7-45D4-B2A2-24835B6E7D6A}"/>
              </a:ext>
            </a:extLst>
          </p:cNvPr>
          <p:cNvSpPr txBox="1"/>
          <p:nvPr/>
        </p:nvSpPr>
        <p:spPr>
          <a:xfrm>
            <a:off x="3575406" y="5959011"/>
            <a:ext cx="13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From EDGAR</a:t>
            </a:r>
          </a:p>
        </p:txBody>
      </p:sp>
    </p:spTree>
    <p:extLst>
      <p:ext uri="{BB962C8B-B14F-4D97-AF65-F5344CB8AC3E}">
        <p14:creationId xmlns:p14="http://schemas.microsoft.com/office/powerpoint/2010/main" val="4216088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47D3CA-DC25-470D-9C23-108103ECA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Bhutan</a:t>
            </a:r>
            <a:endParaRPr lang="fr-FR" dirty="0"/>
          </a:p>
        </p:txBody>
      </p:sp>
      <p:pic>
        <p:nvPicPr>
          <p:cNvPr id="1026" name="Picture 2" descr="https://www.worldometers.info/img/maps/bhutan_physical_map.gif">
            <a:extLst>
              <a:ext uri="{FF2B5EF4-FFF2-40B4-BE49-F238E27FC236}">
                <a16:creationId xmlns:a16="http://schemas.microsoft.com/office/drawing/2014/main" id="{B9D44098-8581-404B-82F6-C378AC716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01" y="1042856"/>
            <a:ext cx="6808123" cy="4812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68EE9F1-FA7C-4AF6-BE97-74C2174932A3}"/>
              </a:ext>
            </a:extLst>
          </p:cNvPr>
          <p:cNvSpPr txBox="1"/>
          <p:nvPr/>
        </p:nvSpPr>
        <p:spPr>
          <a:xfrm>
            <a:off x="7689271" y="1305098"/>
            <a:ext cx="3732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Population 2022 </a:t>
            </a:r>
            <a:r>
              <a:rPr lang="fr-FR" dirty="0" err="1"/>
              <a:t>census</a:t>
            </a:r>
            <a:r>
              <a:rPr lang="fr-FR" dirty="0"/>
              <a:t> </a:t>
            </a:r>
            <a:r>
              <a:rPr lang="fr-FR" b="1" dirty="0"/>
              <a:t>727 145</a:t>
            </a:r>
          </a:p>
          <a:p>
            <a:r>
              <a:rPr lang="fr-FR" dirty="0"/>
              <a:t>Density : </a:t>
            </a:r>
            <a:r>
              <a:rPr lang="fr-FR" b="1" dirty="0"/>
              <a:t>20.4 #/km2 </a:t>
            </a:r>
          </a:p>
          <a:p>
            <a:r>
              <a:rPr lang="fr-FR" dirty="0" err="1"/>
              <a:t>Gangkhar</a:t>
            </a:r>
            <a:r>
              <a:rPr lang="fr-FR" dirty="0"/>
              <a:t> </a:t>
            </a:r>
            <a:r>
              <a:rPr lang="fr-FR" dirty="0" err="1"/>
              <a:t>Puensum</a:t>
            </a:r>
            <a:r>
              <a:rPr lang="fr-FR" dirty="0"/>
              <a:t>: </a:t>
            </a:r>
            <a:r>
              <a:rPr lang="fr-FR" b="1" dirty="0"/>
              <a:t>7 570 m</a:t>
            </a:r>
          </a:p>
          <a:p>
            <a:r>
              <a:rPr lang="fr-FR" dirty="0"/>
              <a:t>Altitude tropical </a:t>
            </a:r>
            <a:r>
              <a:rPr lang="fr-FR" dirty="0" err="1"/>
              <a:t>climate</a:t>
            </a:r>
            <a:endParaRPr lang="fr-FR" dirty="0"/>
          </a:p>
        </p:txBody>
      </p:sp>
      <p:pic>
        <p:nvPicPr>
          <p:cNvPr id="1028" name="Picture 4" descr="https://upload.wikimedia.org/wikipedia/commons/6/65/BhutanOMC.png">
            <a:extLst>
              <a:ext uri="{FF2B5EF4-FFF2-40B4-BE49-F238E27FC236}">
                <a16:creationId xmlns:a16="http://schemas.microsoft.com/office/drawing/2014/main" id="{C27A849A-EE60-41C1-AAEE-FA7B25216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645" y="2527068"/>
            <a:ext cx="4557798" cy="309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342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747E25A-54BA-415D-B56F-41AFB0A5D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668" y="1088912"/>
            <a:ext cx="6968332" cy="44474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196030-E055-44CE-8F2B-C84AE62AC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7069"/>
            <a:ext cx="5159278" cy="340115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1291A5CF-5DC2-4B3A-91C0-CDAD4E72E2EC}"/>
              </a:ext>
            </a:extLst>
          </p:cNvPr>
          <p:cNvSpPr txBox="1">
            <a:spLocks/>
          </p:cNvSpPr>
          <p:nvPr/>
        </p:nvSpPr>
        <p:spPr bwMode="auto">
          <a:xfrm>
            <a:off x="152400" y="317040"/>
            <a:ext cx="11083200" cy="531840"/>
          </a:xfrm>
          <a:prstGeom prst="rect">
            <a:avLst/>
          </a:prstGeom>
          <a:noFill/>
          <a:ln w="126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040" tIns="37800" rIns="77040" bIns="37800" numCol="1" spcCol="0" anchor="ctr" anchorCtr="0" compatLnSpc="1">
            <a:prstTxWarp prst="textNoShape">
              <a:avLst/>
            </a:prstTxWarp>
            <a:noAutofit/>
          </a:bodyPr>
          <a:lstStyle>
            <a:lvl1pPr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Domains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Bhutan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E7AD51-23E5-46EB-938D-2D40158E5A65}"/>
              </a:ext>
            </a:extLst>
          </p:cNvPr>
          <p:cNvSpPr txBox="1"/>
          <p:nvPr/>
        </p:nvSpPr>
        <p:spPr>
          <a:xfrm>
            <a:off x="186241" y="1139778"/>
            <a:ext cx="48815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March 2025 (</a:t>
            </a:r>
            <a:r>
              <a:rPr lang="fr-FR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spin-up</a:t>
            </a:r>
            <a:r>
              <a:rPr lang="fr-F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fr-FR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february</a:t>
            </a:r>
            <a:r>
              <a:rPr lang="fr-F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fr-F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fr-FR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nested</a:t>
            </a:r>
            <a:r>
              <a:rPr lang="fr-F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domains</a:t>
            </a:r>
            <a:r>
              <a:rPr lang="fr-F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(0.25</a:t>
            </a:r>
            <a:r>
              <a:rPr lang="fr-F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→0.05→0.01)</a:t>
            </a:r>
            <a:endParaRPr lang="fr-FR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8471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0" y="164640"/>
            <a:ext cx="11083200" cy="531840"/>
          </a:xfrm>
          <a:prstGeom prst="rect">
            <a:avLst/>
          </a:prstGeom>
          <a:noFill/>
          <a:ln w="12600">
            <a:noFill/>
          </a:ln>
        </p:spPr>
        <p:txBody>
          <a:bodyPr vert="horz" wrap="square" lIns="102720" tIns="50400" rIns="102720" bIns="50400" numCol="1" spcCol="0" anchor="ctr" anchorCtr="0" compatLnSpc="1">
            <a:prstTxWarp prst="textNoShape">
              <a:avLst/>
            </a:prstTxWarp>
            <a:noAutofit/>
          </a:bodyPr>
          <a:lstStyle/>
          <a:p>
            <a:pPr defTabSz="1039654">
              <a:lnSpc>
                <a:spcPct val="100000"/>
              </a:lnSpc>
            </a:pPr>
            <a:r>
              <a:rPr lang="fr-FR" sz="3067" dirty="0">
                <a:solidFill>
                  <a:srgbClr val="FF0000"/>
                </a:solidFill>
                <a:latin typeface="Arial"/>
              </a:rPr>
              <a:t>Emission spatialisation – The EDGAR </a:t>
            </a:r>
            <a:r>
              <a:rPr lang="fr-FR" sz="3067" dirty="0" err="1">
                <a:solidFill>
                  <a:srgbClr val="FF0000"/>
                </a:solidFill>
                <a:latin typeface="Arial"/>
              </a:rPr>
              <a:t>database</a:t>
            </a:r>
            <a:endParaRPr lang="fr-FR" sz="3067" dirty="0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33" name="Image 2"/>
          <p:cNvPicPr/>
          <p:nvPr/>
        </p:nvPicPr>
        <p:blipFill>
          <a:blip r:embed="rId2"/>
          <a:srcRect r="51546"/>
          <a:stretch/>
        </p:blipFill>
        <p:spPr>
          <a:xfrm>
            <a:off x="1637280" y="1404000"/>
            <a:ext cx="3294240" cy="4447200"/>
          </a:xfrm>
          <a:prstGeom prst="rect">
            <a:avLst/>
          </a:prstGeom>
          <a:noFill/>
          <a:ln w="0">
            <a:noFill/>
          </a:ln>
          <a:effectLst>
            <a:outerShdw blurRad="291960" dist="139498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4" name="ZoneTexte 3"/>
          <p:cNvSpPr/>
          <p:nvPr/>
        </p:nvSpPr>
        <p:spPr>
          <a:xfrm>
            <a:off x="2192160" y="1055040"/>
            <a:ext cx="6931675" cy="34693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20000" tIns="60000" rIns="120000" bIns="60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467" b="1">
                <a:solidFill>
                  <a:schemeClr val="dk1"/>
                </a:solidFill>
                <a:latin typeface="Arial"/>
              </a:rPr>
              <a:t>Global EDGAR ~10km                                                             New Proxy ~1km</a:t>
            </a:r>
            <a:endParaRPr lang="fr-FR" sz="1467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5" name="Image 4"/>
          <p:cNvPicPr/>
          <p:nvPr/>
        </p:nvPicPr>
        <p:blipFill>
          <a:blip r:embed="rId2"/>
          <a:srcRect l="48185"/>
          <a:stretch/>
        </p:blipFill>
        <p:spPr>
          <a:xfrm>
            <a:off x="6283200" y="1404000"/>
            <a:ext cx="3522720" cy="4447200"/>
          </a:xfrm>
          <a:prstGeom prst="rect">
            <a:avLst/>
          </a:prstGeom>
          <a:noFill/>
          <a:ln w="0">
            <a:noFill/>
          </a:ln>
          <a:effectLst>
            <a:outerShdw blurRad="291960" dist="139498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6" name="Flèche : droite 5"/>
          <p:cNvSpPr/>
          <p:nvPr/>
        </p:nvSpPr>
        <p:spPr>
          <a:xfrm>
            <a:off x="5388000" y="3053280"/>
            <a:ext cx="621120" cy="750720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BCBCBC"/>
              </a:gs>
              <a:gs pos="35000">
                <a:srgbClr val="D0D0D0"/>
              </a:gs>
              <a:gs pos="100000">
                <a:srgbClr val="EDEDED"/>
              </a:gs>
            </a:gsLst>
            <a:lin ang="16200000"/>
          </a:gradFill>
          <a:ln>
            <a:solidFill>
              <a:srgbClr val="000000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numCol="1" spcCol="0" anchor="t">
            <a:noAutofit/>
          </a:bodyPr>
          <a:lstStyle/>
          <a:p>
            <a:pPr defTabSz="1219170">
              <a:tabLst>
                <a:tab pos="0" algn="l"/>
              </a:tabLst>
            </a:pPr>
            <a:endParaRPr lang="fr-FR" sz="1600">
              <a:solidFill>
                <a:schemeClr val="dk1"/>
              </a:solidFill>
              <a:latin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C8A3D2-F77B-4DB7-84FA-493A33B0B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705"/>
            <a:ext cx="9567949" cy="531840"/>
          </a:xfrm>
        </p:spPr>
        <p:txBody>
          <a:bodyPr/>
          <a:lstStyle/>
          <a:p>
            <a:r>
              <a:rPr lang="fr-FR" altLang="fr-FR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CHIMERE </a:t>
            </a:r>
            <a:r>
              <a:rPr lang="fr-FR" altLang="fr-FR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</a:t>
            </a:r>
            <a:r>
              <a:rPr lang="fr-FR" altLang="fr-FR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IGP (</a:t>
            </a:r>
            <a:r>
              <a:rPr lang="fr-FR" altLang="fr-FR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Indo-Gangetic</a:t>
            </a:r>
            <a:r>
              <a:rPr lang="fr-FR" altLang="fr-FR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Plains) and Bhutan</a:t>
            </a:r>
            <a:endParaRPr lang="fr-FR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3C098B-E1DC-4AD6-AF34-1AE8BA348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4" y="1135560"/>
            <a:ext cx="7465946" cy="4724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6BE3627-F111-4029-B06D-A275E37BF17D}"/>
              </a:ext>
            </a:extLst>
          </p:cNvPr>
          <p:cNvSpPr txBox="1"/>
          <p:nvPr/>
        </p:nvSpPr>
        <p:spPr>
          <a:xfrm>
            <a:off x="8166460" y="1306033"/>
            <a:ext cx="24307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March 2025</a:t>
            </a:r>
          </a:p>
          <a:p>
            <a:r>
              <a:rPr lang="fr-F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km resolution</a:t>
            </a:r>
          </a:p>
          <a:p>
            <a:r>
              <a:rPr lang="fr-F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km over Bhutan</a:t>
            </a:r>
          </a:p>
        </p:txBody>
      </p:sp>
    </p:spTree>
    <p:extLst>
      <p:ext uri="{BB962C8B-B14F-4D97-AF65-F5344CB8AC3E}">
        <p14:creationId xmlns:p14="http://schemas.microsoft.com/office/powerpoint/2010/main" val="3208304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B802DD2-E4B3-4111-870F-7A666962B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56" y="1137415"/>
            <a:ext cx="8846051" cy="4661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laceHolder 1">
            <a:extLst>
              <a:ext uri="{FF2B5EF4-FFF2-40B4-BE49-F238E27FC236}">
                <a16:creationId xmlns:a16="http://schemas.microsoft.com/office/drawing/2014/main" id="{465C1190-38AF-4603-B9AF-ED832DDB2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640"/>
            <a:ext cx="11083200" cy="531840"/>
          </a:xfrm>
          <a:prstGeom prst="rect">
            <a:avLst/>
          </a:prstGeom>
          <a:noFill/>
          <a:ln w="12600">
            <a:noFill/>
          </a:ln>
        </p:spPr>
        <p:txBody>
          <a:bodyPr vert="horz" wrap="square" lIns="102720" tIns="50400" rIns="102720" bIns="50400" numCol="1" spcCol="0" anchor="ctr" anchorCtr="0" compatLnSpc="1">
            <a:prstTxWarp prst="textNoShape">
              <a:avLst/>
            </a:prstTxWarp>
            <a:noAutofit/>
          </a:bodyPr>
          <a:lstStyle/>
          <a:p>
            <a:pPr defTabSz="1039654">
              <a:lnSpc>
                <a:spcPct val="100000"/>
              </a:lnSpc>
            </a:pPr>
            <a:r>
              <a:rPr lang="fr-FR" sz="3067" dirty="0">
                <a:solidFill>
                  <a:srgbClr val="FF0000"/>
                </a:solidFill>
                <a:latin typeface="Arial"/>
              </a:rPr>
              <a:t>Evaluation</a:t>
            </a:r>
            <a:endParaRPr lang="fr-FR" sz="3067" dirty="0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FC078EE-63A3-4C4C-A62E-32AD26E39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913" y="1160980"/>
            <a:ext cx="3039087" cy="200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54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2EF5340-97E4-4869-B046-B42B5EC79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668" y="1147156"/>
            <a:ext cx="10060139" cy="4807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PlaceHolder 1">
            <a:extLst>
              <a:ext uri="{FF2B5EF4-FFF2-40B4-BE49-F238E27FC236}">
                <a16:creationId xmlns:a16="http://schemas.microsoft.com/office/drawing/2014/main" id="{1CD2B15E-B722-4C36-ABBF-CD24EDD07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640"/>
            <a:ext cx="11083200" cy="531840"/>
          </a:xfrm>
          <a:prstGeom prst="rect">
            <a:avLst/>
          </a:prstGeom>
          <a:noFill/>
          <a:ln w="12600">
            <a:noFill/>
          </a:ln>
        </p:spPr>
        <p:txBody>
          <a:bodyPr vert="horz" wrap="square" lIns="102720" tIns="50400" rIns="102720" bIns="50400" numCol="1" spcCol="0" anchor="ctr" anchorCtr="0" compatLnSpc="1">
            <a:prstTxWarp prst="textNoShape">
              <a:avLst/>
            </a:prstTxWarp>
            <a:noAutofit/>
          </a:bodyPr>
          <a:lstStyle/>
          <a:p>
            <a:pPr defTabSz="1039654">
              <a:lnSpc>
                <a:spcPct val="100000"/>
              </a:lnSpc>
            </a:pPr>
            <a:r>
              <a:rPr lang="fr-FR" sz="3067" dirty="0">
                <a:solidFill>
                  <a:srgbClr val="FF0000"/>
                </a:solidFill>
                <a:latin typeface="Arial"/>
              </a:rPr>
              <a:t>Impact of the resolution on </a:t>
            </a:r>
            <a:r>
              <a:rPr lang="fr-FR" sz="3067" dirty="0" err="1">
                <a:solidFill>
                  <a:srgbClr val="FF0000"/>
                </a:solidFill>
                <a:latin typeface="Arial"/>
              </a:rPr>
              <a:t>deposition</a:t>
            </a:r>
            <a:r>
              <a:rPr lang="fr-FR" sz="3067" dirty="0">
                <a:solidFill>
                  <a:srgbClr val="FF0000"/>
                </a:solidFill>
                <a:latin typeface="Arial"/>
              </a:rPr>
              <a:t> (March)</a:t>
            </a:r>
            <a:endParaRPr lang="fr-FR" sz="3067" dirty="0">
              <a:solidFill>
                <a:schemeClr val="dk1"/>
              </a:solidFill>
              <a:latin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513719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>
            <a:extLst>
              <a:ext uri="{FF2B5EF4-FFF2-40B4-BE49-F238E27FC236}">
                <a16:creationId xmlns:a16="http://schemas.microsoft.com/office/drawing/2014/main" id="{465C1190-38AF-4603-B9AF-ED832DDB2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640"/>
            <a:ext cx="11083200" cy="531840"/>
          </a:xfrm>
          <a:prstGeom prst="rect">
            <a:avLst/>
          </a:prstGeom>
          <a:noFill/>
          <a:ln w="12600">
            <a:noFill/>
          </a:ln>
        </p:spPr>
        <p:txBody>
          <a:bodyPr vert="horz" wrap="square" lIns="102720" tIns="50400" rIns="102720" bIns="50400" numCol="1" spcCol="0" anchor="ctr" anchorCtr="0" compatLnSpc="1">
            <a:prstTxWarp prst="textNoShape">
              <a:avLst/>
            </a:prstTxWarp>
            <a:noAutofit/>
          </a:bodyPr>
          <a:lstStyle/>
          <a:p>
            <a:pPr defTabSz="1039654">
              <a:lnSpc>
                <a:spcPct val="100000"/>
              </a:lnSpc>
            </a:pPr>
            <a:r>
              <a:rPr lang="fr-FR" sz="3067" dirty="0">
                <a:solidFill>
                  <a:srgbClr val="FF0000"/>
                </a:solidFill>
                <a:latin typeface="Arial"/>
              </a:rPr>
              <a:t>Wind speed </a:t>
            </a:r>
            <a:r>
              <a:rPr lang="fr-FR" sz="3067" dirty="0" err="1">
                <a:solidFill>
                  <a:srgbClr val="FF0000"/>
                </a:solidFill>
                <a:latin typeface="Arial"/>
              </a:rPr>
              <a:t>regime</a:t>
            </a:r>
            <a:r>
              <a:rPr lang="fr-FR" sz="3067" dirty="0">
                <a:solidFill>
                  <a:srgbClr val="FF0000"/>
                </a:solidFill>
                <a:latin typeface="Arial"/>
              </a:rPr>
              <a:t> </a:t>
            </a:r>
            <a:r>
              <a:rPr lang="fr-FR" sz="3067" dirty="0" err="1">
                <a:solidFill>
                  <a:srgbClr val="FF0000"/>
                </a:solidFill>
                <a:latin typeface="Arial"/>
              </a:rPr>
              <a:t>within</a:t>
            </a:r>
            <a:r>
              <a:rPr lang="fr-FR" sz="3067" dirty="0">
                <a:solidFill>
                  <a:srgbClr val="FF0000"/>
                </a:solidFill>
                <a:latin typeface="Arial"/>
              </a:rPr>
              <a:t> the </a:t>
            </a:r>
            <a:r>
              <a:rPr lang="fr-FR" sz="3067" dirty="0" err="1">
                <a:solidFill>
                  <a:srgbClr val="FF0000"/>
                </a:solidFill>
                <a:latin typeface="Arial"/>
              </a:rPr>
              <a:t>valley</a:t>
            </a:r>
            <a:endParaRPr lang="fr-FR" sz="3067" dirty="0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352C74-A017-4878-A53E-BE18F0139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273581"/>
            <a:ext cx="8291246" cy="463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4DA2A90-8395-430C-A6B3-87B94526CA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424" r="67022" b="-1"/>
          <a:stretch/>
        </p:blipFill>
        <p:spPr>
          <a:xfrm>
            <a:off x="8578830" y="1130531"/>
            <a:ext cx="2610101" cy="2177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B66DCE-ADF6-4631-8E83-D39C3989C0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10" t="66424" r="33700" b="-1"/>
          <a:stretch/>
        </p:blipFill>
        <p:spPr>
          <a:xfrm>
            <a:off x="9110750" y="3557848"/>
            <a:ext cx="2712334" cy="2255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9230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>
            <a:extLst>
              <a:ext uri="{FF2B5EF4-FFF2-40B4-BE49-F238E27FC236}">
                <a16:creationId xmlns:a16="http://schemas.microsoft.com/office/drawing/2014/main" id="{D0CF18E9-205F-43A2-BD41-E52EF64D22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288" y="273050"/>
            <a:ext cx="11083925" cy="531813"/>
          </a:xfrm>
          <a:ln w="9525"/>
          <a:extLst>
            <a:ext uri="{91240B29-F687-4F45-9708-019B960494DF}">
              <a14:hiddenLine xmlns:a14="http://schemas.microsoft.com/office/drawing/2010/main" w="12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 b="1" dirty="0">
                <a:solidFill>
                  <a:srgbClr val="FF0000"/>
                </a:solidFill>
              </a:rPr>
              <a:t>Air Quality simulations in Bhutan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20EA10-547C-4D88-BDD8-EBE95619CD5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779818" y="1496291"/>
            <a:ext cx="7146330" cy="4461224"/>
          </a:xfrm>
          <a:prstGeom prst="rect">
            <a:avLst/>
          </a:prstGeom>
          <a:noFill/>
          <a:ln w="0">
            <a:noFill/>
          </a:ln>
          <a:effectLst>
            <a:outerShdw blurRad="291960" dist="139498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1287CB-B6E0-464F-98E4-243B79AEE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8" y="1047403"/>
            <a:ext cx="2892829" cy="21696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A205899-C7DD-41DA-9F33-B75CCD6B1F2F}"/>
              </a:ext>
            </a:extLst>
          </p:cNvPr>
          <p:cNvSpPr txBox="1"/>
          <p:nvPr/>
        </p:nvSpPr>
        <p:spPr>
          <a:xfrm>
            <a:off x="0" y="3200399"/>
            <a:ext cx="3408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Wildfires observed nearby </a:t>
            </a:r>
            <a:r>
              <a:rPr lang="en-US" sz="1400" i="1" dirty="0" err="1"/>
              <a:t>Haa</a:t>
            </a:r>
            <a:r>
              <a:rPr lang="en-US" sz="1400" i="1" dirty="0"/>
              <a:t> on March 2025 (credit: Tenzin Wangchuk).</a:t>
            </a:r>
            <a:r>
              <a:rPr lang="fr-FR" sz="1400" i="1" dirty="0"/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725CD9-0711-494B-8EB7-261C15D1B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3237"/>
            <a:ext cx="4516465" cy="27847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674A17B-5F82-40B6-87BE-B835747A7B32}"/>
              </a:ext>
            </a:extLst>
          </p:cNvPr>
          <p:cNvSpPr txBox="1"/>
          <p:nvPr/>
        </p:nvSpPr>
        <p:spPr>
          <a:xfrm>
            <a:off x="1712423" y="4031672"/>
            <a:ext cx="2150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Wildfire</a:t>
            </a:r>
            <a:r>
              <a:rPr lang="fr-FR" dirty="0"/>
              <a:t> contribution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176AA228-CB35-47BC-B386-49027EC6048A}"/>
              </a:ext>
            </a:extLst>
          </p:cNvPr>
          <p:cNvCxnSpPr/>
          <p:nvPr/>
        </p:nvCxnSpPr>
        <p:spPr>
          <a:xfrm flipV="1">
            <a:off x="1421476" y="4048298"/>
            <a:ext cx="5237019" cy="12385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F35AF8AD-B66C-404B-B852-8C3495FE93B3}"/>
              </a:ext>
            </a:extLst>
          </p:cNvPr>
          <p:cNvSpPr txBox="1"/>
          <p:nvPr/>
        </p:nvSpPr>
        <p:spPr>
          <a:xfrm>
            <a:off x="4721629" y="1163781"/>
            <a:ext cx="2707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CHIMERE for </a:t>
            </a:r>
            <a:r>
              <a:rPr lang="fr-FR" i="1" dirty="0" err="1"/>
              <a:t>Vapor</a:t>
            </a:r>
            <a:r>
              <a:rPr lang="fr-FR" i="1" dirty="0"/>
              <a:t> (NCAR)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750F5F-FDBE-41DD-B601-37DC23B37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b="1" dirty="0">
                <a:solidFill>
                  <a:srgbClr val="FF0000"/>
                </a:solidFill>
              </a:rPr>
              <a:t>Impact of </a:t>
            </a:r>
            <a:r>
              <a:rPr lang="fr-FR" altLang="fr-FR" b="1" dirty="0" err="1">
                <a:solidFill>
                  <a:srgbClr val="FF0000"/>
                </a:solidFill>
              </a:rPr>
              <a:t>residential</a:t>
            </a:r>
            <a:r>
              <a:rPr lang="fr-FR" altLang="fr-FR" b="1" dirty="0">
                <a:solidFill>
                  <a:srgbClr val="FF0000"/>
                </a:solidFill>
              </a:rPr>
              <a:t> </a:t>
            </a:r>
            <a:r>
              <a:rPr lang="fr-FR" altLang="fr-FR" b="1" dirty="0" err="1">
                <a:solidFill>
                  <a:srgbClr val="FF0000"/>
                </a:solidFill>
              </a:rPr>
              <a:t>emissions</a:t>
            </a:r>
            <a:r>
              <a:rPr lang="fr-FR" altLang="fr-FR" b="1" dirty="0">
                <a:solidFill>
                  <a:srgbClr val="FF0000"/>
                </a:solidFill>
              </a:rPr>
              <a:t> in Bhutan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6FAE9D-FA0D-4FA4-9413-652AADF7B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9" y="1088968"/>
            <a:ext cx="7798641" cy="4804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472391-A46B-4F30-8B2E-34485CA3D927}"/>
              </a:ext>
            </a:extLst>
          </p:cNvPr>
          <p:cNvSpPr txBox="1"/>
          <p:nvPr/>
        </p:nvSpPr>
        <p:spPr>
          <a:xfrm>
            <a:off x="8188036" y="1396538"/>
            <a:ext cx="39238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 2022 </a:t>
            </a:r>
          </a:p>
          <a:p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km resolution</a:t>
            </a:r>
          </a:p>
          <a:p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</a:t>
            </a:r>
            <a:r>
              <a:rPr lang="fr-F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</a:t>
            </a:r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fr-F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residential</a:t>
            </a:r>
            <a:r>
              <a:rPr lang="fr-F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emissions</a:t>
            </a:r>
            <a:endParaRPr lang="fr-F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5325C39-9BF5-4866-9D39-73DAFE7CBE85}"/>
              </a:ext>
            </a:extLst>
          </p:cNvPr>
          <p:cNvSpPr txBox="1"/>
          <p:nvPr/>
        </p:nvSpPr>
        <p:spPr>
          <a:xfrm>
            <a:off x="332509" y="1039091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SCEN - BC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509EDF-61CF-4528-8B9C-FAC6B7457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052" y="2650732"/>
            <a:ext cx="3818562" cy="285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8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>
            <a:extLst>
              <a:ext uri="{FF2B5EF4-FFF2-40B4-BE49-F238E27FC236}">
                <a16:creationId xmlns:a16="http://schemas.microsoft.com/office/drawing/2014/main" id="{5C7223FB-992D-41A2-AC1E-8433FA1BAA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66675" y="239713"/>
            <a:ext cx="11083925" cy="531812"/>
          </a:xfrm>
          <a:ln w="9525"/>
          <a:extLst>
            <a:ext uri="{91240B29-F687-4F45-9708-019B960494DF}">
              <a14:hiddenLine xmlns:a14="http://schemas.microsoft.com/office/drawing/2010/main" w="12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FR" altLang="fr-FR" sz="3600" b="1" dirty="0">
                <a:solidFill>
                  <a:srgbClr val="FF0000"/>
                </a:solidFill>
              </a:rPr>
              <a:t>The Science Policy and Finance Dialogue on Air Quality Management (ICIMOD and World Bank)</a:t>
            </a:r>
          </a:p>
        </p:txBody>
      </p:sp>
      <p:pic>
        <p:nvPicPr>
          <p:cNvPr id="11268" name="Image 3">
            <a:extLst>
              <a:ext uri="{FF2B5EF4-FFF2-40B4-BE49-F238E27FC236}">
                <a16:creationId xmlns:a16="http://schemas.microsoft.com/office/drawing/2014/main" id="{B0D0F702-DBBC-49E6-A488-A4CAFB7CD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4588"/>
            <a:ext cx="8866188" cy="443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98F12E7-25EB-4349-AFD4-367D77766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0513" y="1263650"/>
            <a:ext cx="2843212" cy="4210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0E451D3-CF89-4F86-A4CF-F00B70D08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200" y="4367588"/>
            <a:ext cx="2625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26-27 June 2024 (Bhutan)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B0F6A-9858-4149-953A-34C9B390B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Challenges in South Asia - </a:t>
            </a:r>
            <a:r>
              <a:rPr lang="fr-FR" b="1" dirty="0" err="1">
                <a:solidFill>
                  <a:srgbClr val="FF0000"/>
                </a:solidFill>
              </a:rPr>
              <a:t>Peculiarities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C4A0BC-C885-41AD-B2C9-E4EE7844CE40}"/>
              </a:ext>
            </a:extLst>
          </p:cNvPr>
          <p:cNvSpPr/>
          <p:nvPr/>
        </p:nvSpPr>
        <p:spPr>
          <a:xfrm>
            <a:off x="171449" y="1144588"/>
            <a:ext cx="6004907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+mn-lt"/>
              </a:rPr>
              <a:t>Emissions inventories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+mn-lt"/>
              </a:rPr>
              <a:t>No official inventories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Road dust resuspension?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Other activity sectors like AWB to account for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+mn-lt"/>
              </a:rPr>
              <a:t>Links with Climate and biodiversity (BC and some deposition fluxes)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+mn-lt"/>
              </a:rPr>
              <a:t>Economics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+mn-lt"/>
              </a:rPr>
              <a:t>Health benefits?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+mn-lt"/>
              </a:rPr>
              <a:t>Cost of technologies to reduce emissions??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  <a:p>
            <a:pPr marL="380990" indent="-38099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+mn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47D317-41F0-45FB-9706-31E42DF0E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304" y="1287022"/>
            <a:ext cx="5130120" cy="2621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639448B-1754-4058-A5D7-A3969751B2D7}"/>
              </a:ext>
            </a:extLst>
          </p:cNvPr>
          <p:cNvSpPr txBox="1"/>
          <p:nvPr/>
        </p:nvSpPr>
        <p:spPr>
          <a:xfrm>
            <a:off x="6644932" y="3988797"/>
            <a:ext cx="50472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PMcoarse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versus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RH (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Kathmandu)</a:t>
            </a:r>
          </a:p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road trafic sites</a:t>
            </a:r>
          </a:p>
          <a:p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Courtesy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Dikra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Prasad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Bajgai</a:t>
            </a:r>
            <a:endParaRPr lang="fr-FR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BE4C41-026C-4E52-83DE-B2BE3E009FB6}"/>
              </a:ext>
            </a:extLst>
          </p:cNvPr>
          <p:cNvSpPr txBox="1"/>
          <p:nvPr/>
        </p:nvSpPr>
        <p:spPr>
          <a:xfrm>
            <a:off x="8902931" y="3607723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RH</a:t>
            </a:r>
          </a:p>
        </p:txBody>
      </p:sp>
    </p:spTree>
    <p:extLst>
      <p:ext uri="{BB962C8B-B14F-4D97-AF65-F5344CB8AC3E}">
        <p14:creationId xmlns:p14="http://schemas.microsoft.com/office/powerpoint/2010/main" val="1125783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E9172F-E2E5-496A-BCEE-E1E143F8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The end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286014-DBB7-472B-8539-6D28A7AF6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02" y="1394276"/>
            <a:ext cx="6036435" cy="4518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DE1F46-7B77-4AE1-B06F-14026C2D9548}"/>
              </a:ext>
            </a:extLst>
          </p:cNvPr>
          <p:cNvSpPr/>
          <p:nvPr/>
        </p:nvSpPr>
        <p:spPr>
          <a:xfrm>
            <a:off x="683220" y="1045665"/>
            <a:ext cx="4887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474747"/>
                </a:solidFill>
                <a:latin typeface="Google Sans"/>
              </a:rPr>
              <a:t> </a:t>
            </a:r>
            <a:r>
              <a:rPr lang="fr-FR" b="1" i="1" dirty="0">
                <a:solidFill>
                  <a:srgbClr val="474747"/>
                </a:solidFill>
                <a:latin typeface="Google Sans"/>
              </a:rPr>
              <a:t>Paro </a:t>
            </a:r>
            <a:r>
              <a:rPr lang="fr-FR" b="1" i="1" dirty="0" err="1">
                <a:solidFill>
                  <a:srgbClr val="474747"/>
                </a:solidFill>
                <a:latin typeface="Google Sans"/>
              </a:rPr>
              <a:t>Taktsang</a:t>
            </a:r>
            <a:r>
              <a:rPr lang="fr-FR" b="1" i="1" dirty="0">
                <a:solidFill>
                  <a:srgbClr val="474747"/>
                </a:solidFill>
                <a:latin typeface="Google Sans"/>
              </a:rPr>
              <a:t> (</a:t>
            </a:r>
            <a:r>
              <a:rPr lang="fr-FR" b="1" i="1" dirty="0" err="1">
                <a:solidFill>
                  <a:srgbClr val="474747"/>
                </a:solidFill>
                <a:latin typeface="Google Sans"/>
              </a:rPr>
              <a:t>Tiger's</a:t>
            </a:r>
            <a:r>
              <a:rPr lang="fr-FR" b="1" i="1" dirty="0">
                <a:solidFill>
                  <a:srgbClr val="474747"/>
                </a:solidFill>
                <a:latin typeface="Google Sans"/>
              </a:rPr>
              <a:t> Nest </a:t>
            </a:r>
            <a:r>
              <a:rPr lang="fr-FR" b="1" i="1" dirty="0" err="1">
                <a:solidFill>
                  <a:srgbClr val="474747"/>
                </a:solidFill>
                <a:latin typeface="Google Sans"/>
              </a:rPr>
              <a:t>Monastery</a:t>
            </a:r>
            <a:r>
              <a:rPr lang="fr-FR" b="1" i="1" dirty="0">
                <a:solidFill>
                  <a:srgbClr val="474747"/>
                </a:solidFill>
                <a:latin typeface="Google Sans"/>
              </a:rPr>
              <a:t>) ~ 3000m</a:t>
            </a:r>
            <a:endParaRPr lang="fr-FR" b="1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C4CED4-D7E6-4664-B24E-FB8656DE9A2D}"/>
              </a:ext>
            </a:extLst>
          </p:cNvPr>
          <p:cNvSpPr/>
          <p:nvPr/>
        </p:nvSpPr>
        <p:spPr>
          <a:xfrm>
            <a:off x="6533803" y="3441469"/>
            <a:ext cx="5494714" cy="19389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1200" b="1" i="1" dirty="0">
                <a:solidFill>
                  <a:srgbClr val="464646"/>
                </a:solidFill>
                <a:latin typeface="Open Sans"/>
              </a:rPr>
              <a:t>Acknowledgements:</a:t>
            </a:r>
          </a:p>
          <a:p>
            <a:endParaRPr lang="en-US" sz="1200" b="1" i="1" dirty="0">
              <a:solidFill>
                <a:srgbClr val="464646"/>
              </a:solidFill>
              <a:latin typeface="Open Sans"/>
            </a:endParaRPr>
          </a:p>
          <a:p>
            <a:r>
              <a:rPr lang="en-US" sz="1200" b="1" i="1" dirty="0">
                <a:solidFill>
                  <a:srgbClr val="464646"/>
                </a:solidFill>
                <a:latin typeface="Open Sans"/>
              </a:rPr>
              <a:t>This work was granted access to the HPC resources of TGCC operated by GENCI. </a:t>
            </a:r>
          </a:p>
          <a:p>
            <a:r>
              <a:rPr lang="en-US" sz="1200" b="1" i="1" dirty="0">
                <a:solidFill>
                  <a:srgbClr val="464646"/>
                </a:solidFill>
                <a:latin typeface="Open Sans"/>
              </a:rPr>
              <a:t>The authors thank the National Center for Hydrology and Meteorology (NCHM) of the Royal Government of Bhutan for giving access to official meteorological data.</a:t>
            </a:r>
          </a:p>
          <a:p>
            <a:r>
              <a:rPr lang="en-US" sz="1200" b="1" i="1" dirty="0">
                <a:solidFill>
                  <a:srgbClr val="464646"/>
                </a:solidFill>
                <a:latin typeface="Open Sans"/>
              </a:rPr>
              <a:t>ICIMOD staff is being supported by the United Kingdom’s Foreign, Commonwealth and Development Office (FCDO) under their Climate Action for Resilient Asia (CARA) initiative.</a:t>
            </a:r>
            <a:endParaRPr lang="fr-FR" sz="1200" b="1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DF97FF1-22FA-46B1-9326-CA861B309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301" y="1188874"/>
            <a:ext cx="5575351" cy="1687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52012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2120</TotalTime>
  <Words>369</Words>
  <Application>Microsoft Office PowerPoint</Application>
  <PresentationFormat>Grand écran</PresentationFormat>
  <Paragraphs>72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Google Sans</vt:lpstr>
      <vt:lpstr>Lucida Sans Unicode</vt:lpstr>
      <vt:lpstr>Open Sans</vt:lpstr>
      <vt:lpstr>Wingdings</vt:lpstr>
      <vt:lpstr>Thème Office</vt:lpstr>
      <vt:lpstr>Présentation PowerPoint</vt:lpstr>
      <vt:lpstr>State of Global Air 2025</vt:lpstr>
      <vt:lpstr>Bhutanese emissions</vt:lpstr>
      <vt:lpstr>Bhutan</vt:lpstr>
      <vt:lpstr>Présentation PowerPoint</vt:lpstr>
      <vt:lpstr>Emission spatialisation – The EDGAR database</vt:lpstr>
      <vt:lpstr>CHIMERE applied in IGP (Indo-Gangetic Plains) and Bhutan</vt:lpstr>
      <vt:lpstr>Evaluation</vt:lpstr>
      <vt:lpstr>Impact of the resolution on deposition (March)</vt:lpstr>
      <vt:lpstr>Wind speed regime within the valley</vt:lpstr>
      <vt:lpstr>Air Quality simulations in Bhutan</vt:lpstr>
      <vt:lpstr>Impact of residential emissions in Bhutan</vt:lpstr>
      <vt:lpstr>The Science Policy and Finance Dialogue on Air Quality Management (ICIMOD and World Bank)</vt:lpstr>
      <vt:lpstr>Challenges in South Asia - Peculiarities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CHIMERE air quality model</dc:title>
  <dc:creator>Bertrand Bessagnet</dc:creator>
  <cp:lastModifiedBy>Bertrand Bessagnet</cp:lastModifiedBy>
  <cp:revision>68</cp:revision>
  <dcterms:created xsi:type="dcterms:W3CDTF">2025-09-26T12:30:00Z</dcterms:created>
  <dcterms:modified xsi:type="dcterms:W3CDTF">2026-06-24T15:32:29Z</dcterms:modified>
</cp:coreProperties>
</file>