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1"/>
  </p:sldMasterIdLst>
  <p:notesMasterIdLst>
    <p:notesMasterId r:id="rId15"/>
  </p:notesMasterIdLst>
  <p:sldIdLst>
    <p:sldId id="574" r:id="rId2"/>
    <p:sldId id="661" r:id="rId3"/>
    <p:sldId id="716" r:id="rId4"/>
    <p:sldId id="663" r:id="rId5"/>
    <p:sldId id="717" r:id="rId6"/>
    <p:sldId id="719" r:id="rId7"/>
    <p:sldId id="654" r:id="rId8"/>
    <p:sldId id="655" r:id="rId9"/>
    <p:sldId id="656" r:id="rId10"/>
    <p:sldId id="657" r:id="rId11"/>
    <p:sldId id="658" r:id="rId12"/>
    <p:sldId id="659" r:id="rId13"/>
    <p:sldId id="665" r:id="rId14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B1B518-951D-4D61-B0A4-9ED516D1E7D5}" v="591" dt="2026-06-24T10:45:35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68" y="352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23/06/2026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84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270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240000" cy="900000"/>
          </a:xfrm>
        </p:spPr>
        <p:txBody>
          <a:bodyPr anchor="b" anchorCtr="0"/>
          <a:lstStyle>
            <a:lvl1pPr>
              <a:defRPr sz="11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Institut national de l’environnement industriel et des risques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9A767A-332E-43AF-9F3B-A2F5E565CD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000" y="151200"/>
            <a:ext cx="3221250" cy="291851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BEC7B4C-0D93-4490-9248-D84074ADA6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99863" y="542591"/>
            <a:ext cx="2442925" cy="125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fr-FR" cap="all"/>
              <a:t>XX/XX/XXXX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French National Institute for </a:t>
            </a:r>
            <a:r>
              <a:rPr lang="fr-FR" err="1"/>
              <a:t>Industrial</a:t>
            </a:r>
            <a:r>
              <a:rPr lang="fr-FR"/>
              <a:t> </a:t>
            </a:r>
            <a:r>
              <a:rPr lang="fr-FR" err="1"/>
              <a:t>Environment</a:t>
            </a:r>
            <a:r>
              <a:rPr lang="fr-FR"/>
              <a:t> and Risks (Ineris)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60000" y="2346046"/>
            <a:ext cx="8424000" cy="20772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0" indent="0">
              <a:spcBef>
                <a:spcPts val="500"/>
              </a:spcBef>
              <a:spcAft>
                <a:spcPts val="0"/>
              </a:spcAft>
              <a:buNone/>
              <a:defRPr sz="18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252DF93D-A507-46E1-AB2A-335E968558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00" y="151200"/>
            <a:ext cx="1798144" cy="16291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0B7016-7ABA-4F76-8365-F056DA8455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46126" y="359099"/>
            <a:ext cx="2337874" cy="120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0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/>
              <a:t>French National Institute for </a:t>
            </a:r>
            <a:r>
              <a:rPr lang="fr-FR" err="1"/>
              <a:t>Industrial</a:t>
            </a:r>
            <a:r>
              <a:rPr lang="fr-FR"/>
              <a:t> </a:t>
            </a:r>
            <a:r>
              <a:rPr lang="fr-FR" err="1"/>
              <a:t>Environment</a:t>
            </a:r>
            <a:r>
              <a:rPr lang="fr-FR"/>
              <a:t> and Risks (Ineris)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59998" y="1891968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103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E7BA0D-730C-47CD-AF4B-BBB9F8267F0F}"/>
              </a:ext>
            </a:extLst>
          </p:cNvPr>
          <p:cNvSpPr/>
          <p:nvPr userDrawn="1"/>
        </p:nvSpPr>
        <p:spPr>
          <a:xfrm>
            <a:off x="-1" y="738000"/>
            <a:ext cx="9144000" cy="4405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/>
              <a:t>French National Institute for </a:t>
            </a:r>
            <a:r>
              <a:rPr lang="fr-FR" err="1"/>
              <a:t>Industrial</a:t>
            </a:r>
            <a:r>
              <a:rPr lang="fr-FR"/>
              <a:t> </a:t>
            </a:r>
            <a:r>
              <a:rPr lang="fr-FR" err="1"/>
              <a:t>Environment</a:t>
            </a:r>
            <a:r>
              <a:rPr lang="fr-FR"/>
              <a:t> and Risks (Ineris)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59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XX/XX/XXXX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/>
              <a:t>French National Institute for </a:t>
            </a:r>
            <a:r>
              <a:rPr lang="fr-FR" err="1"/>
              <a:t>Industrial</a:t>
            </a:r>
            <a:r>
              <a:rPr lang="fr-FR"/>
              <a:t> </a:t>
            </a:r>
            <a:r>
              <a:rPr lang="fr-FR" err="1"/>
              <a:t>Environment</a:t>
            </a:r>
            <a:r>
              <a:rPr lang="fr-FR"/>
              <a:t> and Risks (Ineris)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Texte de niveau 1</a:t>
            </a:r>
          </a:p>
          <a:p>
            <a:pPr lvl="1"/>
            <a:r>
              <a:rPr lang="fr-FR"/>
              <a:t>Texte de niveau 2</a:t>
            </a:r>
          </a:p>
          <a:p>
            <a:pPr lvl="2"/>
            <a:r>
              <a:rPr lang="fr-FR"/>
              <a:t>Texte de niveau 3</a:t>
            </a:r>
          </a:p>
          <a:p>
            <a:pPr lvl="3"/>
            <a:r>
              <a:rPr lang="fr-FR"/>
              <a:t>Texte de niveau 4</a:t>
            </a:r>
          </a:p>
          <a:p>
            <a:pPr lvl="4"/>
            <a:r>
              <a:rPr lang="fr-FR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8F117-CBB4-D2BE-95C6-BBAFE4F5B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E91B88-8A8F-7485-755D-27A9B34B5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A5DAEC-8D78-234C-BC03-8169252A6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E3705-31E7-4047-B5D2-1AB14E73EFB8}" type="datetimeFigureOut">
              <a:rPr lang="fr-FR" smtClean="0"/>
              <a:t>23/06/2026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05C52D-A2A8-7E40-529A-6EE6C6FA2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0DB91A-EE85-07BF-6EDA-4DBB530D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049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fr-FR" cap="all"/>
              <a:t>XX/XX/XXXX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Institut national de l’environnement industriel et des risques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CE328BC2-B6CA-4F7E-B6D7-8FFA4EA74D7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000" y="108000"/>
            <a:ext cx="576064" cy="52192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FB48E5-FA05-4458-83BA-298D09F5251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54000" y="176399"/>
            <a:ext cx="754617" cy="388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2" r:id="rId2"/>
    <p:sldLayoutId id="2147483810" r:id="rId3"/>
    <p:sldLayoutId id="2147483811" r:id="rId4"/>
    <p:sldLayoutId id="2147483809" r:id="rId5"/>
    <p:sldLayoutId id="2147483813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s://doi.org/10.5194/gmd-19-389-202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AF47CA9-F3DD-2605-AE87-715069FA4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XX/XX/XXXX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95B18E7-3E7D-7BC9-A3C2-492F9C49D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Institut national de l’environnement industriel et des risques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E3FB18-BDCA-49F1-AE71-4738462D7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3651DA-9794-120D-0F7F-FF92BCDEE88D}"/>
              </a:ext>
            </a:extLst>
          </p:cNvPr>
          <p:cNvSpPr txBox="1"/>
          <p:nvPr/>
        </p:nvSpPr>
        <p:spPr>
          <a:xfrm>
            <a:off x="2267744" y="2355726"/>
            <a:ext cx="5644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Towards more realistic and efficient organic aerosol modeling in chemistry–transport models</a:t>
            </a:r>
            <a:endParaRPr lang="fr-FR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1606180-6451-8B02-40AE-372E90BCE745}"/>
              </a:ext>
            </a:extLst>
          </p:cNvPr>
          <p:cNvSpPr txBox="1"/>
          <p:nvPr/>
        </p:nvSpPr>
        <p:spPr>
          <a:xfrm>
            <a:off x="2267744" y="3256636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Florian </a:t>
            </a:r>
            <a:r>
              <a:rPr lang="fr-FR" dirty="0" err="1"/>
              <a:t>Couvidat</a:t>
            </a:r>
            <a:r>
              <a:rPr lang="fr-FR" dirty="0"/>
              <a:t>, Karine </a:t>
            </a:r>
            <a:r>
              <a:rPr lang="fr-FR" dirty="0" err="1"/>
              <a:t>Sartelet</a:t>
            </a:r>
            <a:r>
              <a:rPr lang="fr-FR" dirty="0"/>
              <a:t>, Victor </a:t>
            </a:r>
            <a:r>
              <a:rPr lang="fr-FR" dirty="0" err="1"/>
              <a:t>Lannuque</a:t>
            </a:r>
            <a:r>
              <a:rPr lang="fr-FR" dirty="0"/>
              <a:t>, Lya </a:t>
            </a:r>
            <a:r>
              <a:rPr lang="fr-FR" dirty="0" err="1"/>
              <a:t>Lugon</a:t>
            </a:r>
            <a:r>
              <a:rPr lang="fr-FR" dirty="0"/>
              <a:t>, Youngseob Kim, Zhizhao Wang, Yijie Shi, Palmira Messina</a:t>
            </a:r>
          </a:p>
        </p:txBody>
      </p:sp>
      <p:pic>
        <p:nvPicPr>
          <p:cNvPr id="6146" name="Picture 2" descr="Centre d'Enseignement et de Recherche en Environnement Atmosphérique">
            <a:extLst>
              <a:ext uri="{FF2B5EF4-FFF2-40B4-BE49-F238E27FC236}">
                <a16:creationId xmlns:a16="http://schemas.microsoft.com/office/drawing/2014/main" id="{A41E5602-2AB0-C0FD-B796-1104713E0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068" y="4063500"/>
            <a:ext cx="27675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35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5BEF1E-7F72-D267-A281-A6A443875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0016" y="151252"/>
            <a:ext cx="8424000" cy="720000"/>
          </a:xfrm>
        </p:spPr>
        <p:txBody>
          <a:bodyPr/>
          <a:lstStyle/>
          <a:p>
            <a:r>
              <a:rPr lang="fr-FR" dirty="0"/>
              <a:t>SSH-</a:t>
            </a:r>
            <a:r>
              <a:rPr lang="fr-FR" dirty="0" err="1"/>
              <a:t>aerosol</a:t>
            </a:r>
            <a:r>
              <a:rPr lang="fr-FR" dirty="0"/>
              <a:t> v2.0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E8792E-64B3-32C5-B365-6D470414E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272209"/>
            <a:ext cx="2761336" cy="3137791"/>
          </a:xfrm>
        </p:spPr>
        <p:txBody>
          <a:bodyPr/>
          <a:lstStyle/>
          <a:p>
            <a:r>
              <a:rPr lang="fr-FR" dirty="0"/>
              <a:t> </a:t>
            </a:r>
          </a:p>
          <a:p>
            <a:r>
              <a:rPr lang="fr-FR" sz="1400" b="1" dirty="0"/>
              <a:t>New </a:t>
            </a:r>
            <a:r>
              <a:rPr lang="fr-FR" sz="1400" b="1" dirty="0" err="1"/>
              <a:t>features</a:t>
            </a:r>
            <a:r>
              <a:rPr lang="fr-FR" sz="1400" b="1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600" dirty="0"/>
              <a:t>New SOA </a:t>
            </a:r>
            <a:r>
              <a:rPr lang="fr-FR" sz="1600" dirty="0" err="1"/>
              <a:t>mechanisms</a:t>
            </a:r>
            <a:endParaRPr lang="fr-FR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600" dirty="0"/>
              <a:t>Module to </a:t>
            </a:r>
            <a:r>
              <a:rPr lang="fr-FR" sz="1600" dirty="0" err="1"/>
              <a:t>represent</a:t>
            </a:r>
            <a:r>
              <a:rPr lang="fr-FR" sz="1600" dirty="0"/>
              <a:t> </a:t>
            </a:r>
            <a:r>
              <a:rPr lang="fr-FR" sz="1600" dirty="0" err="1"/>
              <a:t>wall</a:t>
            </a:r>
            <a:r>
              <a:rPr lang="fr-FR" sz="1600" dirty="0"/>
              <a:t> </a:t>
            </a:r>
            <a:r>
              <a:rPr lang="fr-FR" sz="1600" dirty="0" err="1"/>
              <a:t>losses</a:t>
            </a:r>
            <a:r>
              <a:rPr lang="fr-FR" sz="1600" dirty="0"/>
              <a:t> for simulation of SOA in environnemental </a:t>
            </a:r>
            <a:r>
              <a:rPr lang="fr-FR" sz="1600" dirty="0" err="1"/>
              <a:t>chambers</a:t>
            </a:r>
            <a:r>
              <a:rPr lang="fr-FR" sz="16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600" dirty="0" err="1"/>
              <a:t>Coupled</a:t>
            </a:r>
            <a:r>
              <a:rPr lang="fr-FR" sz="1600" dirty="0"/>
              <a:t> SOA/</a:t>
            </a:r>
            <a:r>
              <a:rPr lang="fr-FR" sz="1600" dirty="0" err="1"/>
              <a:t>Inorganics</a:t>
            </a:r>
            <a:r>
              <a:rPr lang="fr-FR" sz="1600" dirty="0"/>
              <a:t> </a:t>
            </a:r>
            <a:r>
              <a:rPr lang="fr-FR" sz="1600" dirty="0" err="1"/>
              <a:t>thermodynamics</a:t>
            </a:r>
            <a:endParaRPr lang="fr-FR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600" dirty="0" err="1"/>
              <a:t>Effect</a:t>
            </a:r>
            <a:r>
              <a:rPr lang="fr-FR" sz="1600" dirty="0"/>
              <a:t> of SOA composition on </a:t>
            </a:r>
            <a:r>
              <a:rPr lang="fr-FR" sz="1600" dirty="0" err="1"/>
              <a:t>viscosity</a:t>
            </a:r>
            <a:r>
              <a:rPr lang="fr-FR" sz="16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600" dirty="0" err="1"/>
              <a:t>Particle</a:t>
            </a:r>
            <a:r>
              <a:rPr lang="fr-FR" sz="1600" dirty="0"/>
              <a:t>-phase </a:t>
            </a:r>
            <a:r>
              <a:rPr lang="fr-FR" sz="1600" dirty="0" err="1"/>
              <a:t>reactions</a:t>
            </a:r>
            <a:r>
              <a:rPr lang="fr-FR" sz="1600" dirty="0"/>
              <a:t>  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04B1BB-79D5-EDCB-37CB-4740047F0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C159-6BF8-48F1-B713-5DE831BB25F4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6F6CD6-886E-69EA-9861-9E7590EAD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0BF622-3272-394D-4947-EAC02AA30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2</a:t>
            </a:fld>
            <a:endParaRPr lang="fr-FR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D2D9A6B-2629-6A78-76CB-0DD8593A1A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2" t="437" r="232" b="32664"/>
          <a:stretch>
            <a:fillRect/>
          </a:stretch>
        </p:blipFill>
        <p:spPr bwMode="auto">
          <a:xfrm>
            <a:off x="3185491" y="1486109"/>
            <a:ext cx="5715000" cy="303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573626B-8224-9616-5C04-FA0B7FF8D75A}"/>
              </a:ext>
            </a:extLst>
          </p:cNvPr>
          <p:cNvSpPr txBox="1">
            <a:spLocks/>
          </p:cNvSpPr>
          <p:nvPr/>
        </p:nvSpPr>
        <p:spPr bwMode="gray">
          <a:xfrm>
            <a:off x="3958356" y="1129133"/>
            <a:ext cx="5961288" cy="31377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05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7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9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 err="1"/>
              <a:t>Sartelet</a:t>
            </a:r>
            <a:r>
              <a:rPr lang="fr-FR" sz="1200" dirty="0"/>
              <a:t> et al. (2026, </a:t>
            </a:r>
            <a:r>
              <a:rPr lang="fr-FR" sz="1200" dirty="0">
                <a:hlinkClick r:id="rId4"/>
              </a:rPr>
              <a:t>https://doi.org/10.5194/gmd-19-389-2026</a:t>
            </a:r>
            <a:r>
              <a:rPr lang="fr-FR" sz="1200" dirty="0"/>
              <a:t>)</a:t>
            </a:r>
          </a:p>
          <a:p>
            <a:endParaRPr lang="fr-FR" dirty="0"/>
          </a:p>
        </p:txBody>
      </p:sp>
      <p:pic>
        <p:nvPicPr>
          <p:cNvPr id="5124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9C778AEB-62B9-C25F-126E-FD86A7927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45" y="90902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485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69B33E-06D6-A2A6-7E86-7FF1EEE5E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228" y="172798"/>
            <a:ext cx="8424000" cy="720000"/>
          </a:xfrm>
        </p:spPr>
        <p:txBody>
          <a:bodyPr/>
          <a:lstStyle/>
          <a:p>
            <a:r>
              <a:rPr lang="fr-FR" dirty="0"/>
              <a:t>Reduction of </a:t>
            </a:r>
            <a:r>
              <a:rPr lang="fr-FR" dirty="0" err="1"/>
              <a:t>mechanisms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B731EE-7D15-9FC4-BA27-2C005C963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21E1-238C-4982-9DCA-B84B4BEC1F4C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1C897E-9E89-28A7-BCD5-A1A689468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E29647-596D-81F8-E67A-EB5746193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3</a:t>
            </a:fld>
            <a:endParaRPr lang="fr-FR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4F9F40A-EB0F-F24E-D844-A085AD237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934" y="2312612"/>
            <a:ext cx="3095556" cy="2361782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5E53146-A0BE-9438-7F87-62A6CF4CFB02}"/>
              </a:ext>
            </a:extLst>
          </p:cNvPr>
          <p:cNvSpPr txBox="1"/>
          <p:nvPr/>
        </p:nvSpPr>
        <p:spPr>
          <a:xfrm>
            <a:off x="281393" y="789118"/>
            <a:ext cx="4829449" cy="1315745"/>
          </a:xfrm>
          <a:prstGeom prst="rect">
            <a:avLst/>
          </a:prstGeom>
          <a:noFill/>
        </p:spPr>
        <p:txBody>
          <a:bodyPr wrap="square" lIns="68580" tIns="34290" rIns="68580" bIns="34290" anchor="t">
            <a:spAutoFit/>
          </a:bodyPr>
          <a:lstStyle/>
          <a:p>
            <a:r>
              <a:rPr lang="en-US" sz="1350" b="1" dirty="0"/>
              <a:t>SOA mechanism development strategy:</a:t>
            </a:r>
          </a:p>
          <a:p>
            <a:pPr marL="285750" indent="-285750">
              <a:buFontTx/>
              <a:buChar char="-"/>
            </a:pPr>
            <a:r>
              <a:rPr lang="en-US" sz="1350" dirty="0"/>
              <a:t>Development of a full explicit mechanism evaluated against chamber data</a:t>
            </a:r>
          </a:p>
          <a:p>
            <a:pPr marL="285750" indent="-285750">
              <a:buFontTx/>
              <a:buChar char="-"/>
            </a:pPr>
            <a:r>
              <a:rPr lang="en-US" sz="1350" dirty="0"/>
              <a:t>Reduction of the mechanism using an algorithm</a:t>
            </a:r>
          </a:p>
          <a:p>
            <a:pPr marL="285750" indent="-285750">
              <a:buFontTx/>
              <a:buChar char="-"/>
            </a:pPr>
            <a:r>
              <a:rPr lang="en-US" sz="1350" dirty="0"/>
              <a:t>Errors of the reduction around a few percents on most atmospherically relevant conditions</a:t>
            </a:r>
          </a:p>
        </p:txBody>
      </p:sp>
      <p:sp>
        <p:nvSpPr>
          <p:cNvPr id="10" name="Espace réservé du numéro de diapositive 1">
            <a:extLst>
              <a:ext uri="{FF2B5EF4-FFF2-40B4-BE49-F238E27FC236}">
                <a16:creationId xmlns:a16="http://schemas.microsoft.com/office/drawing/2014/main" id="{37DF50AF-6CB4-2409-DBE8-039E4BCCFEC7}"/>
              </a:ext>
            </a:extLst>
          </p:cNvPr>
          <p:cNvSpPr txBox="1">
            <a:spLocks/>
          </p:cNvSpPr>
          <p:nvPr/>
        </p:nvSpPr>
        <p:spPr bwMode="gray">
          <a:xfrm>
            <a:off x="6463393" y="4724449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75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DD48D7-12F0-FF4F-AC06-1427EA276EA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1E408EE-D478-5A47-D585-BB5A7AA06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190" y="1446990"/>
            <a:ext cx="3183619" cy="280371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5203774-ED7C-1080-D5A0-1C44AC8B36BC}"/>
              </a:ext>
            </a:extLst>
          </p:cNvPr>
          <p:cNvSpPr txBox="1"/>
          <p:nvPr/>
        </p:nvSpPr>
        <p:spPr>
          <a:xfrm>
            <a:off x="5343859" y="1009119"/>
            <a:ext cx="285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Current </a:t>
            </a:r>
            <a:r>
              <a:rPr lang="fr-FR" dirty="0" err="1"/>
              <a:t>reduced</a:t>
            </a:r>
            <a:r>
              <a:rPr lang="fr-FR" dirty="0"/>
              <a:t> </a:t>
            </a:r>
            <a:r>
              <a:rPr lang="fr-FR" dirty="0" err="1"/>
              <a:t>mechanism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E4F92B2-053B-D3E0-2EDC-9CB0D6976EE3}"/>
              </a:ext>
            </a:extLst>
          </p:cNvPr>
          <p:cNvSpPr txBox="1"/>
          <p:nvPr/>
        </p:nvSpPr>
        <p:spPr>
          <a:xfrm>
            <a:off x="5256376" y="4262784"/>
            <a:ext cx="3555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Bold: </a:t>
            </a:r>
            <a:r>
              <a:rPr lang="fr-FR" sz="1200" dirty="0" err="1"/>
              <a:t>semiexplicit</a:t>
            </a:r>
            <a:r>
              <a:rPr lang="fr-FR" sz="1200" dirty="0"/>
              <a:t> </a:t>
            </a:r>
            <a:r>
              <a:rPr lang="fr-FR" sz="1200" dirty="0" err="1"/>
              <a:t>mechanisms</a:t>
            </a:r>
            <a:r>
              <a:rPr lang="fr-FR" sz="1200" dirty="0"/>
              <a:t> </a:t>
            </a:r>
            <a:r>
              <a:rPr lang="fr-FR" sz="1200" dirty="0" err="1"/>
              <a:t>reduced</a:t>
            </a:r>
            <a:r>
              <a:rPr lang="fr-FR" sz="1200" dirty="0"/>
              <a:t> </a:t>
            </a:r>
            <a:r>
              <a:rPr lang="fr-FR" sz="1200" dirty="0" err="1"/>
              <a:t>from</a:t>
            </a:r>
            <a:r>
              <a:rPr lang="fr-FR" sz="1200" dirty="0"/>
              <a:t> </a:t>
            </a:r>
          </a:p>
          <a:p>
            <a:r>
              <a:rPr lang="fr-FR" sz="1200" dirty="0"/>
              <a:t>quasi explicit </a:t>
            </a:r>
            <a:r>
              <a:rPr lang="fr-FR" sz="1200" dirty="0" err="1"/>
              <a:t>mechanisms</a:t>
            </a:r>
            <a:endParaRPr lang="fr-FR" sz="1200" dirty="0"/>
          </a:p>
        </p:txBody>
      </p:sp>
      <p:pic>
        <p:nvPicPr>
          <p:cNvPr id="14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6E1B5B71-C7B5-784A-B073-B3CF4B283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45" y="90902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703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FD0A98-BAF5-707E-D651-DFD5560C6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377" y="203884"/>
            <a:ext cx="8424000" cy="720000"/>
          </a:xfrm>
        </p:spPr>
        <p:txBody>
          <a:bodyPr/>
          <a:lstStyle/>
          <a:p>
            <a:r>
              <a:rPr lang="fr-FR" dirty="0"/>
              <a:t>SOA </a:t>
            </a:r>
            <a:r>
              <a:rPr lang="fr-FR" dirty="0" err="1"/>
              <a:t>chemistry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47B139-7F1B-DDC9-997F-BC890EE20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215CE-5D7A-499A-9358-49DDCB61E132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EFA577-8455-1295-6B41-7115CE048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317745-6202-9B28-F5FB-99E662333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4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B399FDE-209A-FE36-AAD8-110E61FCA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25" y="2640022"/>
            <a:ext cx="2845427" cy="209505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18AD3E-0E63-8763-9861-9D3DE52E7B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323"/>
          <a:stretch>
            <a:fillRect/>
          </a:stretch>
        </p:blipFill>
        <p:spPr>
          <a:xfrm>
            <a:off x="3146706" y="2269025"/>
            <a:ext cx="2984671" cy="2355784"/>
          </a:xfrm>
          <a:prstGeom prst="rect">
            <a:avLst/>
          </a:prstGeom>
        </p:spPr>
      </p:pic>
      <p:pic>
        <p:nvPicPr>
          <p:cNvPr id="21" name="Picture 8">
            <a:extLst>
              <a:ext uri="{FF2B5EF4-FFF2-40B4-BE49-F238E27FC236}">
                <a16:creationId xmlns:a16="http://schemas.microsoft.com/office/drawing/2014/main" id="{ACB164BD-815E-A2B5-7DEF-A07E30FFA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02" y="932581"/>
            <a:ext cx="6858773" cy="955837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93F698A-A63D-0BBD-7B0C-F4DFFB720331}"/>
              </a:ext>
            </a:extLst>
          </p:cNvPr>
          <p:cNvSpPr txBox="1"/>
          <p:nvPr/>
        </p:nvSpPr>
        <p:spPr>
          <a:xfrm>
            <a:off x="3399112" y="1817073"/>
            <a:ext cx="2864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Beta-</a:t>
            </a:r>
            <a:r>
              <a:rPr lang="fr-FR" sz="1400" dirty="0" err="1"/>
              <a:t>caryophyllene</a:t>
            </a:r>
            <a:r>
              <a:rPr lang="fr-FR" sz="1400" dirty="0"/>
              <a:t> SOA </a:t>
            </a:r>
          </a:p>
          <a:p>
            <a:r>
              <a:rPr lang="fr-FR" sz="1400" dirty="0" err="1">
                <a:solidFill>
                  <a:srgbClr val="FF0000"/>
                </a:solidFill>
              </a:rPr>
              <a:t>with</a:t>
            </a:r>
            <a:r>
              <a:rPr lang="fr-FR" sz="1400" dirty="0"/>
              <a:t> and </a:t>
            </a:r>
            <a:r>
              <a:rPr lang="fr-FR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without</a:t>
            </a:r>
            <a:r>
              <a:rPr lang="fr-FR" sz="1400" dirty="0"/>
              <a:t> </a:t>
            </a:r>
            <a:r>
              <a:rPr lang="fr-FR" sz="1400" dirty="0" err="1"/>
              <a:t>autoxidation</a:t>
            </a:r>
            <a:endParaRPr lang="fr-FR" sz="14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63793F9-B31B-7B5F-BCB5-97122B3BB8D7}"/>
              </a:ext>
            </a:extLst>
          </p:cNvPr>
          <p:cNvSpPr txBox="1"/>
          <p:nvPr/>
        </p:nvSpPr>
        <p:spPr>
          <a:xfrm>
            <a:off x="245963" y="1830979"/>
            <a:ext cx="3153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/>
              <a:t>Monoterpene</a:t>
            </a:r>
            <a:r>
              <a:rPr lang="fr-FR" sz="1400" dirty="0"/>
              <a:t> SOA </a:t>
            </a:r>
            <a:r>
              <a:rPr lang="fr-FR" sz="1400" dirty="0" err="1"/>
              <a:t>formed</a:t>
            </a:r>
            <a:r>
              <a:rPr lang="fr-FR" sz="1400" dirty="0"/>
              <a:t> by </a:t>
            </a:r>
            <a:r>
              <a:rPr lang="fr-FR" sz="1400" dirty="0" err="1"/>
              <a:t>autoxidation</a:t>
            </a:r>
            <a:endParaRPr lang="fr-FR" sz="14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A18A82D-3416-81FE-1E68-5515DE65687D}"/>
              </a:ext>
            </a:extLst>
          </p:cNvPr>
          <p:cNvSpPr txBox="1"/>
          <p:nvPr/>
        </p:nvSpPr>
        <p:spPr>
          <a:xfrm>
            <a:off x="4639041" y="4534736"/>
            <a:ext cx="4393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Shi et al. 2026, 10.1039/d5ea00133a</a:t>
            </a:r>
          </a:p>
        </p:txBody>
      </p:sp>
      <p:pic>
        <p:nvPicPr>
          <p:cNvPr id="25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ADF90243-5CC5-41A5-4DCE-0F745C455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45" y="90902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318F0D05-0479-0782-3D4F-D2A73633CAF0}"/>
              </a:ext>
            </a:extLst>
          </p:cNvPr>
          <p:cNvSpPr txBox="1"/>
          <p:nvPr/>
        </p:nvSpPr>
        <p:spPr>
          <a:xfrm>
            <a:off x="1199942" y="602979"/>
            <a:ext cx="6858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Example of new SOA formation </a:t>
            </a:r>
            <a:r>
              <a:rPr lang="fr-FR" dirty="0" err="1"/>
              <a:t>pathways</a:t>
            </a:r>
            <a:r>
              <a:rPr lang="fr-FR" dirty="0"/>
              <a:t>: </a:t>
            </a:r>
            <a:r>
              <a:rPr lang="fr-FR" dirty="0" err="1"/>
              <a:t>autoxidation</a:t>
            </a:r>
            <a:endParaRPr lang="fr-FR" dirty="0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4A240250-516B-778F-EEA2-3D7ACBFC1E7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6476"/>
          <a:stretch>
            <a:fillRect/>
          </a:stretch>
        </p:blipFill>
        <p:spPr>
          <a:xfrm>
            <a:off x="5994672" y="2259623"/>
            <a:ext cx="3422477" cy="2355784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6D5292FB-1F78-2F16-4DD9-163EB10FD1B5}"/>
              </a:ext>
            </a:extLst>
          </p:cNvPr>
          <p:cNvSpPr txBox="1"/>
          <p:nvPr/>
        </p:nvSpPr>
        <p:spPr>
          <a:xfrm>
            <a:off x="6718974" y="2021688"/>
            <a:ext cx="2864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Number concentrations </a:t>
            </a:r>
          </a:p>
        </p:txBody>
      </p:sp>
    </p:spTree>
    <p:extLst>
      <p:ext uri="{BB962C8B-B14F-4D97-AF65-F5344CB8AC3E}">
        <p14:creationId xmlns:p14="http://schemas.microsoft.com/office/powerpoint/2010/main" val="445459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6B8056-B3AC-E56A-FF0A-0A93F2BDE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978" y="189707"/>
            <a:ext cx="8424000" cy="720000"/>
          </a:xfrm>
        </p:spPr>
        <p:txBody>
          <a:bodyPr/>
          <a:lstStyle/>
          <a:p>
            <a:r>
              <a:rPr lang="fr-FR" dirty="0" err="1"/>
              <a:t>Particle</a:t>
            </a:r>
            <a:r>
              <a:rPr lang="fr-FR" dirty="0"/>
              <a:t> phase </a:t>
            </a:r>
            <a:r>
              <a:rPr lang="fr-FR" dirty="0" err="1"/>
              <a:t>reactions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E8E30C-F30B-FE86-81D9-91BEBB865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909707"/>
            <a:ext cx="4108873" cy="3500293"/>
          </a:xfrm>
        </p:spPr>
        <p:txBody>
          <a:bodyPr/>
          <a:lstStyle/>
          <a:p>
            <a:r>
              <a:rPr lang="fr-FR" sz="1600" dirty="0" err="1"/>
              <a:t>Several</a:t>
            </a:r>
            <a:r>
              <a:rPr lang="fr-FR" sz="1600" dirty="0"/>
              <a:t> type of </a:t>
            </a:r>
            <a:r>
              <a:rPr lang="fr-FR" sz="1600" dirty="0" err="1"/>
              <a:t>particle</a:t>
            </a:r>
            <a:r>
              <a:rPr lang="fr-FR" sz="1600" dirty="0"/>
              <a:t>-phase </a:t>
            </a:r>
            <a:r>
              <a:rPr lang="fr-FR" sz="1600" dirty="0" err="1"/>
              <a:t>reactions</a:t>
            </a:r>
            <a:r>
              <a:rPr lang="fr-FR" sz="1600" dirty="0"/>
              <a:t> are </a:t>
            </a:r>
            <a:r>
              <a:rPr lang="fr-FR" sz="1600" dirty="0" err="1"/>
              <a:t>represented</a:t>
            </a:r>
            <a:r>
              <a:rPr lang="fr-FR" sz="1600" dirty="0"/>
              <a:t>: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1st </a:t>
            </a:r>
            <a:r>
              <a:rPr lang="fr-FR" sz="1600" dirty="0" err="1"/>
              <a:t>order</a:t>
            </a:r>
            <a:r>
              <a:rPr lang="fr-FR" sz="1600" dirty="0"/>
              <a:t> non-</a:t>
            </a:r>
            <a:r>
              <a:rPr lang="fr-FR" sz="1600" dirty="0" err="1"/>
              <a:t>reversible</a:t>
            </a:r>
            <a:r>
              <a:rPr lang="fr-FR" sz="1600" dirty="0"/>
              <a:t> </a:t>
            </a:r>
            <a:r>
              <a:rPr lang="fr-FR" sz="1600" dirty="0" err="1"/>
              <a:t>reactions</a:t>
            </a: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2</a:t>
            </a:r>
            <a:r>
              <a:rPr lang="fr-FR" sz="1600" baseline="30000" dirty="0"/>
              <a:t>nd</a:t>
            </a:r>
            <a:r>
              <a:rPr lang="fr-FR" sz="1600" dirty="0"/>
              <a:t> </a:t>
            </a:r>
            <a:r>
              <a:rPr lang="fr-FR" sz="1600" dirty="0" err="1"/>
              <a:t>order</a:t>
            </a:r>
            <a:r>
              <a:rPr lang="fr-FR" sz="1600" dirty="0"/>
              <a:t> </a:t>
            </a:r>
            <a:r>
              <a:rPr lang="fr-FR" sz="1600" dirty="0" err="1"/>
              <a:t>reversible</a:t>
            </a:r>
            <a:r>
              <a:rPr lang="fr-FR" sz="1600" dirty="0"/>
              <a:t> </a:t>
            </a:r>
            <a:r>
              <a:rPr lang="fr-FR" sz="1600" dirty="0" err="1"/>
              <a:t>reactions</a:t>
            </a:r>
            <a:r>
              <a:rPr lang="fr-FR" sz="1600" dirty="0"/>
              <a:t> for </a:t>
            </a:r>
            <a:r>
              <a:rPr lang="fr-FR" sz="1600" dirty="0" err="1"/>
              <a:t>oligomerization</a:t>
            </a: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Hydratation of </a:t>
            </a:r>
            <a:r>
              <a:rPr lang="fr-FR" sz="1600" dirty="0" err="1"/>
              <a:t>aldehydes</a:t>
            </a:r>
            <a:r>
              <a:rPr lang="fr-FR" sz="1600" dirty="0"/>
              <a:t> </a:t>
            </a:r>
          </a:p>
          <a:p>
            <a:pPr marL="285750" indent="-285750">
              <a:buFontTx/>
              <a:buChar char="-"/>
            </a:pPr>
            <a:r>
              <a:rPr lang="fr-FR" sz="1600" dirty="0" err="1"/>
              <a:t>Reaction</a:t>
            </a:r>
            <a:r>
              <a:rPr lang="fr-FR" sz="1600" dirty="0"/>
              <a:t> </a:t>
            </a:r>
            <a:r>
              <a:rPr lang="fr-FR" sz="1600" dirty="0" err="1"/>
              <a:t>with</a:t>
            </a:r>
            <a:r>
              <a:rPr lang="fr-FR" sz="1600" dirty="0"/>
              <a:t> </a:t>
            </a:r>
            <a:r>
              <a:rPr lang="fr-FR" sz="1600" dirty="0" err="1"/>
              <a:t>inorganics</a:t>
            </a:r>
            <a:r>
              <a:rPr lang="fr-FR" sz="1600" dirty="0"/>
              <a:t> ions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72D30B-50DE-1721-BFF6-5A6641B24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99E8-AA43-45E2-AD69-349954483634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D2B14-C2EE-FEB2-130F-79D135B7B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2BBFB8-7A7D-105D-9CDD-EA2148D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5</a:t>
            </a:fld>
            <a:endParaRPr lang="fr-FR"/>
          </a:p>
        </p:txBody>
      </p:sp>
      <p:pic>
        <p:nvPicPr>
          <p:cNvPr id="7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04900D31-9EBD-3E75-4170-F8ACC9564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45" y="90902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2F1EDF-71A3-948E-3DA2-FF7EE79EF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877" y="3696435"/>
            <a:ext cx="2154123" cy="81221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FBA037D-B96C-BC1C-E6EA-A15609A5D9C5}"/>
              </a:ext>
            </a:extLst>
          </p:cNvPr>
          <p:cNvSpPr txBox="1"/>
          <p:nvPr/>
        </p:nvSpPr>
        <p:spPr>
          <a:xfrm>
            <a:off x="638469" y="3235843"/>
            <a:ext cx="32254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Example of </a:t>
            </a:r>
            <a:r>
              <a:rPr lang="fr-FR" dirty="0" err="1"/>
              <a:t>oligomerization</a:t>
            </a:r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C9B9E70-6C64-8121-42E5-FA818D460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809" y="3371727"/>
            <a:ext cx="4467069" cy="862066"/>
          </a:xfrm>
          <a:prstGeom prst="rect">
            <a:avLst/>
          </a:prstGeom>
        </p:spPr>
      </p:pic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FF0A6E1-7EEA-54F9-3397-50DC39DCB3FD}"/>
              </a:ext>
            </a:extLst>
          </p:cNvPr>
          <p:cNvSpPr txBox="1">
            <a:spLocks/>
          </p:cNvSpPr>
          <p:nvPr/>
        </p:nvSpPr>
        <p:spPr bwMode="gray">
          <a:xfrm>
            <a:off x="4572000" y="676909"/>
            <a:ext cx="4108873" cy="37330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05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7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9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Evolution of </a:t>
            </a:r>
            <a:r>
              <a:rPr lang="fr-FR" sz="1600" dirty="0" err="1"/>
              <a:t>monomer</a:t>
            </a:r>
            <a:r>
              <a:rPr lang="fr-FR" sz="1600" dirty="0"/>
              <a:t> and dimer for </a:t>
            </a:r>
            <a:r>
              <a:rPr lang="fr-FR" sz="1600" dirty="0" err="1"/>
              <a:t>isoprene</a:t>
            </a:r>
            <a:r>
              <a:rPr lang="fr-FR" sz="1600" dirty="0"/>
              <a:t> SOA 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CA82FA01-4EAE-98A4-3741-823F095978C2}"/>
              </a:ext>
            </a:extLst>
          </p:cNvPr>
          <p:cNvSpPr txBox="1">
            <a:spLocks/>
          </p:cNvSpPr>
          <p:nvPr/>
        </p:nvSpPr>
        <p:spPr bwMode="gray">
          <a:xfrm>
            <a:off x="4415809" y="3033353"/>
            <a:ext cx="4108873" cy="350029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05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7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9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Evaluation of dimer composition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9431F2A-D772-B74A-A32D-FEC6937097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4407" y="1096653"/>
            <a:ext cx="2691142" cy="19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197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077BCD-0D23-7FB8-01B7-BB6C190E7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357" y="179983"/>
            <a:ext cx="8424000" cy="398121"/>
          </a:xfrm>
        </p:spPr>
        <p:txBody>
          <a:bodyPr/>
          <a:lstStyle/>
          <a:p>
            <a:r>
              <a:rPr lang="fr-FR" dirty="0" err="1"/>
              <a:t>Inorganic-organic</a:t>
            </a:r>
            <a:r>
              <a:rPr lang="fr-FR" dirty="0"/>
              <a:t> interactions </a:t>
            </a:r>
            <a:br>
              <a:rPr lang="fr-FR" dirty="0"/>
            </a:br>
            <a:r>
              <a:rPr lang="fr-FR" dirty="0"/>
              <a:t>(</a:t>
            </a:r>
            <a:r>
              <a:rPr lang="fr-FR" dirty="0" err="1"/>
              <a:t>preliminary</a:t>
            </a:r>
            <a:r>
              <a:rPr lang="fr-FR" dirty="0"/>
              <a:t> </a:t>
            </a:r>
            <a:r>
              <a:rPr lang="fr-FR" dirty="0" err="1"/>
              <a:t>results</a:t>
            </a:r>
            <a:r>
              <a:rPr lang="fr-FR" dirty="0"/>
              <a:t>)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CB16DC-7607-424E-09AC-ACC40ED38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F3212-9893-4FFB-A7BE-3AEC061DEA64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F1D4CE-4979-F588-96AF-6295977CE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839586"/>
            <a:ext cx="5904000" cy="36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0613D5-F6F9-515F-3A44-08AAEAA43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6</a:t>
            </a:fld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F910465-1D31-7872-E0FB-70B21C4C33CF}"/>
              </a:ext>
            </a:extLst>
          </p:cNvPr>
          <p:cNvSpPr txBox="1"/>
          <p:nvPr/>
        </p:nvSpPr>
        <p:spPr>
          <a:xfrm>
            <a:off x="109215" y="881040"/>
            <a:ext cx="8424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Use of SOAP to </a:t>
            </a:r>
            <a:r>
              <a:rPr lang="fr-FR" dirty="0" err="1"/>
              <a:t>compute</a:t>
            </a:r>
            <a:r>
              <a:rPr lang="fr-FR" dirty="0"/>
              <a:t> </a:t>
            </a:r>
            <a:r>
              <a:rPr lang="fr-FR" dirty="0" err="1"/>
              <a:t>thermodynamic</a:t>
            </a:r>
            <a:r>
              <a:rPr lang="fr-FR" dirty="0"/>
              <a:t> </a:t>
            </a:r>
            <a:r>
              <a:rPr lang="fr-FR" dirty="0" err="1"/>
              <a:t>equilibria</a:t>
            </a:r>
            <a:r>
              <a:rPr lang="fr-FR" dirty="0"/>
              <a:t> </a:t>
            </a:r>
            <a:r>
              <a:rPr lang="fr-FR" dirty="0" err="1"/>
              <a:t>instead</a:t>
            </a:r>
            <a:r>
              <a:rPr lang="fr-FR" dirty="0"/>
              <a:t> of ISORROPIA: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dirty="0"/>
              <a:t>Very </a:t>
            </a:r>
            <a:r>
              <a:rPr lang="fr-FR" dirty="0" err="1"/>
              <a:t>complex</a:t>
            </a:r>
            <a:r>
              <a:rPr lang="fr-FR" dirty="0"/>
              <a:t> </a:t>
            </a:r>
            <a:r>
              <a:rPr lang="fr-FR" dirty="0" err="1"/>
              <a:t>numerically</a:t>
            </a:r>
            <a:r>
              <a:rPr lang="fr-FR" dirty="0"/>
              <a:t> </a:t>
            </a:r>
            <a:r>
              <a:rPr lang="fr-FR" dirty="0" err="1"/>
              <a:t>because</a:t>
            </a:r>
            <a:r>
              <a:rPr lang="fr-FR" dirty="0"/>
              <a:t> of pH </a:t>
            </a:r>
            <a:r>
              <a:rPr lang="fr-FR" dirty="0" err="1"/>
              <a:t>calculation</a:t>
            </a:r>
            <a:endParaRPr lang="fr-FR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dirty="0" err="1"/>
              <a:t>Coherent</a:t>
            </a:r>
            <a:r>
              <a:rPr lang="fr-FR" dirty="0"/>
              <a:t> </a:t>
            </a:r>
            <a:r>
              <a:rPr lang="fr-FR" dirty="0" err="1"/>
              <a:t>thermodynamic</a:t>
            </a:r>
            <a:r>
              <a:rPr lang="fr-FR" dirty="0"/>
              <a:t> </a:t>
            </a:r>
            <a:r>
              <a:rPr lang="fr-FR" dirty="0" err="1"/>
              <a:t>equilibrium</a:t>
            </a:r>
            <a:r>
              <a:rPr lang="fr-FR" dirty="0"/>
              <a:t> </a:t>
            </a:r>
            <a:r>
              <a:rPr lang="fr-FR" dirty="0" err="1"/>
              <a:t>organics</a:t>
            </a:r>
            <a:r>
              <a:rPr lang="fr-FR" dirty="0"/>
              <a:t> and </a:t>
            </a:r>
            <a:r>
              <a:rPr lang="fr-FR" dirty="0" err="1"/>
              <a:t>inorganics</a:t>
            </a:r>
            <a:endParaRPr lang="fr-FR" dirty="0"/>
          </a:p>
          <a:p>
            <a:pPr marL="285750" indent="-285750">
              <a:buFont typeface="Symbol" panose="05050102010706020507" pitchFamily="18" charset="2"/>
              <a:buChar char="Þ"/>
            </a:pPr>
            <a:endParaRPr lang="fr-FR" dirty="0"/>
          </a:p>
          <a:p>
            <a:r>
              <a:rPr lang="fr-FR" dirty="0" err="1"/>
              <a:t>Similar</a:t>
            </a:r>
            <a:r>
              <a:rPr lang="fr-FR" dirty="0"/>
              <a:t> performances on total PM but high impact on water (</a:t>
            </a:r>
            <a:r>
              <a:rPr lang="fr-FR" dirty="0" err="1"/>
              <a:t>from</a:t>
            </a:r>
            <a:r>
              <a:rPr lang="fr-FR" dirty="0"/>
              <a:t> +5% to -80%) concentrations and pH </a:t>
            </a:r>
          </a:p>
        </p:txBody>
      </p:sp>
      <p:pic>
        <p:nvPicPr>
          <p:cNvPr id="9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D41ACED4-4007-4F18-7C83-E9DE12D2B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45" y="90902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B44A47-F556-DCCB-385E-DA07E7BD7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31" y="3159102"/>
            <a:ext cx="2682855" cy="156546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C612B4-7028-EFD6-7972-FA99757FD5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596" y="3151519"/>
            <a:ext cx="2713720" cy="154855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B834DC1-2D11-2F3D-60C8-D6AE0552574E}"/>
              </a:ext>
            </a:extLst>
          </p:cNvPr>
          <p:cNvSpPr txBox="1"/>
          <p:nvPr/>
        </p:nvSpPr>
        <p:spPr>
          <a:xfrm>
            <a:off x="172671" y="2566636"/>
            <a:ext cx="10221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pH </a:t>
            </a:r>
            <a:r>
              <a:rPr lang="fr-FR" dirty="0" err="1"/>
              <a:t>with</a:t>
            </a:r>
            <a:r>
              <a:rPr lang="fr-FR" dirty="0"/>
              <a:t> SOAP</a:t>
            </a:r>
          </a:p>
          <a:p>
            <a:r>
              <a:rPr lang="fr-FR" dirty="0"/>
              <a:t>(July 2018)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B46ADDD-2DB7-CF14-B2EF-9BC4B21BB543}"/>
              </a:ext>
            </a:extLst>
          </p:cNvPr>
          <p:cNvSpPr txBox="1"/>
          <p:nvPr/>
        </p:nvSpPr>
        <p:spPr>
          <a:xfrm>
            <a:off x="5724316" y="2732339"/>
            <a:ext cx="842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Effect</a:t>
            </a:r>
            <a:r>
              <a:rPr lang="fr-FR" dirty="0"/>
              <a:t> of </a:t>
            </a:r>
            <a:r>
              <a:rPr lang="fr-FR" dirty="0" err="1"/>
              <a:t>organics</a:t>
            </a:r>
            <a:r>
              <a:rPr lang="fr-FR" dirty="0"/>
              <a:t> on </a:t>
            </a:r>
            <a:r>
              <a:rPr lang="fr-FR" dirty="0" err="1"/>
              <a:t>pWATER</a:t>
            </a:r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F215B32-7EF3-7707-47E5-F6CC5E26D3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5207" y="3133937"/>
            <a:ext cx="2817239" cy="162979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AA47A81-FD11-B63C-2458-312109D1229E}"/>
              </a:ext>
            </a:extLst>
          </p:cNvPr>
          <p:cNvSpPr txBox="1"/>
          <p:nvPr/>
        </p:nvSpPr>
        <p:spPr>
          <a:xfrm>
            <a:off x="2834886" y="2712568"/>
            <a:ext cx="297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Effect</a:t>
            </a:r>
            <a:r>
              <a:rPr lang="fr-FR" dirty="0"/>
              <a:t> of </a:t>
            </a:r>
            <a:r>
              <a:rPr lang="fr-FR" dirty="0" err="1"/>
              <a:t>organics</a:t>
            </a:r>
            <a:r>
              <a:rPr lang="fr-FR" dirty="0"/>
              <a:t> on pH</a:t>
            </a:r>
          </a:p>
        </p:txBody>
      </p:sp>
    </p:spTree>
    <p:extLst>
      <p:ext uri="{BB962C8B-B14F-4D97-AF65-F5344CB8AC3E}">
        <p14:creationId xmlns:p14="http://schemas.microsoft.com/office/powerpoint/2010/main" val="1866948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BC75FA-B787-0CF2-A740-868BF8F5F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Challenges in </a:t>
            </a:r>
            <a:r>
              <a:rPr lang="fr-FR" dirty="0" err="1"/>
              <a:t>implementing</a:t>
            </a:r>
            <a:r>
              <a:rPr lang="fr-FR" dirty="0"/>
              <a:t> </a:t>
            </a:r>
            <a:r>
              <a:rPr lang="fr-FR" dirty="0" err="1"/>
              <a:t>complex</a:t>
            </a:r>
            <a:r>
              <a:rPr lang="fr-FR" dirty="0"/>
              <a:t> SOA </a:t>
            </a:r>
            <a:r>
              <a:rPr lang="fr-FR" dirty="0" err="1"/>
              <a:t>scheme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DFBB0E-9436-B466-7A24-917D9D2A7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600" dirty="0" err="1"/>
              <a:t>Implementing</a:t>
            </a:r>
            <a:r>
              <a:rPr lang="fr-FR" sz="1600" dirty="0"/>
              <a:t> </a:t>
            </a:r>
            <a:r>
              <a:rPr lang="fr-FR" sz="1600" dirty="0" err="1"/>
              <a:t>complex</a:t>
            </a:r>
            <a:r>
              <a:rPr lang="fr-FR" sz="1600" dirty="0"/>
              <a:t> SOA </a:t>
            </a:r>
            <a:r>
              <a:rPr lang="fr-FR" sz="1600" dirty="0" err="1"/>
              <a:t>scheme</a:t>
            </a:r>
            <a:r>
              <a:rPr lang="fr-FR" sz="1600" dirty="0"/>
              <a:t> in 3D air </a:t>
            </a:r>
            <a:r>
              <a:rPr lang="fr-FR" sz="1600" dirty="0" err="1"/>
              <a:t>quality</a:t>
            </a:r>
            <a:r>
              <a:rPr lang="fr-FR" sz="1600" dirty="0"/>
              <a:t> </a:t>
            </a:r>
            <a:r>
              <a:rPr lang="fr-FR" sz="1600" dirty="0" err="1"/>
              <a:t>models</a:t>
            </a:r>
            <a:r>
              <a:rPr lang="fr-FR" sz="1600" dirty="0"/>
              <a:t> </a:t>
            </a:r>
            <a:r>
              <a:rPr lang="fr-FR" sz="1600" dirty="0" err="1"/>
              <a:t>still</a:t>
            </a:r>
            <a:r>
              <a:rPr lang="fr-FR" sz="1600" dirty="0"/>
              <a:t> </a:t>
            </a:r>
            <a:r>
              <a:rPr lang="fr-FR" sz="1600" dirty="0" err="1"/>
              <a:t>remains</a:t>
            </a:r>
            <a:r>
              <a:rPr lang="fr-FR" sz="1600" dirty="0"/>
              <a:t> </a:t>
            </a:r>
            <a:r>
              <a:rPr lang="fr-FR" sz="1600" dirty="0" err="1"/>
              <a:t>challenging</a:t>
            </a:r>
            <a:r>
              <a:rPr lang="fr-FR" sz="1600" dirty="0"/>
              <a:t> due to CPU time</a:t>
            </a:r>
          </a:p>
          <a:p>
            <a:pPr marL="285750" indent="-285750">
              <a:buFontTx/>
              <a:buChar char="-"/>
            </a:pPr>
            <a:r>
              <a:rPr lang="fr-FR" sz="1600" dirty="0" err="1"/>
              <a:t>Using</a:t>
            </a:r>
            <a:r>
              <a:rPr lang="fr-FR" sz="1600" dirty="0"/>
              <a:t> GBM </a:t>
            </a:r>
            <a:r>
              <a:rPr lang="fr-FR" sz="1600" dirty="0" err="1"/>
              <a:t>represents</a:t>
            </a:r>
            <a:r>
              <a:rPr lang="fr-FR" sz="1600" dirty="0"/>
              <a:t> an </a:t>
            </a:r>
            <a:r>
              <a:rPr lang="fr-FR" sz="1600" dirty="0" err="1"/>
              <a:t>increase</a:t>
            </a:r>
            <a:r>
              <a:rPr lang="fr-FR" sz="1600" dirty="0"/>
              <a:t> by a factor 3 </a:t>
            </a:r>
            <a:r>
              <a:rPr lang="fr-FR" sz="1600" dirty="0" err="1"/>
              <a:t>compared</a:t>
            </a:r>
            <a:r>
              <a:rPr lang="fr-FR" sz="1600" dirty="0"/>
              <a:t> to SOA </a:t>
            </a:r>
            <a:r>
              <a:rPr lang="fr-FR" sz="1600" dirty="0" err="1"/>
              <a:t>typ</a:t>
            </a:r>
            <a:r>
              <a:rPr lang="fr-FR" sz="1600" dirty="0"/>
              <a:t>=2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The use of 10 </a:t>
            </a:r>
            <a:r>
              <a:rPr lang="fr-FR" sz="1600" dirty="0" err="1"/>
              <a:t>bins</a:t>
            </a:r>
            <a:r>
              <a:rPr lang="fr-FR" sz="1600" dirty="0"/>
              <a:t> </a:t>
            </a:r>
            <a:r>
              <a:rPr lang="fr-FR" sz="1600" dirty="0" err="1"/>
              <a:t>complexify</a:t>
            </a:r>
            <a:r>
              <a:rPr lang="fr-FR" sz="1600" dirty="0"/>
              <a:t> </a:t>
            </a:r>
            <a:r>
              <a:rPr lang="fr-FR" sz="1600" dirty="0" err="1"/>
              <a:t>greatly</a:t>
            </a:r>
            <a:r>
              <a:rPr lang="fr-FR" sz="1600" dirty="0"/>
              <a:t> the use of </a:t>
            </a:r>
            <a:r>
              <a:rPr lang="fr-FR" sz="1600" dirty="0" err="1"/>
              <a:t>complex</a:t>
            </a:r>
            <a:r>
              <a:rPr lang="fr-FR" sz="1600" dirty="0"/>
              <a:t> SOA </a:t>
            </a:r>
            <a:r>
              <a:rPr lang="fr-FR" sz="1600" dirty="0" err="1"/>
              <a:t>schemes</a:t>
            </a:r>
            <a:r>
              <a:rPr lang="fr-FR" sz="1600" dirty="0"/>
              <a:t> in CHIMERE. One </a:t>
            </a:r>
            <a:r>
              <a:rPr lang="fr-FR" sz="1600" dirty="0" err="1"/>
              <a:t>additionnal</a:t>
            </a:r>
            <a:r>
              <a:rPr lang="fr-FR" sz="1600" dirty="0"/>
              <a:t> </a:t>
            </a:r>
            <a:r>
              <a:rPr lang="fr-FR" sz="1600" dirty="0" err="1"/>
              <a:t>organic</a:t>
            </a:r>
            <a:r>
              <a:rPr lang="fr-FR" sz="1600" dirty="0"/>
              <a:t> </a:t>
            </a:r>
            <a:r>
              <a:rPr lang="fr-FR" sz="1600" dirty="0" err="1"/>
              <a:t>aerosol</a:t>
            </a:r>
            <a:r>
              <a:rPr lang="fr-FR" sz="1600" dirty="0"/>
              <a:t> </a:t>
            </a:r>
            <a:r>
              <a:rPr lang="fr-FR" sz="1600" dirty="0" err="1"/>
              <a:t>species</a:t>
            </a:r>
            <a:r>
              <a:rPr lang="fr-FR" sz="1600" dirty="0"/>
              <a:t> =&gt; 10 model </a:t>
            </a:r>
            <a:r>
              <a:rPr lang="fr-FR" sz="1600" dirty="0" err="1"/>
              <a:t>species</a:t>
            </a: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Most </a:t>
            </a:r>
            <a:r>
              <a:rPr lang="fr-FR" sz="1600" dirty="0" err="1"/>
              <a:t>models</a:t>
            </a:r>
            <a:r>
              <a:rPr lang="fr-FR" sz="1600" dirty="0"/>
              <a:t> in CAMS use simple </a:t>
            </a:r>
            <a:r>
              <a:rPr lang="fr-FR" sz="1600" dirty="0" err="1"/>
              <a:t>aerosol</a:t>
            </a:r>
            <a:r>
              <a:rPr lang="fr-FR" sz="1600" dirty="0"/>
              <a:t> </a:t>
            </a:r>
            <a:r>
              <a:rPr lang="fr-FR" sz="1600" dirty="0" err="1"/>
              <a:t>approach</a:t>
            </a:r>
            <a:r>
              <a:rPr lang="fr-FR" sz="1600" dirty="0"/>
              <a:t> (model </a:t>
            </a:r>
            <a:r>
              <a:rPr lang="fr-FR" sz="1600" dirty="0" err="1"/>
              <a:t>approach</a:t>
            </a:r>
            <a:r>
              <a:rPr lang="fr-FR" sz="1600" dirty="0"/>
              <a:t> or use of 1 or 2 </a:t>
            </a:r>
            <a:r>
              <a:rPr lang="fr-FR" sz="1600" dirty="0" err="1"/>
              <a:t>bins</a:t>
            </a:r>
            <a:r>
              <a:rPr lang="fr-FR" sz="1600" dirty="0"/>
              <a:t>) =&gt; not as </a:t>
            </a:r>
            <a:r>
              <a:rPr lang="fr-FR" sz="1600" dirty="0" err="1"/>
              <a:t>precise</a:t>
            </a:r>
            <a:r>
              <a:rPr lang="fr-FR" sz="1600" dirty="0"/>
              <a:t> but </a:t>
            </a:r>
            <a:r>
              <a:rPr lang="fr-FR" sz="1600" dirty="0" err="1"/>
              <a:t>faster</a:t>
            </a:r>
            <a:endParaRPr lang="fr-FR" sz="1600" dirty="0"/>
          </a:p>
          <a:p>
            <a:pPr marL="285750" indent="-285750">
              <a:buFontTx/>
              <a:buChar char="-"/>
            </a:pPr>
            <a:endParaRPr lang="fr-FR" sz="1600" dirty="0"/>
          </a:p>
          <a:p>
            <a:r>
              <a:rPr lang="fr-FR" sz="1600" dirty="0"/>
              <a:t>How to </a:t>
            </a:r>
            <a:r>
              <a:rPr lang="fr-FR" sz="1600" dirty="0" err="1"/>
              <a:t>preverse</a:t>
            </a:r>
            <a:r>
              <a:rPr lang="fr-FR" sz="1600" dirty="0"/>
              <a:t> the </a:t>
            </a:r>
            <a:r>
              <a:rPr lang="fr-FR" sz="1600" dirty="0" err="1"/>
              <a:t>complexity</a:t>
            </a:r>
            <a:r>
              <a:rPr lang="fr-FR" sz="1600" dirty="0"/>
              <a:t> of </a:t>
            </a:r>
            <a:r>
              <a:rPr lang="fr-FR" sz="1600" dirty="0" err="1"/>
              <a:t>processes</a:t>
            </a:r>
            <a:r>
              <a:rPr lang="fr-FR" sz="1600" dirty="0"/>
              <a:t> </a:t>
            </a:r>
            <a:r>
              <a:rPr lang="fr-FR" sz="1600" dirty="0" err="1"/>
              <a:t>without</a:t>
            </a:r>
            <a:r>
              <a:rPr lang="fr-FR" sz="1600" dirty="0"/>
              <a:t> </a:t>
            </a:r>
            <a:r>
              <a:rPr lang="fr-FR" sz="1600" dirty="0" err="1"/>
              <a:t>degrading</a:t>
            </a:r>
            <a:r>
              <a:rPr lang="fr-FR" sz="1600" dirty="0"/>
              <a:t> the </a:t>
            </a:r>
            <a:r>
              <a:rPr lang="fr-FR" sz="1600" dirty="0" err="1"/>
              <a:t>results</a:t>
            </a:r>
            <a:r>
              <a:rPr lang="fr-FR" sz="1600" dirty="0"/>
              <a:t>?</a:t>
            </a:r>
          </a:p>
          <a:p>
            <a:r>
              <a:rPr lang="fr-FR" sz="1600" dirty="0"/>
              <a:t>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AABF8D-42A0-F24B-0802-1A774884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FAC5-7409-46A9-85DE-08710448C058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CE4768-53CF-28E2-1E6A-5753CE342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64562A-F806-16CA-0620-D7E203E90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7</a:t>
            </a:fld>
            <a:endParaRPr lang="fr-FR"/>
          </a:p>
        </p:txBody>
      </p:sp>
      <p:pic>
        <p:nvPicPr>
          <p:cNvPr id="7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79C31451-87B8-D284-E584-5FED90CD0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45" y="90902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669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2C2BB6-73F4-0560-0E79-1425A774B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Reducing</a:t>
            </a:r>
            <a:r>
              <a:rPr lang="fr-FR" dirty="0"/>
              <a:t> the </a:t>
            </a:r>
            <a:r>
              <a:rPr lang="fr-FR" dirty="0" err="1"/>
              <a:t>number</a:t>
            </a:r>
            <a:r>
              <a:rPr lang="fr-FR" dirty="0"/>
              <a:t> of </a:t>
            </a:r>
            <a:r>
              <a:rPr lang="fr-FR" dirty="0" err="1"/>
              <a:t>bins</a:t>
            </a:r>
            <a:r>
              <a:rPr lang="fr-FR" dirty="0"/>
              <a:t>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3BF362-F0F3-7551-7642-C4072548F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7" y="1522028"/>
            <a:ext cx="4212001" cy="2883279"/>
          </a:xfrm>
        </p:spPr>
        <p:txBody>
          <a:bodyPr/>
          <a:lstStyle/>
          <a:p>
            <a:r>
              <a:rPr lang="fr-FR" sz="1800" dirty="0" err="1"/>
              <a:t>Decrease</a:t>
            </a:r>
            <a:r>
              <a:rPr lang="fr-FR" sz="1800" dirty="0"/>
              <a:t> by 2 the CPU time but lead to high </a:t>
            </a:r>
            <a:r>
              <a:rPr lang="fr-FR" sz="1800" dirty="0" err="1"/>
              <a:t>differences</a:t>
            </a:r>
            <a:r>
              <a:rPr lang="fr-FR" sz="1800" dirty="0"/>
              <a:t>  (&gt;9%)</a:t>
            </a:r>
          </a:p>
          <a:p>
            <a:endParaRPr lang="fr-FR" sz="1800" dirty="0"/>
          </a:p>
          <a:p>
            <a:r>
              <a:rPr lang="fr-FR" sz="1800" dirty="0" err="1"/>
              <a:t>Comparison</a:t>
            </a:r>
            <a:r>
              <a:rPr lang="fr-FR" sz="1800" dirty="0"/>
              <a:t> to AQ e-</a:t>
            </a:r>
            <a:r>
              <a:rPr lang="fr-FR" sz="1800" dirty="0" err="1"/>
              <a:t>reporting</a:t>
            </a:r>
            <a:r>
              <a:rPr lang="fr-FR" sz="1800" dirty="0"/>
              <a:t> data: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err="1"/>
              <a:t>Increase</a:t>
            </a:r>
            <a:r>
              <a:rPr lang="fr-FR" sz="1800" dirty="0"/>
              <a:t> the </a:t>
            </a:r>
            <a:r>
              <a:rPr lang="fr-FR" sz="1800" dirty="0" err="1"/>
              <a:t>absolute</a:t>
            </a:r>
            <a:r>
              <a:rPr lang="fr-FR" sz="1800" dirty="0"/>
              <a:t> </a:t>
            </a:r>
            <a:r>
              <a:rPr lang="fr-FR" sz="1800" dirty="0" err="1"/>
              <a:t>bias</a:t>
            </a:r>
            <a:r>
              <a:rPr lang="fr-FR" sz="1800" dirty="0"/>
              <a:t> (+0.8 µg/m3)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err="1"/>
              <a:t>Increase</a:t>
            </a:r>
            <a:r>
              <a:rPr lang="fr-FR" sz="1800" dirty="0"/>
              <a:t> the RMSE (+0.11 µg/m3)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err="1"/>
              <a:t>Increase</a:t>
            </a:r>
            <a:r>
              <a:rPr lang="fr-FR" sz="1800" dirty="0"/>
              <a:t> MFE (+11%)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2524B6-9309-B2BC-5789-800859DC6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0CC83-F9B6-4913-828C-EB34B4108FE8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4E979A-D730-5DE4-9BAF-9DF1041D4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79AA1D-ECEA-E5A4-49CB-EC9E93DE0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8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8DEF72-6EFC-0D85-E059-ECEF294FCE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94" t="75987"/>
          <a:stretch>
            <a:fillRect/>
          </a:stretch>
        </p:blipFill>
        <p:spPr bwMode="auto">
          <a:xfrm>
            <a:off x="4879340" y="2195900"/>
            <a:ext cx="3770036" cy="2214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03E66E5E-750E-B129-17B6-6422F106941F}"/>
              </a:ext>
            </a:extLst>
          </p:cNvPr>
          <p:cNvSpPr txBox="1">
            <a:spLocks/>
          </p:cNvSpPr>
          <p:nvPr/>
        </p:nvSpPr>
        <p:spPr bwMode="gray">
          <a:xfrm>
            <a:off x="5453743" y="1760110"/>
            <a:ext cx="4953000" cy="288327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05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7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9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err="1"/>
              <a:t>Annual</a:t>
            </a:r>
            <a:r>
              <a:rPr lang="fr-FR" sz="1800" dirty="0"/>
              <a:t> MFE (%)</a:t>
            </a:r>
          </a:p>
        </p:txBody>
      </p:sp>
      <p:pic>
        <p:nvPicPr>
          <p:cNvPr id="9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C9CD97DB-6E9B-C356-BBA3-0FE155858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45" y="90902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633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852C0-7A23-784C-7669-8C19C4F5D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Revision</a:t>
            </a:r>
            <a:r>
              <a:rPr lang="fr-FR" dirty="0"/>
              <a:t> of </a:t>
            </a:r>
            <a:r>
              <a:rPr lang="fr-FR" dirty="0" err="1"/>
              <a:t>algorithms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26104B-9434-0F9F-A281-4F4A4514B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620000"/>
            <a:ext cx="4990934" cy="2790000"/>
          </a:xfrm>
        </p:spPr>
        <p:txBody>
          <a:bodyPr/>
          <a:lstStyle/>
          <a:p>
            <a:r>
              <a:rPr lang="fr-FR" sz="1400" dirty="0" err="1"/>
              <a:t>Development</a:t>
            </a:r>
            <a:r>
              <a:rPr lang="fr-FR" sz="1400" dirty="0"/>
              <a:t> of an </a:t>
            </a:r>
            <a:r>
              <a:rPr lang="fr-FR" sz="1400" dirty="0" err="1"/>
              <a:t>hybrid</a:t>
            </a:r>
            <a:r>
              <a:rPr lang="fr-FR" sz="1400" dirty="0"/>
              <a:t> </a:t>
            </a:r>
            <a:r>
              <a:rPr lang="fr-FR" sz="1400" dirty="0" err="1"/>
              <a:t>numerical</a:t>
            </a:r>
            <a:r>
              <a:rPr lang="fr-FR" sz="1400" dirty="0"/>
              <a:t> solver </a:t>
            </a:r>
            <a:r>
              <a:rPr lang="fr-FR" sz="1400" dirty="0" err="1"/>
              <a:t>between</a:t>
            </a:r>
            <a:r>
              <a:rPr lang="fr-FR" sz="1400" dirty="0"/>
              <a:t> </a:t>
            </a:r>
            <a:r>
              <a:rPr lang="fr-FR" sz="1400" dirty="0" err="1"/>
              <a:t>splitting</a:t>
            </a:r>
            <a:r>
              <a:rPr lang="fr-FR" sz="1400" dirty="0"/>
              <a:t> and </a:t>
            </a:r>
            <a:r>
              <a:rPr lang="fr-FR" sz="1400" dirty="0" err="1"/>
              <a:t>twostep</a:t>
            </a:r>
            <a:r>
              <a:rPr lang="fr-FR" sz="14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b="1" dirty="0" err="1"/>
              <a:t>Twostep</a:t>
            </a:r>
            <a:r>
              <a:rPr lang="fr-FR" sz="1400" dirty="0"/>
              <a:t> (all </a:t>
            </a:r>
            <a:r>
              <a:rPr lang="fr-FR" sz="1400" dirty="0" err="1"/>
              <a:t>processes</a:t>
            </a:r>
            <a:r>
              <a:rPr lang="fr-FR" sz="1400" dirty="0"/>
              <a:t> </a:t>
            </a:r>
            <a:r>
              <a:rPr lang="fr-FR" sz="1400" dirty="0" err="1"/>
              <a:t>solved</a:t>
            </a:r>
            <a:r>
              <a:rPr lang="fr-FR" sz="1400" dirty="0"/>
              <a:t> as the </a:t>
            </a:r>
            <a:r>
              <a:rPr lang="fr-FR" sz="1400" dirty="0" err="1"/>
              <a:t>same</a:t>
            </a:r>
            <a:r>
              <a:rPr lang="fr-FR" sz="1400" dirty="0"/>
              <a:t> time): more </a:t>
            </a:r>
            <a:r>
              <a:rPr lang="fr-FR" sz="1400" dirty="0" err="1"/>
              <a:t>robust</a:t>
            </a:r>
            <a:r>
              <a:rPr lang="fr-FR" sz="1400" dirty="0"/>
              <a:t> to solve </a:t>
            </a:r>
            <a:r>
              <a:rPr lang="fr-FR" sz="1400" dirty="0" err="1"/>
              <a:t>chemical</a:t>
            </a:r>
            <a:r>
              <a:rPr lang="fr-FR" sz="1400" dirty="0"/>
              <a:t> </a:t>
            </a:r>
            <a:r>
              <a:rPr lang="fr-FR" sz="1400" dirty="0" err="1"/>
              <a:t>reactions</a:t>
            </a:r>
            <a:r>
              <a:rPr lang="fr-FR" sz="1400" dirty="0"/>
              <a:t> but not </a:t>
            </a:r>
            <a:r>
              <a:rPr lang="fr-FR" sz="1400" dirty="0" err="1"/>
              <a:t>ideal</a:t>
            </a:r>
            <a:r>
              <a:rPr lang="fr-FR" sz="1400" dirty="0"/>
              <a:t> for </a:t>
            </a:r>
            <a:r>
              <a:rPr lang="fr-FR" sz="1400" dirty="0" err="1"/>
              <a:t>aerosol</a:t>
            </a:r>
            <a:r>
              <a:rPr lang="fr-FR" sz="1400" dirty="0"/>
              <a:t> formation (fake condensation/</a:t>
            </a:r>
            <a:r>
              <a:rPr lang="fr-FR" sz="1400" dirty="0" err="1"/>
              <a:t>evaporation</a:t>
            </a:r>
            <a:r>
              <a:rPr lang="fr-FR" sz="1400" dirty="0"/>
              <a:t> </a:t>
            </a:r>
            <a:r>
              <a:rPr lang="fr-FR" sz="1400" dirty="0" err="1"/>
              <a:t>kinetics</a:t>
            </a:r>
            <a:r>
              <a:rPr lang="fr-FR" sz="1400" dirty="0"/>
              <a:t>, </a:t>
            </a:r>
            <a:r>
              <a:rPr lang="fr-FR" sz="1400" dirty="0" err="1"/>
              <a:t>lost</a:t>
            </a:r>
            <a:r>
              <a:rPr lang="fr-FR" sz="1400" dirty="0"/>
              <a:t> of call of </a:t>
            </a:r>
            <a:r>
              <a:rPr lang="fr-FR" sz="1400" dirty="0" err="1"/>
              <a:t>coagu</a:t>
            </a:r>
            <a:r>
              <a:rPr lang="fr-FR" sz="1400" dirty="0"/>
              <a:t> and </a:t>
            </a:r>
            <a:r>
              <a:rPr lang="fr-FR" sz="1400" dirty="0" err="1"/>
              <a:t>absor</a:t>
            </a:r>
            <a:r>
              <a:rPr lang="fr-FR" sz="14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b="1" dirty="0" err="1"/>
              <a:t>Splitting</a:t>
            </a:r>
            <a:r>
              <a:rPr lang="fr-FR" sz="1400" b="1" dirty="0"/>
              <a:t>: </a:t>
            </a:r>
            <a:r>
              <a:rPr lang="fr-FR" sz="1400" dirty="0" err="1"/>
              <a:t>less</a:t>
            </a:r>
            <a:r>
              <a:rPr lang="fr-FR" sz="1400" dirty="0"/>
              <a:t> efficient ti solve </a:t>
            </a:r>
            <a:r>
              <a:rPr lang="fr-FR" sz="1400" dirty="0" err="1"/>
              <a:t>chemistry</a:t>
            </a:r>
            <a:r>
              <a:rPr lang="fr-FR" sz="1400" dirty="0"/>
              <a:t> (</a:t>
            </a:r>
            <a:r>
              <a:rPr lang="fr-FR" sz="1400" dirty="0" err="1"/>
              <a:t>error</a:t>
            </a:r>
            <a:r>
              <a:rPr lang="fr-FR" sz="1400" dirty="0"/>
              <a:t> due to the </a:t>
            </a:r>
            <a:r>
              <a:rPr lang="fr-FR" sz="1400" dirty="0" err="1"/>
              <a:t>splitting</a:t>
            </a:r>
            <a:r>
              <a:rPr lang="fr-FR" sz="1400" dirty="0"/>
              <a:t> of </a:t>
            </a:r>
            <a:r>
              <a:rPr lang="fr-FR" sz="1400" dirty="0" err="1"/>
              <a:t>processes</a:t>
            </a:r>
            <a:r>
              <a:rPr lang="fr-FR" sz="1400" dirty="0"/>
              <a:t>, </a:t>
            </a:r>
            <a:r>
              <a:rPr lang="fr-FR" sz="1400" dirty="0" err="1"/>
              <a:t>integrating</a:t>
            </a:r>
            <a:r>
              <a:rPr lang="fr-FR" sz="1400" dirty="0"/>
              <a:t> </a:t>
            </a:r>
            <a:r>
              <a:rPr lang="fr-FR" sz="1400" dirty="0" err="1"/>
              <a:t>chemistry</a:t>
            </a:r>
            <a:r>
              <a:rPr lang="fr-FR" sz="1400" dirty="0"/>
              <a:t> </a:t>
            </a:r>
            <a:r>
              <a:rPr lang="fr-FR" sz="1400" dirty="0" err="1"/>
              <a:t>is</a:t>
            </a:r>
            <a:r>
              <a:rPr lang="fr-FR" sz="1400" dirty="0"/>
              <a:t> CPU time </a:t>
            </a:r>
            <a:r>
              <a:rPr lang="fr-FR" sz="1400" dirty="0" err="1"/>
              <a:t>consuming</a:t>
            </a:r>
            <a:r>
              <a:rPr lang="fr-FR" sz="1400" dirty="0"/>
              <a:t>) but more CPU time efficient to solve </a:t>
            </a:r>
            <a:r>
              <a:rPr lang="fr-FR" sz="1400" dirty="0" err="1"/>
              <a:t>aerosol</a:t>
            </a:r>
            <a:r>
              <a:rPr lang="fr-FR" sz="1400" dirty="0"/>
              <a:t> formation and </a:t>
            </a:r>
            <a:r>
              <a:rPr lang="fr-FR" sz="1400" dirty="0" err="1"/>
              <a:t>better</a:t>
            </a:r>
            <a:r>
              <a:rPr lang="fr-FR" sz="1400" dirty="0"/>
              <a:t> to respect </a:t>
            </a:r>
            <a:r>
              <a:rPr lang="fr-FR" sz="1400" dirty="0" err="1"/>
              <a:t>gas</a:t>
            </a:r>
            <a:r>
              <a:rPr lang="fr-FR" sz="1400" dirty="0"/>
              <a:t>/</a:t>
            </a:r>
            <a:r>
              <a:rPr lang="fr-FR" sz="1400" dirty="0" err="1"/>
              <a:t>particle</a:t>
            </a:r>
            <a:r>
              <a:rPr lang="fr-FR" sz="1400" dirty="0"/>
              <a:t> </a:t>
            </a:r>
            <a:r>
              <a:rPr lang="fr-FR" sz="1400" dirty="0" err="1"/>
              <a:t>partitioning</a:t>
            </a:r>
            <a:r>
              <a:rPr lang="fr-FR" sz="14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b="1" dirty="0" err="1"/>
              <a:t>Hybrid</a:t>
            </a:r>
            <a:r>
              <a:rPr lang="fr-FR" sz="1400" b="1" dirty="0"/>
              <a:t> uses the </a:t>
            </a:r>
            <a:r>
              <a:rPr lang="fr-FR" sz="1400" b="1" dirty="0" err="1"/>
              <a:t>twostep</a:t>
            </a:r>
            <a:r>
              <a:rPr lang="fr-FR" sz="1400" b="1" dirty="0"/>
              <a:t> </a:t>
            </a:r>
            <a:r>
              <a:rPr lang="fr-FR" sz="1400" b="1" dirty="0" err="1"/>
              <a:t>approach</a:t>
            </a:r>
            <a:r>
              <a:rPr lang="fr-FR" sz="1400" b="1" dirty="0"/>
              <a:t> for transport and </a:t>
            </a:r>
            <a:r>
              <a:rPr lang="fr-FR" sz="1400" b="1" dirty="0" err="1"/>
              <a:t>chemistry</a:t>
            </a:r>
            <a:r>
              <a:rPr lang="fr-FR" sz="1400" b="1" dirty="0"/>
              <a:t> but split the formation of </a:t>
            </a:r>
            <a:r>
              <a:rPr lang="fr-FR" sz="1400" b="1" dirty="0" err="1"/>
              <a:t>aerosol</a:t>
            </a:r>
            <a:endParaRPr lang="fr-FR" sz="14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C801B0-A9A0-C77E-2C79-59351E783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6B5A9-B227-4B8E-8730-86DE2B4F8E31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59A364-AFD9-2436-CDD0-AAEE5643B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BD467C-DC00-B88A-4CAC-CDF8FC6B6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9</a:t>
            </a:fld>
            <a:endParaRPr lang="fr-FR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0EA4BA37-A4C2-8C44-DB7F-56E487B21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t="56625" r="28086"/>
          <a:stretch>
            <a:fillRect/>
          </a:stretch>
        </p:blipFill>
        <p:spPr bwMode="auto">
          <a:xfrm>
            <a:off x="5350933" y="23367"/>
            <a:ext cx="3649134" cy="476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DB8D58A7-C6BC-3C03-4FCD-1E198A7BA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930" y="52798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286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154DF7-DC66-8F97-C4F1-699AE7E17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Implementation</a:t>
            </a:r>
            <a:r>
              <a:rPr lang="fr-FR" dirty="0"/>
              <a:t> of a </a:t>
            </a:r>
            <a:r>
              <a:rPr lang="fr-FR" dirty="0" err="1"/>
              <a:t>superbin</a:t>
            </a:r>
            <a:r>
              <a:rPr lang="fr-FR" dirty="0"/>
              <a:t> </a:t>
            </a:r>
            <a:r>
              <a:rPr lang="fr-FR" dirty="0" err="1"/>
              <a:t>approach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31762C-D872-B757-8D25-B2F6C07C6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453500"/>
            <a:ext cx="3665588" cy="2678233"/>
          </a:xfrm>
        </p:spPr>
        <p:txBody>
          <a:bodyPr/>
          <a:lstStyle/>
          <a:p>
            <a:r>
              <a:rPr lang="fr-FR" sz="1600" dirty="0" err="1"/>
              <a:t>Superbins</a:t>
            </a:r>
            <a:r>
              <a:rPr lang="fr-FR" sz="1600" dirty="0"/>
              <a:t> = group of </a:t>
            </a:r>
            <a:r>
              <a:rPr lang="fr-FR" sz="1600" dirty="0" err="1"/>
              <a:t>several</a:t>
            </a:r>
            <a:r>
              <a:rPr lang="fr-FR" sz="1600" dirty="0"/>
              <a:t> </a:t>
            </a:r>
            <a:r>
              <a:rPr lang="fr-FR" sz="1600" dirty="0" err="1"/>
              <a:t>bins</a:t>
            </a:r>
            <a:r>
              <a:rPr lang="fr-FR" sz="1600" dirty="0"/>
              <a:t> for a single </a:t>
            </a:r>
            <a:r>
              <a:rPr lang="fr-FR" sz="1600" dirty="0" err="1"/>
              <a:t>species</a:t>
            </a:r>
            <a:endParaRPr lang="fr-FR" sz="1600" dirty="0"/>
          </a:p>
          <a:p>
            <a:r>
              <a:rPr lang="fr-FR" sz="1600" dirty="0"/>
              <a:t>The model </a:t>
            </a:r>
            <a:r>
              <a:rPr lang="fr-FR" sz="1600" dirty="0" err="1"/>
              <a:t>calculate</a:t>
            </a:r>
            <a:r>
              <a:rPr lang="fr-FR" sz="1600" dirty="0"/>
              <a:t> transport for </a:t>
            </a:r>
            <a:r>
              <a:rPr lang="fr-FR" sz="1600" dirty="0" err="1"/>
              <a:t>species</a:t>
            </a:r>
            <a:r>
              <a:rPr lang="fr-FR" sz="1600" dirty="0"/>
              <a:t> </a:t>
            </a:r>
            <a:r>
              <a:rPr lang="fr-FR" sz="1600" dirty="0" err="1"/>
              <a:t>superbin</a:t>
            </a:r>
            <a:r>
              <a:rPr lang="fr-FR" sz="1600" dirty="0"/>
              <a:t> </a:t>
            </a:r>
            <a:r>
              <a:rPr lang="fr-FR" sz="1600" dirty="0" err="1"/>
              <a:t>instead</a:t>
            </a:r>
            <a:r>
              <a:rPr lang="fr-FR" sz="1600" dirty="0"/>
              <a:t> of </a:t>
            </a:r>
            <a:r>
              <a:rPr lang="fr-FR" sz="1600" dirty="0" err="1"/>
              <a:t>each</a:t>
            </a:r>
            <a:r>
              <a:rPr lang="fr-FR" sz="1600" dirty="0"/>
              <a:t> </a:t>
            </a:r>
            <a:r>
              <a:rPr lang="fr-FR" sz="1600" dirty="0" err="1"/>
              <a:t>species</a:t>
            </a:r>
            <a:r>
              <a:rPr lang="fr-FR" sz="1600" dirty="0"/>
              <a:t> </a:t>
            </a:r>
          </a:p>
          <a:p>
            <a:r>
              <a:rPr lang="fr-FR" sz="1600" dirty="0" err="1"/>
              <a:t>When</a:t>
            </a:r>
            <a:r>
              <a:rPr lang="fr-FR" sz="1600" dirty="0"/>
              <a:t> </a:t>
            </a:r>
            <a:r>
              <a:rPr lang="fr-FR" sz="1600" dirty="0" err="1"/>
              <a:t>necessary</a:t>
            </a:r>
            <a:r>
              <a:rPr lang="fr-FR" sz="1600" dirty="0"/>
              <a:t> (</a:t>
            </a:r>
            <a:r>
              <a:rPr lang="fr-FR" sz="1600" dirty="0" err="1"/>
              <a:t>deposition</a:t>
            </a:r>
            <a:r>
              <a:rPr lang="fr-FR" sz="1600" dirty="0"/>
              <a:t>, </a:t>
            </a:r>
            <a:r>
              <a:rPr lang="fr-FR" sz="1600" dirty="0" err="1"/>
              <a:t>chemistry</a:t>
            </a:r>
            <a:r>
              <a:rPr lang="fr-FR" sz="1600" dirty="0"/>
              <a:t>, </a:t>
            </a:r>
            <a:r>
              <a:rPr lang="fr-FR" sz="1600" dirty="0" err="1"/>
              <a:t>thermodynamics</a:t>
            </a:r>
            <a:r>
              <a:rPr lang="fr-FR" sz="1600" dirty="0"/>
              <a:t>) the model </a:t>
            </a:r>
            <a:r>
              <a:rPr lang="fr-FR" sz="1600" dirty="0" err="1"/>
              <a:t>disaggregate</a:t>
            </a:r>
            <a:r>
              <a:rPr lang="fr-FR" sz="1600" dirty="0"/>
              <a:t> the </a:t>
            </a:r>
            <a:r>
              <a:rPr lang="fr-FR" sz="1600" dirty="0" err="1"/>
              <a:t>superbin</a:t>
            </a:r>
            <a:r>
              <a:rPr lang="fr-FR" sz="1600" dirty="0"/>
              <a:t> </a:t>
            </a:r>
            <a:r>
              <a:rPr lang="fr-FR" sz="1600" dirty="0" err="1"/>
              <a:t>using</a:t>
            </a:r>
            <a:r>
              <a:rPr lang="fr-FR" sz="1600" dirty="0"/>
              <a:t> a </a:t>
            </a:r>
            <a:r>
              <a:rPr lang="fr-FR" sz="1600" dirty="0" err="1"/>
              <a:t>climatology</a:t>
            </a:r>
            <a:r>
              <a:rPr lang="fr-FR" sz="1600" dirty="0"/>
              <a:t> of size distribution</a:t>
            </a:r>
          </a:p>
          <a:p>
            <a:r>
              <a:rPr lang="fr-FR" sz="1600" dirty="0"/>
              <a:t>The </a:t>
            </a:r>
            <a:r>
              <a:rPr lang="fr-FR" sz="1600" dirty="0" err="1"/>
              <a:t>lumping</a:t>
            </a:r>
            <a:r>
              <a:rPr lang="fr-FR" sz="1600" dirty="0"/>
              <a:t> of </a:t>
            </a:r>
            <a:r>
              <a:rPr lang="fr-FR" sz="1600" dirty="0" err="1"/>
              <a:t>species</a:t>
            </a:r>
            <a:r>
              <a:rPr lang="fr-FR" sz="1600" dirty="0"/>
              <a:t> </a:t>
            </a:r>
            <a:r>
              <a:rPr lang="fr-FR" sz="1600" dirty="0" err="1"/>
              <a:t>is</a:t>
            </a:r>
            <a:r>
              <a:rPr lang="fr-FR" sz="1600" dirty="0"/>
              <a:t> </a:t>
            </a:r>
            <a:r>
              <a:rPr lang="fr-FR" sz="1600" dirty="0" err="1"/>
              <a:t>done</a:t>
            </a:r>
            <a:r>
              <a:rPr lang="fr-FR" sz="1600" dirty="0"/>
              <a:t> in </a:t>
            </a:r>
            <a:r>
              <a:rPr lang="fr-FR" sz="1600" dirty="0" err="1"/>
              <a:t>order</a:t>
            </a:r>
            <a:r>
              <a:rPr lang="fr-FR" sz="1600" dirty="0"/>
              <a:t> to </a:t>
            </a:r>
            <a:r>
              <a:rPr lang="fr-FR" sz="1600" dirty="0" err="1"/>
              <a:t>ensure</a:t>
            </a:r>
            <a:r>
              <a:rPr lang="fr-FR" sz="1600" dirty="0"/>
              <a:t> </a:t>
            </a:r>
            <a:r>
              <a:rPr lang="fr-FR" sz="1600" dirty="0" err="1"/>
              <a:t>low</a:t>
            </a:r>
            <a:r>
              <a:rPr lang="fr-FR" sz="1600" dirty="0"/>
              <a:t> </a:t>
            </a:r>
            <a:r>
              <a:rPr lang="fr-FR" sz="1600" dirty="0" err="1"/>
              <a:t>errors</a:t>
            </a:r>
            <a:r>
              <a:rPr lang="fr-FR" sz="1600" dirty="0"/>
              <a:t> on </a:t>
            </a:r>
            <a:r>
              <a:rPr lang="fr-FR" sz="1600" dirty="0" err="1"/>
              <a:t>deposition</a:t>
            </a:r>
            <a:r>
              <a:rPr lang="fr-FR" sz="1600" dirty="0"/>
              <a:t> </a:t>
            </a:r>
            <a:r>
              <a:rPr lang="fr-FR" sz="1600" dirty="0" err="1"/>
              <a:t>velocities</a:t>
            </a:r>
            <a:r>
              <a:rPr lang="fr-FR" sz="1600" dirty="0"/>
              <a:t> 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5740C9-2318-65A1-19FE-4F4DB01B3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D1F17-FA8E-490C-BF85-F40151D5E949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DDEBB2-3CF0-93A2-CF5D-F4663B4D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8E4DC0-4547-0E00-689A-3E6992B21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10</a:t>
            </a:fld>
            <a:endParaRPr lang="fr-FR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EA003EA-AD6C-D095-4F6C-66D124D184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1"/>
          <a:stretch>
            <a:fillRect/>
          </a:stretch>
        </p:blipFill>
        <p:spPr bwMode="auto">
          <a:xfrm>
            <a:off x="4025587" y="1356163"/>
            <a:ext cx="5118413" cy="322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7397ECEB-6E95-BCAA-4342-892A84A69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45" y="90902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291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76C48D-6A15-9E16-131E-E02EBAAB4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Errors</a:t>
            </a:r>
            <a:r>
              <a:rPr lang="fr-FR" dirty="0"/>
              <a:t> on </a:t>
            </a:r>
            <a:r>
              <a:rPr lang="fr-FR" dirty="0" err="1"/>
              <a:t>deposition</a:t>
            </a:r>
            <a:r>
              <a:rPr lang="fr-FR" dirty="0"/>
              <a:t> fluxes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899DCA-A31A-CD58-D26D-22C7BA833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1836000"/>
            <a:ext cx="2687999" cy="2574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746AAB-9A30-1BCB-9FEB-0EF0B31B8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CF014-E8E4-4E6A-8D49-208E6253BBC7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23E696-C4F4-9658-B93F-CFEA7D579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0C137D-15AC-C623-0624-FA5B977A9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11</a:t>
            </a:fld>
            <a:endParaRPr lang="fr-F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7E5E660-DD5D-B04E-3B17-7231BC0DC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32" y="1527850"/>
            <a:ext cx="5658339" cy="288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835AE06F-0F51-67BD-1210-6EF02693B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45" y="90902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362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904E3-9BC5-E841-60FF-22F74567D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874600"/>
            <a:ext cx="8424000" cy="720000"/>
          </a:xfrm>
        </p:spPr>
        <p:txBody>
          <a:bodyPr/>
          <a:lstStyle/>
          <a:p>
            <a:r>
              <a:rPr lang="fr-FR" dirty="0" err="1"/>
              <a:t>Results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D22842-4DBE-641D-D5AF-60C799263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34600"/>
            <a:ext cx="4144268" cy="2877533"/>
          </a:xfrm>
        </p:spPr>
        <p:txBody>
          <a:bodyPr/>
          <a:lstStyle/>
          <a:p>
            <a:r>
              <a:rPr lang="fr-FR" sz="1600" dirty="0" err="1"/>
              <a:t>Using</a:t>
            </a:r>
            <a:r>
              <a:rPr lang="fr-FR" sz="1600" dirty="0"/>
              <a:t> the </a:t>
            </a:r>
            <a:r>
              <a:rPr lang="fr-FR" sz="1600" dirty="0" err="1"/>
              <a:t>superbin</a:t>
            </a:r>
            <a:r>
              <a:rPr lang="fr-FR" sz="1600" dirty="0"/>
              <a:t> </a:t>
            </a:r>
            <a:r>
              <a:rPr lang="fr-FR" sz="1600" dirty="0" err="1"/>
              <a:t>approach</a:t>
            </a:r>
            <a:r>
              <a:rPr lang="fr-FR" sz="1600" dirty="0"/>
              <a:t> </a:t>
            </a:r>
            <a:r>
              <a:rPr lang="fr-FR" sz="1600" dirty="0" err="1"/>
              <a:t>give</a:t>
            </a:r>
            <a:r>
              <a:rPr lang="fr-FR" sz="1600" dirty="0"/>
              <a:t> an </a:t>
            </a:r>
            <a:r>
              <a:rPr lang="fr-FR" sz="1600" dirty="0" err="1"/>
              <a:t>error</a:t>
            </a:r>
            <a:r>
              <a:rPr lang="fr-FR" sz="1600" dirty="0"/>
              <a:t> </a:t>
            </a:r>
            <a:r>
              <a:rPr lang="fr-FR" sz="1600" dirty="0" err="1"/>
              <a:t>around</a:t>
            </a:r>
            <a:r>
              <a:rPr lang="fr-FR" sz="1600" dirty="0"/>
              <a:t> 1%. -40% on CPU time</a:t>
            </a:r>
          </a:p>
          <a:p>
            <a:r>
              <a:rPr lang="fr-FR" sz="1600" dirty="0" err="1"/>
              <a:t>Using</a:t>
            </a:r>
            <a:r>
              <a:rPr lang="fr-FR" sz="1600" dirty="0"/>
              <a:t> the </a:t>
            </a:r>
            <a:r>
              <a:rPr lang="fr-FR" sz="1600" dirty="0" err="1"/>
              <a:t>hybrid</a:t>
            </a:r>
            <a:r>
              <a:rPr lang="fr-FR" sz="1600" dirty="0"/>
              <a:t> </a:t>
            </a:r>
            <a:r>
              <a:rPr lang="fr-FR" sz="1600" dirty="0" err="1"/>
              <a:t>approach</a:t>
            </a:r>
            <a:r>
              <a:rPr lang="fr-FR" sz="1600" dirty="0"/>
              <a:t> </a:t>
            </a:r>
            <a:r>
              <a:rPr lang="fr-FR" sz="1600" dirty="0" err="1"/>
              <a:t>with</a:t>
            </a:r>
            <a:r>
              <a:rPr lang="fr-FR" sz="1600" dirty="0"/>
              <a:t> high </a:t>
            </a:r>
            <a:r>
              <a:rPr lang="fr-FR" sz="1600" dirty="0" err="1"/>
              <a:t>chemical</a:t>
            </a:r>
            <a:r>
              <a:rPr lang="fr-FR" sz="1600" dirty="0"/>
              <a:t> </a:t>
            </a:r>
            <a:r>
              <a:rPr lang="fr-FR" sz="1600" dirty="0" err="1"/>
              <a:t>timestep</a:t>
            </a:r>
            <a:r>
              <a:rPr lang="fr-FR" sz="1600" dirty="0"/>
              <a:t> </a:t>
            </a:r>
            <a:r>
              <a:rPr lang="fr-FR" sz="1600" dirty="0" err="1"/>
              <a:t>give</a:t>
            </a:r>
            <a:r>
              <a:rPr lang="fr-FR" sz="1600" dirty="0"/>
              <a:t> an </a:t>
            </a:r>
            <a:r>
              <a:rPr lang="fr-FR" sz="1600" dirty="0" err="1"/>
              <a:t>error</a:t>
            </a:r>
            <a:r>
              <a:rPr lang="fr-FR" sz="1600" dirty="0"/>
              <a:t> </a:t>
            </a:r>
            <a:r>
              <a:rPr lang="fr-FR" sz="1600" dirty="0" err="1"/>
              <a:t>around</a:t>
            </a:r>
            <a:r>
              <a:rPr lang="fr-FR" sz="1600" dirty="0"/>
              <a:t> 2-5%. -35% on CPU time (-11% due to the </a:t>
            </a:r>
            <a:r>
              <a:rPr lang="fr-FR" sz="1600" dirty="0" err="1"/>
              <a:t>hybrid</a:t>
            </a:r>
            <a:r>
              <a:rPr lang="fr-FR" sz="1600" dirty="0"/>
              <a:t>, -24% due to the time </a:t>
            </a:r>
            <a:r>
              <a:rPr lang="fr-FR" sz="1600" dirty="0" err="1"/>
              <a:t>step</a:t>
            </a:r>
            <a:r>
              <a:rPr lang="fr-FR" sz="1600" dirty="0"/>
              <a:t>)</a:t>
            </a:r>
          </a:p>
          <a:p>
            <a:r>
              <a:rPr lang="fr-FR" sz="1600" dirty="0" err="1"/>
              <a:t>Comparison</a:t>
            </a:r>
            <a:r>
              <a:rPr lang="fr-FR" sz="1600" dirty="0"/>
              <a:t> to </a:t>
            </a:r>
            <a:r>
              <a:rPr lang="fr-FR" sz="1600" dirty="0" err="1"/>
              <a:t>measurements</a:t>
            </a:r>
            <a:r>
              <a:rPr lang="fr-FR" sz="1600" dirty="0"/>
              <a:t> </a:t>
            </a:r>
            <a:r>
              <a:rPr lang="fr-FR" sz="1600" dirty="0" err="1"/>
              <a:t>give</a:t>
            </a:r>
            <a:r>
              <a:rPr lang="fr-FR" sz="1600" dirty="0"/>
              <a:t> </a:t>
            </a:r>
            <a:r>
              <a:rPr lang="fr-FR" sz="1600" dirty="0" err="1"/>
              <a:t>slightly</a:t>
            </a:r>
            <a:r>
              <a:rPr lang="fr-FR" sz="1600" dirty="0"/>
              <a:t> </a:t>
            </a:r>
            <a:r>
              <a:rPr lang="fr-FR" sz="1600" dirty="0" err="1"/>
              <a:t>better</a:t>
            </a:r>
            <a:r>
              <a:rPr lang="fr-FR" sz="1600" dirty="0"/>
              <a:t> performance</a:t>
            </a:r>
          </a:p>
          <a:p>
            <a:r>
              <a:rPr lang="fr-FR" sz="1600" dirty="0"/>
              <a:t>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B469AB-31AB-F2BE-C17A-F4426F1B6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EDB2D-F254-4AD5-B287-0D9531B8EEC6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25F24E-7B85-11E0-66C3-3D99358A8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00" y="4800752"/>
            <a:ext cx="5904000" cy="3600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893CE6-BA04-2E3D-2722-F6DCBA96C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12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1939473-AD9F-0BCD-DD9B-EC83B466A5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51"/>
          <a:stretch>
            <a:fillRect/>
          </a:stretch>
        </p:blipFill>
        <p:spPr>
          <a:xfrm>
            <a:off x="4766733" y="1325684"/>
            <a:ext cx="4600646" cy="32039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F99901-3B27-2E72-AF40-DB354E08F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74" y="3438167"/>
            <a:ext cx="3970039" cy="1033966"/>
          </a:xfrm>
          <a:prstGeom prst="rect">
            <a:avLst/>
          </a:prstGeom>
        </p:spPr>
      </p:pic>
      <p:pic>
        <p:nvPicPr>
          <p:cNvPr id="12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7B2CB27D-E774-2FEA-759A-79832B49C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45" y="90902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992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C4659D-2B87-2600-AC77-FEA518B6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70F312-3987-6FC4-B039-4073B3A5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384852"/>
            <a:ext cx="8424000" cy="3025148"/>
          </a:xfrm>
        </p:spPr>
        <p:txBody>
          <a:bodyPr/>
          <a:lstStyle/>
          <a:p>
            <a:r>
              <a:rPr lang="en-GB" sz="1400" noProof="0" dirty="0"/>
              <a:t>Lots of progress on SOA mechanisms</a:t>
            </a:r>
          </a:p>
          <a:p>
            <a:pPr marL="171450" indent="-171450">
              <a:buFont typeface="Symbol" panose="05050102010706020507" pitchFamily="18" charset="2"/>
              <a:buChar char="Þ"/>
            </a:pPr>
            <a:r>
              <a:rPr lang="en-GB" sz="1400" noProof="0" dirty="0"/>
              <a:t>Talk of Victor on the development and implementation in CHIMERE</a:t>
            </a:r>
          </a:p>
          <a:p>
            <a:pPr marL="171450" indent="-171450">
              <a:buFont typeface="Symbol" panose="05050102010706020507" pitchFamily="18" charset="2"/>
              <a:buChar char="Þ"/>
            </a:pPr>
            <a:r>
              <a:rPr lang="en-GB" sz="1400" noProof="0" dirty="0"/>
              <a:t>Development of explicit and reduced mechanism for isoprene (and some other less important precursor) still have to be done.   </a:t>
            </a:r>
          </a:p>
          <a:p>
            <a:pPr marL="171450" indent="-171450">
              <a:buFont typeface="Symbol" panose="05050102010706020507" pitchFamily="18" charset="2"/>
              <a:buChar char="Þ"/>
            </a:pPr>
            <a:endParaRPr lang="en-GB" sz="1400" noProof="0" dirty="0"/>
          </a:p>
          <a:p>
            <a:r>
              <a:rPr lang="en-GB" sz="1400" noProof="0" dirty="0"/>
              <a:t>The developed SOA scheme are very complex with high number of species and very CPU time consuming, but complex SOA schemes could be used operationally with a CPU time equivalent to </a:t>
            </a:r>
            <a:r>
              <a:rPr lang="en-GB" sz="1400" dirty="0"/>
              <a:t>the</a:t>
            </a:r>
            <a:r>
              <a:rPr lang="en-GB" sz="1400" noProof="0" dirty="0"/>
              <a:t> current use of CHIMERE by using the </a:t>
            </a:r>
            <a:r>
              <a:rPr lang="en-GB" sz="1400" noProof="0" dirty="0" err="1"/>
              <a:t>superbin</a:t>
            </a:r>
            <a:r>
              <a:rPr lang="en-GB" sz="1400" noProof="0" dirty="0"/>
              <a:t> approach. More aggressive mechanism reduction will be investigated in the future. </a:t>
            </a:r>
          </a:p>
          <a:p>
            <a:endParaRPr lang="en-GB" sz="1400" dirty="0"/>
          </a:p>
          <a:p>
            <a:r>
              <a:rPr lang="en-GB" sz="1400" noProof="0" dirty="0"/>
              <a:t>The importance of complex processes (oligomerization, viscosity, inorganic-organic interactions, ELVOC nucleation) on SOA formation could be investigated in the future. </a:t>
            </a:r>
          </a:p>
          <a:p>
            <a:endParaRPr lang="en-GB" sz="1200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FEA75C-82FA-2548-66EB-948F3C373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BDAD-DFDA-493B-B68D-9552C759B200}" type="datetime1">
              <a:rPr lang="fr-FR" smtClean="0"/>
              <a:t>24/06/2026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981421-FFA1-9DB7-A7E4-C05AEF44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A69CCE-E0B4-EBE8-CE5B-9DBA0C230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7A0B7-1716-4AB3-8492-75F3BB3F8B45}" type="slidenum">
              <a:rPr lang="fr-FR" smtClean="0"/>
              <a:t>13</a:t>
            </a:fld>
            <a:endParaRPr lang="fr-FR"/>
          </a:p>
        </p:txBody>
      </p:sp>
      <p:pic>
        <p:nvPicPr>
          <p:cNvPr id="7" name="Picture 4" descr="Centre d'Enseignement et de Recherche en Environnement Atmosphérique">
            <a:extLst>
              <a:ext uri="{FF2B5EF4-FFF2-40B4-BE49-F238E27FC236}">
                <a16:creationId xmlns:a16="http://schemas.microsoft.com/office/drawing/2014/main" id="{E9750CCF-D349-F2DE-A634-9CECCC3FF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45" y="90902"/>
            <a:ext cx="1498146" cy="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91352"/>
      </p:ext>
    </p:extLst>
  </p:cSld>
  <p:clrMapOvr>
    <a:masterClrMapping/>
  </p:clrMapOvr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GOUVERNEMENT PPT">
      <a:majorFont>
        <a:latin typeface="Marianne"/>
        <a:ea typeface=""/>
        <a:cs typeface=""/>
      </a:majorFont>
      <a:minorFont>
        <a:latin typeface="Mariann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 présentation powerpoint Charte Etat - Arial - GB (ID 2723044)" id="{4B56E15D-DE94-4936-8008-8DA9D4F12FA7}" vid="{A2DA11CF-9E60-4A9B-8DA8-AA2F0D95475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présentation powerpoint Charte Etat - Arial - GB (ID 2723044)</Template>
  <TotalTime>3324</TotalTime>
  <Words>828</Words>
  <Application>Microsoft Office PowerPoint</Application>
  <PresentationFormat>Affichage à l'écran (16:9)</PresentationFormat>
  <Paragraphs>115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Symbol</vt:lpstr>
      <vt:lpstr>MINISTÈRIEL</vt:lpstr>
      <vt:lpstr>Présentation PowerPoint</vt:lpstr>
      <vt:lpstr>SSH-aerosol v2.0</vt:lpstr>
      <vt:lpstr>Reduction of mechanisms</vt:lpstr>
      <vt:lpstr>SOA chemistry</vt:lpstr>
      <vt:lpstr>Particle phase reactions</vt:lpstr>
      <vt:lpstr>Inorganic-organic interactions  (preliminary results)</vt:lpstr>
      <vt:lpstr>Challenges in implementing complex SOA scheme</vt:lpstr>
      <vt:lpstr>Reducing the number of bins?</vt:lpstr>
      <vt:lpstr>Revision of algorithms</vt:lpstr>
      <vt:lpstr>Implementation of a superbin approach</vt:lpstr>
      <vt:lpstr>Errors on deposition fluxes </vt:lpstr>
      <vt:lpstr>Results</vt:lpstr>
      <vt:lpstr>Conclusions</vt:lpstr>
    </vt:vector>
  </TitlesOfParts>
  <Manager>Client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COUVIDAT Florian</dc:creator>
  <cp:lastModifiedBy>COUVIDAT Florian</cp:lastModifiedBy>
  <cp:revision>5</cp:revision>
  <dcterms:created xsi:type="dcterms:W3CDTF">2023-08-30T09:06:35Z</dcterms:created>
  <dcterms:modified xsi:type="dcterms:W3CDTF">2026-06-24T14:02:32Z</dcterms:modified>
</cp:coreProperties>
</file>