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5"/>
  </p:notesMasterIdLst>
  <p:sldIdLst>
    <p:sldId id="316" r:id="rId2"/>
    <p:sldId id="340" r:id="rId3"/>
    <p:sldId id="264" r:id="rId4"/>
    <p:sldId id="339" r:id="rId5"/>
    <p:sldId id="343" r:id="rId6"/>
    <p:sldId id="261" r:id="rId7"/>
    <p:sldId id="259" r:id="rId8"/>
    <p:sldId id="260" r:id="rId9"/>
    <p:sldId id="341" r:id="rId10"/>
    <p:sldId id="257" r:id="rId11"/>
    <p:sldId id="398" r:id="rId12"/>
    <p:sldId id="265" r:id="rId13"/>
    <p:sldId id="399" r:id="rId14"/>
    <p:sldId id="271" r:id="rId15"/>
    <p:sldId id="272" r:id="rId16"/>
    <p:sldId id="315" r:id="rId17"/>
    <p:sldId id="266" r:id="rId18"/>
    <p:sldId id="348" r:id="rId19"/>
    <p:sldId id="349" r:id="rId20"/>
    <p:sldId id="274" r:id="rId21"/>
    <p:sldId id="344" r:id="rId22"/>
    <p:sldId id="281" r:id="rId23"/>
    <p:sldId id="288" r:id="rId24"/>
    <p:sldId id="345" r:id="rId25"/>
    <p:sldId id="285" r:id="rId26"/>
    <p:sldId id="289" r:id="rId27"/>
    <p:sldId id="346" r:id="rId28"/>
    <p:sldId id="293" r:id="rId29"/>
    <p:sldId id="318" r:id="rId30"/>
    <p:sldId id="381" r:id="rId31"/>
    <p:sldId id="382" r:id="rId32"/>
    <p:sldId id="384" r:id="rId33"/>
    <p:sldId id="385" r:id="rId34"/>
    <p:sldId id="386" r:id="rId35"/>
    <p:sldId id="387" r:id="rId36"/>
    <p:sldId id="388" r:id="rId37"/>
    <p:sldId id="389" r:id="rId38"/>
    <p:sldId id="390" r:id="rId39"/>
    <p:sldId id="391" r:id="rId40"/>
    <p:sldId id="392" r:id="rId41"/>
    <p:sldId id="393" r:id="rId42"/>
    <p:sldId id="397" r:id="rId43"/>
    <p:sldId id="395" r:id="rId44"/>
  </p:sldIdLst>
  <p:sldSz cx="25600025" cy="14400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615" autoAdjust="0"/>
    <p:restoredTop sz="94660"/>
  </p:normalViewPr>
  <p:slideViewPr>
    <p:cSldViewPr snapToGrid="0">
      <p:cViewPr>
        <p:scale>
          <a:sx n="28" d="100"/>
          <a:sy n="28" d="100"/>
        </p:scale>
        <p:origin x="632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66FAC-0EA6-47AA-BEE6-03339A07006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DBFFF-A3E3-4FC6-9C70-7111505646A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476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1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23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32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5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207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89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360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80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41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85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72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51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003" y="2356703"/>
            <a:ext cx="19200019" cy="5013407"/>
          </a:xfrm>
        </p:spPr>
        <p:txBody>
          <a:bodyPr anchor="b"/>
          <a:lstStyle>
            <a:lvl1pPr algn="ctr">
              <a:defRPr sz="125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003" y="7563446"/>
            <a:ext cx="19200019" cy="3476717"/>
          </a:xfrm>
        </p:spPr>
        <p:txBody>
          <a:bodyPr/>
          <a:lstStyle>
            <a:lvl1pPr marL="0" indent="0" algn="ctr">
              <a:buNone/>
              <a:defRPr sz="5039"/>
            </a:lvl1pPr>
            <a:lvl2pPr marL="959983" indent="0" algn="ctr">
              <a:buNone/>
              <a:defRPr sz="4199"/>
            </a:lvl2pPr>
            <a:lvl3pPr marL="1919966" indent="0" algn="ctr">
              <a:buNone/>
              <a:defRPr sz="3779"/>
            </a:lvl3pPr>
            <a:lvl4pPr marL="2879949" indent="0" algn="ctr">
              <a:buNone/>
              <a:defRPr sz="3360"/>
            </a:lvl4pPr>
            <a:lvl5pPr marL="3839931" indent="0" algn="ctr">
              <a:buNone/>
              <a:defRPr sz="3360"/>
            </a:lvl5pPr>
            <a:lvl6pPr marL="4799914" indent="0" algn="ctr">
              <a:buNone/>
              <a:defRPr sz="3360"/>
            </a:lvl6pPr>
            <a:lvl7pPr marL="5759897" indent="0" algn="ctr">
              <a:buNone/>
              <a:defRPr sz="3360"/>
            </a:lvl7pPr>
            <a:lvl8pPr marL="6719880" indent="0" algn="ctr">
              <a:buNone/>
              <a:defRPr sz="3360"/>
            </a:lvl8pPr>
            <a:lvl9pPr marL="7679863" indent="0" algn="ctr">
              <a:buNone/>
              <a:defRPr sz="336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6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34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6668" y="3590055"/>
            <a:ext cx="22080022" cy="5990088"/>
          </a:xfrm>
        </p:spPr>
        <p:txBody>
          <a:bodyPr anchor="b"/>
          <a:lstStyle>
            <a:lvl1pPr>
              <a:defRPr sz="1259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668" y="9636811"/>
            <a:ext cx="22080022" cy="3150046"/>
          </a:xfrm>
        </p:spPr>
        <p:txBody>
          <a:bodyPr/>
          <a:lstStyle>
            <a:lvl1pPr marL="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1pPr>
            <a:lvl2pPr marL="959983" indent="0">
              <a:buNone/>
              <a:defRPr sz="4199">
                <a:solidFill>
                  <a:schemeClr val="tx1">
                    <a:tint val="75000"/>
                  </a:schemeClr>
                </a:solidFill>
              </a:defRPr>
            </a:lvl2pPr>
            <a:lvl3pPr marL="1919966" indent="0">
              <a:buNone/>
              <a:defRPr sz="3779">
                <a:solidFill>
                  <a:schemeClr val="tx1">
                    <a:tint val="75000"/>
                  </a:schemeClr>
                </a:solidFill>
              </a:defRPr>
            </a:lvl3pPr>
            <a:lvl4pPr marL="2879949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3993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7999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59897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198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7986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367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002" y="3833390"/>
            <a:ext cx="10880011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60012" y="3833390"/>
            <a:ext cx="10880011" cy="91368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038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6" y="766679"/>
            <a:ext cx="22080022" cy="278337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3337" y="3530053"/>
            <a:ext cx="10830010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63337" y="5260078"/>
            <a:ext cx="10830010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960013" y="3530053"/>
            <a:ext cx="10883345" cy="1730025"/>
          </a:xfrm>
        </p:spPr>
        <p:txBody>
          <a:bodyPr anchor="b"/>
          <a:lstStyle>
            <a:lvl1pPr marL="0" indent="0">
              <a:buNone/>
              <a:defRPr sz="5039" b="1"/>
            </a:lvl1pPr>
            <a:lvl2pPr marL="959983" indent="0">
              <a:buNone/>
              <a:defRPr sz="4199" b="1"/>
            </a:lvl2pPr>
            <a:lvl3pPr marL="1919966" indent="0">
              <a:buNone/>
              <a:defRPr sz="3779" b="1"/>
            </a:lvl3pPr>
            <a:lvl4pPr marL="2879949" indent="0">
              <a:buNone/>
              <a:defRPr sz="3360" b="1"/>
            </a:lvl4pPr>
            <a:lvl5pPr marL="3839931" indent="0">
              <a:buNone/>
              <a:defRPr sz="3360" b="1"/>
            </a:lvl5pPr>
            <a:lvl6pPr marL="4799914" indent="0">
              <a:buNone/>
              <a:defRPr sz="3360" b="1"/>
            </a:lvl6pPr>
            <a:lvl7pPr marL="5759897" indent="0">
              <a:buNone/>
              <a:defRPr sz="3360" b="1"/>
            </a:lvl7pPr>
            <a:lvl8pPr marL="6719880" indent="0">
              <a:buNone/>
              <a:defRPr sz="3360" b="1"/>
            </a:lvl8pPr>
            <a:lvl9pPr marL="7679863" indent="0">
              <a:buNone/>
              <a:defRPr sz="336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960013" y="5260078"/>
            <a:ext cx="10883345" cy="773678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9554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02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0389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83345" y="2073365"/>
            <a:ext cx="12960013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39"/>
            </a:lvl3pPr>
            <a:lvl4pPr>
              <a:defRPr sz="4199"/>
            </a:lvl4pPr>
            <a:lvl5pPr>
              <a:defRPr sz="4199"/>
            </a:lvl5pPr>
            <a:lvl6pPr>
              <a:defRPr sz="4199"/>
            </a:lvl6pPr>
            <a:lvl7pPr>
              <a:defRPr sz="4199"/>
            </a:lvl7pPr>
            <a:lvl8pPr>
              <a:defRPr sz="4199"/>
            </a:lvl8pPr>
            <a:lvl9pPr>
              <a:defRPr sz="419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61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337" y="960014"/>
            <a:ext cx="8256674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83345" y="2073365"/>
            <a:ext cx="12960013" cy="10233485"/>
          </a:xfrm>
        </p:spPr>
        <p:txBody>
          <a:bodyPr anchor="t"/>
          <a:lstStyle>
            <a:lvl1pPr marL="0" indent="0">
              <a:buNone/>
              <a:defRPr sz="6719"/>
            </a:lvl1pPr>
            <a:lvl2pPr marL="959983" indent="0">
              <a:buNone/>
              <a:defRPr sz="5879"/>
            </a:lvl2pPr>
            <a:lvl3pPr marL="1919966" indent="0">
              <a:buNone/>
              <a:defRPr sz="5039"/>
            </a:lvl3pPr>
            <a:lvl4pPr marL="2879949" indent="0">
              <a:buNone/>
              <a:defRPr sz="4199"/>
            </a:lvl4pPr>
            <a:lvl5pPr marL="3839931" indent="0">
              <a:buNone/>
              <a:defRPr sz="4199"/>
            </a:lvl5pPr>
            <a:lvl6pPr marL="4799914" indent="0">
              <a:buNone/>
              <a:defRPr sz="4199"/>
            </a:lvl6pPr>
            <a:lvl7pPr marL="5759897" indent="0">
              <a:buNone/>
              <a:defRPr sz="4199"/>
            </a:lvl7pPr>
            <a:lvl8pPr marL="6719880" indent="0">
              <a:buNone/>
              <a:defRPr sz="4199"/>
            </a:lvl8pPr>
            <a:lvl9pPr marL="7679863" indent="0">
              <a:buNone/>
              <a:defRPr sz="41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337" y="4320064"/>
            <a:ext cx="8256674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59983" indent="0">
              <a:buNone/>
              <a:defRPr sz="2940"/>
            </a:lvl2pPr>
            <a:lvl3pPr marL="1919966" indent="0">
              <a:buNone/>
              <a:defRPr sz="2520"/>
            </a:lvl3pPr>
            <a:lvl4pPr marL="2879949" indent="0">
              <a:buNone/>
              <a:defRPr sz="2100"/>
            </a:lvl4pPr>
            <a:lvl5pPr marL="3839931" indent="0">
              <a:buNone/>
              <a:defRPr sz="2100"/>
            </a:lvl5pPr>
            <a:lvl6pPr marL="4799914" indent="0">
              <a:buNone/>
              <a:defRPr sz="2100"/>
            </a:lvl6pPr>
            <a:lvl7pPr marL="5759897" indent="0">
              <a:buNone/>
              <a:defRPr sz="2100"/>
            </a:lvl7pPr>
            <a:lvl8pPr marL="6719880" indent="0">
              <a:buNone/>
              <a:defRPr sz="2100"/>
            </a:lvl8pPr>
            <a:lvl9pPr marL="7679863" indent="0">
              <a:buNone/>
              <a:defRPr sz="21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62900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10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320018" y="766678"/>
            <a:ext cx="5520005" cy="1220351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60002" y="766678"/>
            <a:ext cx="16240016" cy="12203515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799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6056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60002" y="766679"/>
            <a:ext cx="22080022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60002" y="3833390"/>
            <a:ext cx="22080022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60002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03FB6-3217-4065-A1BC-6DB462C1FAF3}" type="datetimeFigureOut">
              <a:rPr lang="es-ES" smtClean="0"/>
              <a:t>26/06/2026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80009" y="13346865"/>
            <a:ext cx="8640008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80017" y="13346865"/>
            <a:ext cx="5760006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DB983-A3E2-402A-AFE0-5D4865C8A54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7338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1919966" rtl="0" eaLnBrk="1" latinLnBrk="0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9991" indent="-479991" algn="l" defTabSz="1919966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7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39" kern="1200">
          <a:solidFill>
            <a:schemeClr val="tx1"/>
          </a:solidFill>
          <a:latin typeface="+mn-lt"/>
          <a:ea typeface="+mn-ea"/>
          <a:cs typeface="+mn-cs"/>
        </a:defRPr>
      </a:lvl2pPr>
      <a:lvl3pPr marL="2399957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199" kern="1200">
          <a:solidFill>
            <a:schemeClr val="tx1"/>
          </a:solidFill>
          <a:latin typeface="+mn-lt"/>
          <a:ea typeface="+mn-ea"/>
          <a:cs typeface="+mn-cs"/>
        </a:defRPr>
      </a:lvl3pPr>
      <a:lvl4pPr marL="3359940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4319923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5279906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6239888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7199871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8159854" indent="-479991" algn="l" defTabSz="1919966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1pPr>
      <a:lvl2pPr marL="95998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2pPr>
      <a:lvl3pPr marL="1919966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3pPr>
      <a:lvl4pPr marL="2879949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4pPr>
      <a:lvl5pPr marL="3839931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5pPr>
      <a:lvl6pPr marL="4799914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6pPr>
      <a:lvl7pPr marL="5759897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7pPr>
      <a:lvl8pPr marL="6719880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8pPr>
      <a:lvl9pPr marL="7679863" algn="l" defTabSz="1919966" rtl="0" eaLnBrk="1" latinLnBrk="0" hangingPunct="1">
        <a:defRPr sz="37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mailto:mark.theobald@ciemat.e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72603" y="5952519"/>
            <a:ext cx="12286192" cy="991207"/>
          </a:xfrm>
        </p:spPr>
        <p:txBody>
          <a:bodyPr>
            <a:noAutofit/>
          </a:bodyPr>
          <a:lstStyle/>
          <a:p>
            <a:r>
              <a:rPr lang="es-ES" sz="3600" b="1" dirty="0">
                <a:solidFill>
                  <a:srgbClr val="0070C0"/>
                </a:solidFill>
              </a:rPr>
              <a:t>Marta Garcia Vivanco, Mark Theobald, Coralina Hernández, Victoria Gil, Juan Luis Garrido</a:t>
            </a:r>
            <a:endParaRPr lang="es-ES" sz="3600" dirty="0">
              <a:solidFill>
                <a:srgbClr val="0070C0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6617389" y="12263116"/>
            <a:ext cx="7682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i="1" dirty="0">
                <a:solidFill>
                  <a:srgbClr val="2C3E50"/>
                </a:solidFill>
                <a:latin typeface="Segoe UI" panose="020B0502040204020203" pitchFamily="34" charset="0"/>
              </a:rPr>
              <a:t>CHIMERE Workshop, Paris, June 25-26  2026</a:t>
            </a:r>
            <a:endParaRPr lang="es-ES" sz="2800" i="1" dirty="0">
              <a:solidFill>
                <a:srgbClr val="2C3E50"/>
              </a:solidFill>
              <a:latin typeface="Segoe UI" panose="020B0502040204020203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4917329" y="2881767"/>
            <a:ext cx="123731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Evaluation of CHIMERE performance in estimating </a:t>
            </a:r>
            <a:r>
              <a:rPr lang="en-US" sz="4000" b="1" dirty="0" smtClean="0">
                <a:solidFill>
                  <a:srgbClr val="2C3E50"/>
                </a:solidFill>
                <a:latin typeface="Segoe UI" panose="020B0502040204020203" pitchFamily="34" charset="0"/>
              </a:rPr>
              <a:t>Benzo(a)</a:t>
            </a:r>
            <a:r>
              <a:rPr lang="en-US" sz="4000" b="1" dirty="0" err="1" smtClean="0">
                <a:solidFill>
                  <a:srgbClr val="2C3E50"/>
                </a:solidFill>
                <a:latin typeface="Segoe UI" panose="020B0502040204020203" pitchFamily="34" charset="0"/>
              </a:rPr>
              <a:t>Pyrene</a:t>
            </a:r>
            <a:r>
              <a:rPr lang="en-US" sz="4000" b="1" dirty="0" smtClean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r>
              <a:rPr lang="en-U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and VOCs at a European scale: A multi-model </a:t>
            </a:r>
            <a:r>
              <a:rPr lang="en-US" sz="40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intercomparison</a:t>
            </a:r>
            <a:endParaRPr lang="en-US" sz="4000" b="1" dirty="0">
              <a:solidFill>
                <a:srgbClr val="2C3E50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5308" y="8757833"/>
            <a:ext cx="3106998" cy="94560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308" y="7998892"/>
            <a:ext cx="3106998" cy="713341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10232243" y="8712233"/>
            <a:ext cx="7629525" cy="480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ctr" defTabSz="1800088">
              <a:lnSpc>
                <a:spcPct val="90000"/>
              </a:lnSpc>
              <a:spcBef>
                <a:spcPts val="1969"/>
              </a:spcBef>
              <a:buFont typeface="Arial" panose="020B0604020202020204" pitchFamily="34" charset="0"/>
              <a:buNone/>
              <a:defRPr sz="2800" b="1"/>
            </a:lvl1pPr>
            <a:lvl2pPr marL="900044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937"/>
            </a:lvl2pPr>
            <a:lvl3pPr marL="1800088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543"/>
            </a:lvl3pPr>
            <a:lvl4pPr marL="2700132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4pPr>
            <a:lvl5pPr marL="3600176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5pPr>
            <a:lvl6pPr marL="4500220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6pPr>
            <a:lvl7pPr marL="5400264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7pPr>
            <a:lvl8pPr marL="6300307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8pPr>
            <a:lvl9pPr marL="7200351" indent="0" algn="ctr" defTabSz="1800088">
              <a:lnSpc>
                <a:spcPct val="90000"/>
              </a:lnSpc>
              <a:spcBef>
                <a:spcPts val="984"/>
              </a:spcBef>
              <a:buFont typeface="Arial" panose="020B0604020202020204" pitchFamily="34" charset="0"/>
              <a:buNone/>
              <a:defRPr sz="3150"/>
            </a:lvl9pPr>
          </a:lstStyle>
          <a:p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Atmospheric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Modelling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Unit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. Environmental </a:t>
            </a:r>
            <a:r>
              <a:rPr lang="es-ES" sz="3600" dirty="0" err="1">
                <a:solidFill>
                  <a:schemeClr val="accent5">
                    <a:lumMod val="50000"/>
                  </a:schemeClr>
                </a:solidFill>
              </a:rPr>
              <a:t>Department</a:t>
            </a:r>
            <a:r>
              <a:rPr lang="es-ES" sz="3600" dirty="0">
                <a:solidFill>
                  <a:schemeClr val="accent5">
                    <a:lumMod val="50000"/>
                  </a:schemeClr>
                </a:solidFill>
              </a:rPr>
              <a:t>. CIEMAT</a:t>
            </a:r>
          </a:p>
        </p:txBody>
      </p:sp>
    </p:spTree>
    <p:extLst>
      <p:ext uri="{BB962C8B-B14F-4D97-AF65-F5344CB8AC3E}">
        <p14:creationId xmlns:p14="http://schemas.microsoft.com/office/powerpoint/2010/main" val="271223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125356" y="5125250"/>
            <a:ext cx="13963734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4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Performance of CHIMERE </a:t>
            </a:r>
            <a:r>
              <a:rPr lang="es-ES" altLang="es-ES" sz="48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for</a:t>
            </a:r>
            <a:r>
              <a:rPr lang="es-ES" altLang="es-ES" sz="4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altLang="es-ES" sz="48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BaP</a:t>
            </a:r>
            <a:r>
              <a:rPr lang="es-ES" altLang="es-ES" sz="4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altLang="es-ES" sz="48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modelling</a:t>
            </a:r>
            <a:endParaRPr lang="es-ES" altLang="es-ES" sz="4800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ES" altLang="es-E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4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Performance of CHIMERE </a:t>
            </a:r>
            <a:r>
              <a:rPr lang="es-ES" altLang="es-ES" sz="48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for</a:t>
            </a:r>
            <a:r>
              <a:rPr lang="es-ES" altLang="es-ES" sz="4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VOC </a:t>
            </a:r>
            <a:r>
              <a:rPr lang="es-ES" altLang="es-ES" sz="4800" b="1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modelling</a:t>
            </a:r>
            <a:endParaRPr lang="es-ES" altLang="es-ES" sz="4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0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745" y="3455715"/>
            <a:ext cx="14803916" cy="7020905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2" name="Rectángulo 1"/>
          <p:cNvSpPr/>
          <p:nvPr/>
        </p:nvSpPr>
        <p:spPr>
          <a:xfrm>
            <a:off x="7413276" y="1333749"/>
            <a:ext cx="108102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Performance of CHIMERE </a:t>
            </a:r>
            <a:r>
              <a:rPr lang="es-ES" altLang="es-ES" sz="40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for</a:t>
            </a:r>
            <a:r>
              <a:rPr lang="es-ES" altLang="es-E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r>
              <a:rPr lang="es-ES" altLang="es-ES" sz="40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BaP</a:t>
            </a:r>
            <a:r>
              <a:rPr lang="es-ES" altLang="es-E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r>
              <a:rPr lang="es-ES" altLang="es-ES" sz="40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modelling</a:t>
            </a:r>
            <a:endParaRPr lang="es-ES" altLang="es-ES" sz="4000" b="1" dirty="0">
              <a:solidFill>
                <a:srgbClr val="2C3E50"/>
              </a:solidFill>
              <a:latin typeface="Segoe UI" panose="020B0502040204020203" pitchFamily="34" charset="0"/>
            </a:endParaRPr>
          </a:p>
          <a:p>
            <a:r>
              <a:rPr lang="en-US" sz="40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8535998" y="10215009"/>
            <a:ext cx="3465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i="1" dirty="0">
                <a:solidFill>
                  <a:srgbClr val="0070C0"/>
                </a:solidFill>
              </a:rPr>
              <a:t>Vivanco et al. 2026</a:t>
            </a:r>
          </a:p>
        </p:txBody>
      </p:sp>
    </p:spTree>
    <p:extLst>
      <p:ext uri="{BB962C8B-B14F-4D97-AF65-F5344CB8AC3E}">
        <p14:creationId xmlns:p14="http://schemas.microsoft.com/office/powerpoint/2010/main" val="334246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BAB97E8B-8898-475B-AE61-74E5C8F45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6847" y="1609408"/>
            <a:ext cx="15914295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2C3E50"/>
                </a:solidFill>
                <a:latin typeface="Segoe UI" panose="020B0502040204020203" pitchFamily="34" charset="0"/>
              </a:defRPr>
            </a:lvl1pPr>
          </a:lstStyle>
          <a:p>
            <a:r>
              <a:rPr lang="it-IT" dirty="0"/>
              <a:t>Eurodelta-Carb B(a)P multi-model intercomparison study</a:t>
            </a:r>
            <a:endParaRPr lang="en-US" dirty="0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3F007264-1CAB-46D3-91FF-2F3C9F738801}"/>
              </a:ext>
            </a:extLst>
          </p:cNvPr>
          <p:cNvSpPr txBox="1"/>
          <p:nvPr/>
        </p:nvSpPr>
        <p:spPr>
          <a:xfrm>
            <a:off x="4953434" y="4151241"/>
            <a:ext cx="6547627" cy="556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01254" tIns="50627" rIns="101254" bIns="50627" rtlCol="0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953" dirty="0">
                <a:latin typeface="Eras Bold ITC" panose="020B0907030504020204" pitchFamily="34" charset="0"/>
              </a:rPr>
              <a:t>Participating models</a:t>
            </a:r>
            <a:endParaRPr lang="ru-RU" sz="2953" dirty="0"/>
          </a:p>
        </p:txBody>
      </p:sp>
      <p:sp>
        <p:nvSpPr>
          <p:cNvPr id="9" name="Rectángulo 8"/>
          <p:cNvSpPr/>
          <p:nvPr/>
        </p:nvSpPr>
        <p:spPr>
          <a:xfrm>
            <a:off x="12765371" y="4191571"/>
            <a:ext cx="7837719" cy="5016758"/>
          </a:xfrm>
          <a:prstGeom prst="rect">
            <a:avLst/>
          </a:prstGeom>
          <a:solidFill>
            <a:srgbClr val="DAA6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21881" indent="-421881">
              <a:buFont typeface="Arial" panose="020B0604020202020204" pitchFamily="34" charset="0"/>
              <a:buChar char="•"/>
            </a:pPr>
            <a:r>
              <a:rPr lang="en-GB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Prescribed modelling domain</a:t>
            </a:r>
          </a:p>
          <a:p>
            <a:pPr marL="421881" indent="-421881">
              <a:buFont typeface="Arial" panose="020B0604020202020204" pitchFamily="34" charset="0"/>
              <a:buChar char="•"/>
            </a:pPr>
            <a:endParaRPr lang="en-GB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21881" indent="-421881">
              <a:buFont typeface="Arial" panose="020B0604020202020204" pitchFamily="34" charset="0"/>
              <a:buChar char="•"/>
            </a:pPr>
            <a:r>
              <a:rPr lang="en-GB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Prescribed B(a)P annual emissions (2018)</a:t>
            </a:r>
          </a:p>
          <a:p>
            <a:pPr marL="421881" indent="-421881">
              <a:buFont typeface="Arial" panose="020B0604020202020204" pitchFamily="34" charset="0"/>
              <a:buChar char="•"/>
            </a:pPr>
            <a:endParaRPr lang="en-GB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21881" indent="-421881">
              <a:buFont typeface="Arial" panose="020B0604020202020204" pitchFamily="34" charset="0"/>
              <a:buChar char="•"/>
            </a:pPr>
            <a:r>
              <a:rPr lang="en-GB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Prescribed emissions for other pollutants (CAMs)</a:t>
            </a:r>
          </a:p>
          <a:p>
            <a:pPr marL="421881" indent="-421881">
              <a:buFont typeface="Arial" panose="020B0604020202020204" pitchFamily="34" charset="0"/>
              <a:buChar char="•"/>
            </a:pPr>
            <a:endParaRPr lang="en-GB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21881" indent="-421881">
              <a:buFont typeface="Arial" panose="020B0604020202020204" pitchFamily="34" charset="0"/>
              <a:buChar char="•"/>
            </a:pPr>
            <a:r>
              <a:rPr lang="en-GB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Free: Meteorological input  </a:t>
            </a:r>
            <a:r>
              <a:rPr lang="en-GB" sz="3200" dirty="0" smtClean="0">
                <a:latin typeface="Segoe UI Semibold" panose="020B0702040204020203" pitchFamily="34" charset="0"/>
                <a:cs typeface="Segoe UI Semibold" panose="020B0702040204020203" pitchFamily="34" charset="0"/>
              </a:rPr>
              <a:t>(2018)</a:t>
            </a:r>
            <a:endParaRPr lang="en-GB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421881" indent="-421881">
              <a:buFont typeface="Arial" panose="020B0604020202020204" pitchFamily="34" charset="0"/>
              <a:buChar char="•"/>
            </a:pPr>
            <a:endParaRPr lang="en-GB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748" y="5385439"/>
            <a:ext cx="8687570" cy="382289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5676014" y="10265137"/>
            <a:ext cx="136166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CHIMERE versión: CHIMERE 2020 </a:t>
            </a:r>
            <a:r>
              <a:rPr lang="es-ES" sz="4000" dirty="0" err="1"/>
              <a:t>modified</a:t>
            </a:r>
            <a:r>
              <a:rPr lang="es-ES" sz="4000" dirty="0"/>
              <a:t> to </a:t>
            </a:r>
            <a:r>
              <a:rPr lang="es-ES" sz="4000" dirty="0" err="1"/>
              <a:t>include</a:t>
            </a:r>
            <a:r>
              <a:rPr lang="es-ES" sz="4000" dirty="0"/>
              <a:t> </a:t>
            </a:r>
            <a:r>
              <a:rPr lang="es-ES" sz="4000" dirty="0" err="1"/>
              <a:t>BaP</a:t>
            </a:r>
            <a:r>
              <a:rPr lang="es-ES" sz="4000" dirty="0"/>
              <a:t> (</a:t>
            </a:r>
            <a:r>
              <a:rPr lang="es-ES" sz="4000" dirty="0" err="1"/>
              <a:t>collaboration</a:t>
            </a:r>
            <a:r>
              <a:rPr lang="es-ES" sz="4000" dirty="0"/>
              <a:t> </a:t>
            </a:r>
            <a:r>
              <a:rPr lang="es-ES" sz="4000" dirty="0" err="1"/>
              <a:t>with</a:t>
            </a:r>
            <a:r>
              <a:rPr lang="es-ES" sz="4000" dirty="0"/>
              <a:t> Florian </a:t>
            </a:r>
            <a:r>
              <a:rPr lang="es-ES" sz="4000" dirty="0" err="1"/>
              <a:t>Couvidat</a:t>
            </a:r>
            <a:r>
              <a:rPr lang="es-ES" sz="4000" dirty="0"/>
              <a:t>, INERIS)</a:t>
            </a:r>
          </a:p>
        </p:txBody>
      </p:sp>
      <p:sp>
        <p:nvSpPr>
          <p:cNvPr id="4" name="Rectángulo 3"/>
          <p:cNvSpPr/>
          <p:nvPr/>
        </p:nvSpPr>
        <p:spPr>
          <a:xfrm>
            <a:off x="9696515" y="2494268"/>
            <a:ext cx="1397542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rgbClr val="002060"/>
                </a:solidFill>
              </a:rPr>
              <a:t>Work developed within the </a:t>
            </a:r>
            <a:r>
              <a:rPr lang="en-US" sz="3600" b="1" i="1" dirty="0" smtClean="0">
                <a:solidFill>
                  <a:srgbClr val="002060"/>
                </a:solidFill>
              </a:rPr>
              <a:t>Task Force on Measurements and Modelling </a:t>
            </a:r>
          </a:p>
          <a:p>
            <a:r>
              <a:rPr lang="en-US" sz="3600" b="1" i="1" dirty="0" smtClean="0">
                <a:solidFill>
                  <a:srgbClr val="002060"/>
                </a:solidFill>
              </a:rPr>
              <a:t>(TFMM) framework  (CLRTAP)</a:t>
            </a:r>
            <a:endParaRPr lang="es-ES" sz="3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EC36A21-78DE-48FD-BFF9-76F97325D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0147" y="2998790"/>
            <a:ext cx="7375841" cy="737584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3557881-349E-4730-987D-3871C25763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46"/>
          <a:stretch/>
        </p:blipFill>
        <p:spPr>
          <a:xfrm>
            <a:off x="4104482" y="3310093"/>
            <a:ext cx="10753001" cy="7573542"/>
          </a:xfrm>
          <a:prstGeom prst="rect">
            <a:avLst/>
          </a:prstGeom>
        </p:spPr>
      </p:pic>
      <p:sp>
        <p:nvSpPr>
          <p:cNvPr id="4" name="Rectangle 8">
            <a:extLst>
              <a:ext uri="{FF2B5EF4-FFF2-40B4-BE49-F238E27FC236}">
                <a16:creationId xmlns:a16="http://schemas.microsoft.com/office/drawing/2014/main" id="{BAB97E8B-8898-475B-AE61-74E5C8F45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5097" y="1781308"/>
            <a:ext cx="15914295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2C3E50"/>
                </a:solidFill>
                <a:latin typeface="Segoe UI" panose="020B0502040204020203" pitchFamily="34" charset="0"/>
              </a:defRPr>
            </a:lvl1pPr>
          </a:lstStyle>
          <a:p>
            <a:r>
              <a:rPr lang="it-IT" dirty="0" smtClean="0"/>
              <a:t>2018 BaP </a:t>
            </a:r>
            <a:r>
              <a:rPr lang="it-IT" dirty="0"/>
              <a:t>Emissions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0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BD6F5B12-9015-4BF8-82BA-26064445E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30"/>
          <a:stretch/>
        </p:blipFill>
        <p:spPr>
          <a:xfrm>
            <a:off x="5240840" y="2511988"/>
            <a:ext cx="15575916" cy="443824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D4A8DD3-9D89-44A3-B085-6D627DFD17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34" t="1976" r="8288" b="78623"/>
          <a:stretch/>
        </p:blipFill>
        <p:spPr>
          <a:xfrm>
            <a:off x="6783110" y="1055169"/>
            <a:ext cx="12324408" cy="113819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03070AD-B9C0-4143-8B9B-6374102F25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714"/>
          <a:stretch/>
        </p:blipFill>
        <p:spPr>
          <a:xfrm>
            <a:off x="5319396" y="6679147"/>
            <a:ext cx="15497360" cy="391033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E145C12-B738-47EB-B380-210CB731FB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714" b="11116"/>
          <a:stretch/>
        </p:blipFill>
        <p:spPr>
          <a:xfrm>
            <a:off x="5319397" y="10314902"/>
            <a:ext cx="15632417" cy="3292774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5656006" y="95083"/>
            <a:ext cx="16144339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es-ES" sz="3600" b="1" kern="1400" dirty="0" err="1">
                <a:solidFill>
                  <a:srgbClr val="000000"/>
                </a:solidFill>
                <a:latin typeface="Segoe UI Semibold" panose="020B0702040204020203" pitchFamily="34" charset="0"/>
                <a:ea typeface="SimSun" panose="02010600030101010101" pitchFamily="2" charset="-122"/>
                <a:cs typeface="Segoe UI Semibold" panose="020B0702040204020203" pitchFamily="34" charset="0"/>
              </a:rPr>
              <a:t>BaP</a:t>
            </a:r>
            <a:r>
              <a:rPr lang="es-ES" sz="3600" b="1" kern="1400" dirty="0">
                <a:solidFill>
                  <a:srgbClr val="000000"/>
                </a:solidFill>
                <a:latin typeface="Segoe UI Semibold" panose="020B0702040204020203" pitchFamily="34" charset="0"/>
                <a:ea typeface="SimSun" panose="02010600030101010101" pitchFamily="2" charset="-122"/>
                <a:cs typeface="Segoe UI Semibold" panose="020B0702040204020203" pitchFamily="34" charset="0"/>
              </a:rPr>
              <a:t> </a:t>
            </a:r>
            <a:r>
              <a:rPr lang="es-ES" sz="3600" b="1" kern="1400" dirty="0" err="1">
                <a:solidFill>
                  <a:srgbClr val="000000"/>
                </a:solidFill>
                <a:latin typeface="Segoe UI Semibold" panose="020B0702040204020203" pitchFamily="34" charset="0"/>
                <a:ea typeface="SimSun" panose="02010600030101010101" pitchFamily="2" charset="-122"/>
                <a:cs typeface="Segoe UI Semibold" panose="020B0702040204020203" pitchFamily="34" charset="0"/>
              </a:rPr>
              <a:t>annual</a:t>
            </a:r>
            <a:r>
              <a:rPr lang="es-ES" sz="3600" b="1" kern="1400" dirty="0">
                <a:solidFill>
                  <a:srgbClr val="000000"/>
                </a:solidFill>
                <a:latin typeface="Segoe UI Semibold" panose="020B0702040204020203" pitchFamily="34" charset="0"/>
                <a:ea typeface="SimSun" panose="02010600030101010101" pitchFamily="2" charset="-122"/>
                <a:cs typeface="Segoe UI Semibold" panose="020B0702040204020203" pitchFamily="34" charset="0"/>
              </a:rPr>
              <a:t> mean </a:t>
            </a:r>
            <a:r>
              <a:rPr lang="es-ES" sz="3600" b="1" kern="1400" dirty="0" err="1">
                <a:solidFill>
                  <a:srgbClr val="000000"/>
                </a:solidFill>
                <a:latin typeface="Segoe UI Semibold" panose="020B0702040204020203" pitchFamily="34" charset="0"/>
                <a:ea typeface="SimSun" panose="02010600030101010101" pitchFamily="2" charset="-122"/>
                <a:cs typeface="Segoe UI Semibold" panose="020B0702040204020203" pitchFamily="34" charset="0"/>
              </a:rPr>
              <a:t>concentration</a:t>
            </a:r>
            <a:endParaRPr lang="es-ES" sz="3600" b="1" dirty="0">
              <a:latin typeface="Segoe UI Semibold" panose="020B0702040204020203" pitchFamily="34" charset="0"/>
              <a:ea typeface="DengXian"/>
              <a:cs typeface="Segoe UI Semibold" panose="020B0702040204020203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224828" y="6164890"/>
            <a:ext cx="14513372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Aerosol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224828" y="9813512"/>
            <a:ext cx="14513372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Gas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6224829" y="2967712"/>
            <a:ext cx="14332227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Aerosol + Gas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7233865" y="977771"/>
            <a:ext cx="1903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latin typeface="Eras Bold ITC" panose="020B0907030504020204" pitchFamily="34" charset="0"/>
              </a:rPr>
              <a:t>B(a)P </a:t>
            </a:r>
            <a:r>
              <a:rPr lang="es-ES" sz="2400" dirty="0" err="1">
                <a:latin typeface="Eras Bold ITC" panose="020B0907030504020204" pitchFamily="34" charset="0"/>
              </a:rPr>
              <a:t>conc</a:t>
            </a:r>
            <a:r>
              <a:rPr lang="es-ES" sz="2400" dirty="0">
                <a:latin typeface="Eras Bold ITC" panose="020B0907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808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C4AF7E-C641-4723-89E2-410CADE2F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21" y="3651463"/>
            <a:ext cx="16421577" cy="615809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538920" y="2249759"/>
            <a:ext cx="2982676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36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Aerosol / Gas</a:t>
            </a:r>
          </a:p>
        </p:txBody>
      </p:sp>
    </p:spTree>
    <p:extLst>
      <p:ext uri="{BB962C8B-B14F-4D97-AF65-F5344CB8AC3E}">
        <p14:creationId xmlns:p14="http://schemas.microsoft.com/office/powerpoint/2010/main" val="313928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EA1F079-4844-46B6-A6D5-7AB5B38C9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744" y="3661774"/>
            <a:ext cx="16686612" cy="625747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538920" y="2249759"/>
            <a:ext cx="246734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3600" b="1" dirty="0" err="1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Deposition</a:t>
            </a:r>
            <a:endParaRPr lang="es-ES" sz="3600" b="1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2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401" y="4510674"/>
            <a:ext cx="16860468" cy="68767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0A01B5E-5617-43BD-8F67-ED9138F73B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0" t="4307" r="3361" b="78147"/>
          <a:stretch/>
        </p:blipFill>
        <p:spPr>
          <a:xfrm>
            <a:off x="5748457" y="2396499"/>
            <a:ext cx="12329333" cy="92772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5311198" y="1216090"/>
            <a:ext cx="2723823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 sz="4000" b="1" dirty="0" err="1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Deposition</a:t>
            </a:r>
            <a:endParaRPr lang="es-ES" sz="4000" b="1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6544869" y="3690397"/>
            <a:ext cx="1895708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PARTICLE</a:t>
            </a:r>
            <a:endParaRPr lang="es-ES" sz="28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15097192" y="3860500"/>
            <a:ext cx="1895708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GAS</a:t>
            </a:r>
            <a:endParaRPr lang="es-ES" sz="2800" b="1" dirty="0"/>
          </a:p>
        </p:txBody>
      </p:sp>
      <p:sp>
        <p:nvSpPr>
          <p:cNvPr id="9" name="CuadroTexto 8"/>
          <p:cNvSpPr txBox="1"/>
          <p:nvPr/>
        </p:nvSpPr>
        <p:spPr>
          <a:xfrm>
            <a:off x="1073709" y="5282977"/>
            <a:ext cx="18957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TOTAL</a:t>
            </a:r>
            <a:endParaRPr lang="es-ES" sz="2800" b="1" dirty="0"/>
          </a:p>
        </p:txBody>
      </p:sp>
      <p:sp>
        <p:nvSpPr>
          <p:cNvPr id="10" name="CuadroTexto 9"/>
          <p:cNvSpPr txBox="1"/>
          <p:nvPr/>
        </p:nvSpPr>
        <p:spPr>
          <a:xfrm>
            <a:off x="1073709" y="7425829"/>
            <a:ext cx="18957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WET</a:t>
            </a:r>
            <a:endParaRPr lang="es-ES" sz="2800" b="1" dirty="0"/>
          </a:p>
        </p:txBody>
      </p:sp>
      <p:sp>
        <p:nvSpPr>
          <p:cNvPr id="11" name="CuadroTexto 10"/>
          <p:cNvSpPr txBox="1"/>
          <p:nvPr/>
        </p:nvSpPr>
        <p:spPr>
          <a:xfrm>
            <a:off x="1096569" y="9818509"/>
            <a:ext cx="189570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/>
              <a:t>DRY</a:t>
            </a:r>
            <a:endParaRPr lang="es-ES" sz="2800" b="1" dirty="0"/>
          </a:p>
        </p:txBody>
      </p:sp>
    </p:spTree>
    <p:extLst>
      <p:ext uri="{BB962C8B-B14F-4D97-AF65-F5344CB8AC3E}">
        <p14:creationId xmlns:p14="http://schemas.microsoft.com/office/powerpoint/2010/main" val="77761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12B2022-588C-4165-A6C0-075E3858F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266" y="2968743"/>
            <a:ext cx="11431470" cy="1143147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967345" y="1645304"/>
            <a:ext cx="20967391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2018 Mean 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annual </a:t>
            </a:r>
            <a:r>
              <a:rPr lang="en-GB" sz="40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BaP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(in PM10) air concentrations estimated by CHIMERE, GLEMOS, MINNI and SILAM for 2018 versus the values observed at </a:t>
            </a:r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EMEP monitoring 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stations</a:t>
            </a:r>
            <a:endParaRPr lang="es-ES" sz="40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A711DAD-ADA4-4B60-ADE9-4870792EEB84}"/>
              </a:ext>
            </a:extLst>
          </p:cNvPr>
          <p:cNvPicPr/>
          <p:nvPr/>
        </p:nvPicPr>
        <p:blipFill rotWithShape="1">
          <a:blip r:embed="rId3"/>
          <a:srcRect l="17333" r="14588"/>
          <a:stretch/>
        </p:blipFill>
        <p:spPr>
          <a:xfrm>
            <a:off x="1967345" y="5098473"/>
            <a:ext cx="7370618" cy="6699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6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B1FAB8B-44BA-4B1E-BFA7-911934762823}"/>
              </a:ext>
            </a:extLst>
          </p:cNvPr>
          <p:cNvPicPr/>
          <p:nvPr/>
        </p:nvPicPr>
        <p:blipFill rotWithShape="1">
          <a:blip r:embed="rId2"/>
          <a:srcRect t="6405" b="8956"/>
          <a:stretch/>
        </p:blipFill>
        <p:spPr bwMode="auto">
          <a:xfrm>
            <a:off x="11129616" y="3075709"/>
            <a:ext cx="13780857" cy="10853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831271" y="613036"/>
            <a:ext cx="23885238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Mean 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annual </a:t>
            </a:r>
            <a:r>
              <a:rPr lang="en-GB" sz="40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BaP</a:t>
            </a:r>
            <a:r>
              <a:rPr lang="en-GB" sz="4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 (in PM10) air concentrations estimated by CHIMERE, GLEMOS, MINNI and SILAM for 2018 versus the values observed at the rural, suburban and urban background AQER </a:t>
            </a:r>
            <a:r>
              <a:rPr lang="en-GB" sz="40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stations </a:t>
            </a:r>
            <a:endParaRPr lang="es-ES" sz="40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EEB76CC-0A9C-439D-AF89-F4AEB8A847FF}"/>
              </a:ext>
            </a:extLst>
          </p:cNvPr>
          <p:cNvPicPr/>
          <p:nvPr/>
        </p:nvPicPr>
        <p:blipFill rotWithShape="1">
          <a:blip r:embed="rId3"/>
          <a:srcRect l="11095" r="11269"/>
          <a:stretch/>
        </p:blipFill>
        <p:spPr bwMode="auto">
          <a:xfrm>
            <a:off x="489496" y="4433455"/>
            <a:ext cx="10289339" cy="47936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831271" y="2321426"/>
            <a:ext cx="198580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i="1" dirty="0">
                <a:solidFill>
                  <a:srgbClr val="002060"/>
                </a:solidFill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(</a:t>
            </a:r>
            <a:r>
              <a:rPr lang="en-US" sz="3200" i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The official network of monitoring stations validated and reported to the European Environment Agency)</a:t>
            </a:r>
            <a:endParaRPr lang="es-ES" sz="3200" i="1" dirty="0">
              <a:solidFill>
                <a:srgbClr val="00206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7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" b="7790"/>
          <a:stretch>
            <a:fillRect/>
          </a:stretch>
        </p:blipFill>
        <p:spPr bwMode="auto">
          <a:xfrm>
            <a:off x="14347071" y="9656728"/>
            <a:ext cx="3498850" cy="302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rs.els-cdn.com/content/image/1-s2.0-S1001074226002664-gr7_lr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264" y="1771650"/>
            <a:ext cx="17631081" cy="1090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9625660" y="1336861"/>
            <a:ext cx="1947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s-E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EMEP sites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4020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922" y="1108365"/>
            <a:ext cx="17577695" cy="11290402"/>
          </a:xfrm>
          <a:prstGeom prst="rect">
            <a:avLst/>
          </a:prstGeom>
          <a:noFill/>
        </p:spPr>
      </p:pic>
      <p:sp>
        <p:nvSpPr>
          <p:cNvPr id="2" name="Rectángulo 1"/>
          <p:cNvSpPr/>
          <p:nvPr/>
        </p:nvSpPr>
        <p:spPr>
          <a:xfrm>
            <a:off x="19625660" y="1336861"/>
            <a:ext cx="1968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s-ES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AQER sites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7135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3261365" y="1426292"/>
            <a:ext cx="19480648" cy="101726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000" dirty="0"/>
          </a:p>
        </p:txBody>
      </p:sp>
      <p:sp>
        <p:nvSpPr>
          <p:cNvPr id="3" name="Rectángulo 2"/>
          <p:cNvSpPr/>
          <p:nvPr/>
        </p:nvSpPr>
        <p:spPr>
          <a:xfrm>
            <a:off x="5787669" y="11598958"/>
            <a:ext cx="11974138" cy="175432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6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More year-round measurements are needed to better evaluate the particulate fractions estimated by the models.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696872" y="3159771"/>
            <a:ext cx="18455206" cy="8956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04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Few publications provide specific </a:t>
            </a:r>
            <a:r>
              <a:rPr lang="en-US" altLang="zh-CN" sz="3200" b="1" dirty="0">
                <a:solidFill>
                  <a:schemeClr val="tx2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gas/particle ratios 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for </a:t>
            </a:r>
            <a:r>
              <a:rPr lang="en-US" altLang="zh-CN" sz="3200" dirty="0" err="1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BaP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based on field measurements. 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Most studies indicate a very low gaseous fraction (a few percent at most), with particulate ratios typically close to </a:t>
            </a:r>
            <a:r>
              <a:rPr lang="en-US" altLang="zh-CN" sz="3200" b="1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100 %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 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1371600" lvl="2" indent="-457200" defTabSz="914400">
              <a:buFont typeface="Wingdings" panose="05000000000000000000" pitchFamily="2" charset="2"/>
              <a:buChar char="Ø"/>
            </a:pP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Measurements in </a:t>
            </a:r>
            <a:r>
              <a:rPr lang="en-US" altLang="zh-CN" sz="3200" b="1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Turkey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: </a:t>
            </a:r>
            <a:r>
              <a:rPr lang="en-US" altLang="zh-CN" sz="32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particulate ratio of around 97 % at suburban sites and almost 100 % at urban sites (</a:t>
            </a:r>
            <a:r>
              <a:rPr lang="en-US" altLang="zh-CN" sz="3200" dirty="0" err="1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Demircioglu</a:t>
            </a:r>
            <a:r>
              <a:rPr lang="en-US" altLang="zh-CN" sz="32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et al., 2011). </a:t>
            </a:r>
          </a:p>
          <a:p>
            <a:pPr marL="1371600" lvl="2" indent="-457200" defTabSz="914400">
              <a:buFont typeface="Wingdings" panose="05000000000000000000" pitchFamily="2" charset="2"/>
              <a:buChar char="Ø"/>
            </a:pP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Similarly, Gao et al. (2015) reported comparable values at various sites in China. </a:t>
            </a:r>
          </a:p>
          <a:p>
            <a:pPr marL="1371600" lvl="2" indent="-457200" defTabSz="914400">
              <a:buFont typeface="Wingdings" panose="05000000000000000000" pitchFamily="2" charset="2"/>
              <a:buChar char="Ø"/>
            </a:pPr>
            <a:endParaRPr lang="en-US" altLang="zh-CN" sz="3200" dirty="0">
              <a:solidFill>
                <a:srgbClr val="00000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lvl="2" defTabSz="914400"/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These high particulate ratios are in line with the estimates from CHIMERE and MINNI and suggest an overestimation of the gas phase by GLEMOS and, to a greater extent, SILAM. 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Nevertheless: </a:t>
            </a:r>
            <a:r>
              <a:rPr lang="en-US" altLang="zh-CN" sz="3200" dirty="0" err="1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Chimjarn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et al. (2021) observed particulate fractions of </a:t>
            </a:r>
            <a:r>
              <a:rPr lang="en-US" altLang="zh-CN" sz="3200" dirty="0">
                <a:solidFill>
                  <a:srgbClr val="0070C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approximately 74 % during winter in Strasbourg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. If this were representative, it would imply a slight overestimation of the particulate phase by GLEMOS, a larger overestimation by CHIMERE and MINNI, and an underestimation by SILAM (although winter values may not be representative of annual mean values)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Segoe UI Semibold" panose="020B0702040204020203" pitchFamily="34" charset="0"/>
              <a:ea typeface="Times New Roman" panose="02020603050405020304" pitchFamily="18" charset="0"/>
              <a:cs typeface="Segoe UI Semibold" panose="020B0702040204020203" pitchFamily="34" charset="0"/>
            </a:endParaRPr>
          </a:p>
          <a:p>
            <a:pPr defTabSz="914400"/>
            <a:endParaRPr lang="es-ES" altLang="zh-CN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4158763" y="1590111"/>
            <a:ext cx="969440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Particle/gas conversion</a:t>
            </a:r>
            <a:r>
              <a:rPr lang="en-US" altLang="zh-CN" sz="4400" dirty="0">
                <a:solidFill>
                  <a:srgbClr val="C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0084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799682" y="-48399"/>
            <a:ext cx="61747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s-ES" sz="1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values.</a:t>
            </a:r>
            <a:endParaRPr lang="es-ES" altLang="es-ES" sz="1100"/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>
              <a:latin typeface="Arial" panose="020B0604020202020204" pitchFamily="34" charset="0"/>
            </a:endParaRPr>
          </a:p>
        </p:txBody>
      </p:sp>
      <p:pic>
        <p:nvPicPr>
          <p:cNvPr id="3073" name="Imagen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913" y="6447820"/>
            <a:ext cx="13612019" cy="795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871027" y="4638538"/>
            <a:ext cx="1628320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s-E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Observed and modelled deposition values at EMEP (triangles) and AQER (circle) sites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s-E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s-E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 that the axes logarithmic. The dashed line indicates the 1:1 relationship.</a:t>
            </a:r>
            <a:endParaRPr lang="en-GB" altLang="es-ES" sz="3200" dirty="0">
              <a:latin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5261829" y="7864686"/>
            <a:ext cx="3628231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CHIMERE:</a:t>
            </a:r>
          </a:p>
          <a:p>
            <a:r>
              <a:rPr lang="es-ES" sz="2800" dirty="0" err="1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Overestimation</a:t>
            </a:r>
            <a:r>
              <a:rPr lang="es-ES" sz="2800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of </a:t>
            </a:r>
            <a:r>
              <a:rPr lang="es-ES" sz="2800" dirty="0" err="1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Deposition</a:t>
            </a:r>
            <a:endParaRPr lang="es-ES" sz="2800" dirty="0">
              <a:solidFill>
                <a:srgbClr val="7030A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4999831" y="457201"/>
            <a:ext cx="16154401" cy="39186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5353548" y="978329"/>
            <a:ext cx="1546214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ES" altLang="zh-CN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solidFill>
                  <a:schemeClr val="accent4">
                    <a:lumMod val="20000"/>
                    <a:lumOff val="80000"/>
                  </a:schemeClr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CHIMERE and SILAM: highest deposition values 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(consistent with their omission of heterogeneous O3 chemistry; a larger fraction of </a:t>
            </a:r>
            <a:r>
              <a:rPr lang="en-US" altLang="zh-CN" sz="3200" dirty="0" err="1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BaP</a:t>
            </a:r>
            <a:r>
              <a:rPr lang="en-US" altLang="zh-CN" sz="3200" dirty="0">
                <a:solidFill>
                  <a:srgbClr val="000000"/>
                </a:solidFill>
                <a:latin typeface="Segoe UI Semibold" panose="020B0702040204020203" pitchFamily="34" charset="0"/>
                <a:ea typeface="Times New Roman" panose="02020603050405020304" pitchFamily="18" charset="0"/>
                <a:cs typeface="Segoe UI Semibold" panose="020B0702040204020203" pitchFamily="34" charset="0"/>
              </a:rPr>
              <a:t> mass remains available in the atmosphere to be removed via deposition processes). Furthermore, these two models have the shallowest first vertical layers (approximately 20 m), a factor that contributes to lower initial dilution of ground-level emissions.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256574" y="716719"/>
            <a:ext cx="39657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48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Deposition patterns</a:t>
            </a:r>
            <a:r>
              <a:rPr lang="en-US" altLang="zh-CN" sz="2800" dirty="0">
                <a:solidFill>
                  <a:srgbClr val="C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5696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303943" y="8355224"/>
            <a:ext cx="14175522" cy="675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i="1" dirty="0">
                <a:solidFill>
                  <a:srgbClr val="F6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temporales por estación (red EMEP) — campaña de julio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551686" y="10583178"/>
            <a:ext cx="9271176" cy="4627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ea typeface="Calibri" pitchFamily="34" charset="-122"/>
                <a:cs typeface="Segoe UI Semibold" panose="020B0702040204020203" pitchFamily="34" charset="0"/>
              </a:rPr>
              <a:t>CIEMAT: CHIM13m  ·  CHIM23R3muscarb1  ·</a:t>
            </a:r>
            <a:endParaRPr lang="en-US" sz="28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012659" y="5318402"/>
            <a:ext cx="11466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MODELS</a:t>
            </a:r>
            <a:r>
              <a:rPr lang="es-ES" sz="3600" b="1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:  HCHO, ISOPRENE, ETHANE, ETHENE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902938" y="8414326"/>
            <a:ext cx="12786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ONLY CHIMERE (</a:t>
            </a:r>
            <a:r>
              <a:rPr lang="es-ES" sz="3600" b="1" dirty="0" err="1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different</a:t>
            </a:r>
            <a:r>
              <a:rPr lang="es-ES" sz="3600" b="1" dirty="0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3600" b="1" dirty="0" err="1">
                <a:solidFill>
                  <a:srgbClr val="00206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configurations</a:t>
            </a:r>
            <a:r>
              <a:rPr lang="es-ES" sz="3600" b="1" dirty="0">
                <a:solidFill>
                  <a:srgbClr val="00B0F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): LIMONENE, APINEN, BPINEN, CH3CHO, GLYOXAL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1941288" y="11656247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4820367" y="11702942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14268882" y="11369009"/>
            <a:ext cx="1132012" cy="76258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 CAMS EM.</a:t>
            </a:r>
            <a:endParaRPr lang="es-ES" sz="2362" b="1" baseline="-250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5400893" y="11385064"/>
            <a:ext cx="1199938" cy="716129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CAMS BC. </a:t>
            </a:r>
            <a:endParaRPr lang="es-ES" sz="2362" b="1" baseline="-25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11934367" y="11335986"/>
            <a:ext cx="1091510" cy="76258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 EMEP EM.</a:t>
            </a:r>
            <a:endParaRPr lang="es-ES" sz="2362" b="1" baseline="-25000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3039378" y="11335986"/>
            <a:ext cx="997786" cy="76258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CLIM. BC</a:t>
            </a:r>
            <a:endParaRPr lang="es-ES" sz="2362" b="1" baseline="-25000" dirty="0"/>
          </a:p>
        </p:txBody>
      </p:sp>
      <p:sp>
        <p:nvSpPr>
          <p:cNvPr id="18" name="Rectángulo 17"/>
          <p:cNvSpPr/>
          <p:nvPr/>
        </p:nvSpPr>
        <p:spPr>
          <a:xfrm>
            <a:off x="6322175" y="1874625"/>
            <a:ext cx="133672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4800" b="1" dirty="0">
                <a:solidFill>
                  <a:srgbClr val="2C3E50"/>
                </a:solidFill>
                <a:latin typeface="Segoe UI" panose="020B0502040204020203" pitchFamily="34" charset="0"/>
              </a:rPr>
              <a:t>Performance of CHIMERE </a:t>
            </a:r>
            <a:r>
              <a:rPr lang="es-ES" altLang="es-ES" sz="48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for</a:t>
            </a:r>
            <a:r>
              <a:rPr lang="es-ES" altLang="es-ES" sz="48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r>
              <a:rPr lang="es-ES" altLang="es-ES" sz="48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VOCs</a:t>
            </a:r>
            <a:r>
              <a:rPr lang="es-ES" altLang="es-ES" sz="48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r>
              <a:rPr lang="es-ES" altLang="es-ES" sz="4800" b="1" dirty="0" err="1">
                <a:solidFill>
                  <a:srgbClr val="2C3E50"/>
                </a:solidFill>
                <a:latin typeface="Segoe UI" panose="020B0502040204020203" pitchFamily="34" charset="0"/>
              </a:rPr>
              <a:t>modelling</a:t>
            </a:r>
            <a:endParaRPr lang="es-ES" altLang="es-ES" sz="4800" b="1" dirty="0">
              <a:solidFill>
                <a:srgbClr val="2C3E50"/>
              </a:solidFill>
              <a:latin typeface="Segoe UI" panose="020B0502040204020203" pitchFamily="34" charset="0"/>
            </a:endParaRPr>
          </a:p>
          <a:p>
            <a:r>
              <a:rPr lang="en-US" sz="4800" b="1" dirty="0">
                <a:solidFill>
                  <a:srgbClr val="2C3E50"/>
                </a:solidFill>
                <a:latin typeface="Segoe UI" panose="020B0502040204020203" pitchFamily="34" charset="0"/>
              </a:rPr>
              <a:t> </a:t>
            </a:r>
            <a:endParaRPr lang="es-ES" sz="48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11282826" y="12522177"/>
            <a:ext cx="104798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Different</a:t>
            </a:r>
            <a:r>
              <a:rPr lang="es-ES" sz="4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boundary</a:t>
            </a:r>
            <a:r>
              <a:rPr lang="es-ES" sz="4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4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conditions</a:t>
            </a:r>
            <a:r>
              <a:rPr lang="es-ES" sz="4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and  </a:t>
            </a:r>
            <a:r>
              <a:rPr lang="es-ES" sz="40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emissions</a:t>
            </a:r>
            <a:r>
              <a:rPr lang="es-ES" sz="4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(CAMS, EMEP)</a:t>
            </a:r>
          </a:p>
        </p:txBody>
      </p:sp>
      <p:sp>
        <p:nvSpPr>
          <p:cNvPr id="2" name="Rectángulo 1"/>
          <p:cNvSpPr/>
          <p:nvPr/>
        </p:nvSpPr>
        <p:spPr>
          <a:xfrm>
            <a:off x="6047274" y="3086314"/>
            <a:ext cx="125964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975" algn="ctr" defTabSz="787400">
              <a:spcBef>
                <a:spcPts val="600"/>
              </a:spcBef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</a:t>
            </a:r>
            <a:r>
              <a:rPr lang="en-US" sz="3600" baseline="-250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</a:t>
            </a:r>
            <a:r>
              <a:rPr lang="en-US" sz="3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/VOC/SOA EMEP Intensive Measurement Period of 2022</a:t>
            </a:r>
          </a:p>
        </p:txBody>
      </p:sp>
      <p:sp>
        <p:nvSpPr>
          <p:cNvPr id="3" name="Rectángulo 2"/>
          <p:cNvSpPr/>
          <p:nvPr/>
        </p:nvSpPr>
        <p:spPr>
          <a:xfrm>
            <a:off x="5774522" y="4977047"/>
            <a:ext cx="19493398" cy="4637608"/>
          </a:xfrm>
          <a:prstGeom prst="rect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12279544" y="3740606"/>
            <a:ext cx="89812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i="1" dirty="0">
                <a:solidFill>
                  <a:srgbClr val="002060"/>
                </a:solidFill>
              </a:rPr>
              <a:t>Work developed within the TFMM framework</a:t>
            </a:r>
            <a:endParaRPr lang="es-ES" sz="3600" b="1" i="1" dirty="0">
              <a:solidFill>
                <a:srgbClr val="002060"/>
              </a:solidFill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11920112" y="6209892"/>
            <a:ext cx="1219685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algn="ctr" defTabSz="787400">
              <a:spcBef>
                <a:spcPts val="600"/>
              </a:spcBef>
            </a:pPr>
            <a:r>
              <a:rPr lang="es-E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Including</a:t>
            </a:r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slides</a:t>
            </a:r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es-E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Vivanco, M.G., C. Hernández, V. Gil, M. R. </a:t>
            </a:r>
            <a:r>
              <a:rPr lang="es-ES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Theobad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(2025). </a:t>
            </a:r>
            <a:r>
              <a:rPr lang="es-ES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s-ES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modelling</a:t>
            </a:r>
            <a:r>
              <a:rPr lang="es-E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i="1" baseline="-25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/VOC/SOA EMEP Intensive Measurement Period of </a:t>
            </a:r>
            <a:r>
              <a:rPr lang="en-US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 with </a:t>
            </a:r>
            <a:r>
              <a:rPr lang="en-U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CHIMERE model. Task Force on Measurements and Modelling, 5 - 7 May. 2025, Potsdam, Germany. Participants in the exercise: </a:t>
            </a:r>
            <a:r>
              <a:rPr lang="es-ES" dirty="0"/>
              <a:t>Joanna </a:t>
            </a:r>
            <a:r>
              <a:rPr lang="es-ES" dirty="0" err="1"/>
              <a:t>Struzewska</a:t>
            </a:r>
            <a:r>
              <a:rPr lang="es-ES" dirty="0"/>
              <a:t> (TFMM leader), </a:t>
            </a:r>
            <a:r>
              <a:rPr lang="es-ES" dirty="0" err="1"/>
              <a:t>Tomasz</a:t>
            </a:r>
            <a:r>
              <a:rPr lang="es-ES" dirty="0"/>
              <a:t> </a:t>
            </a:r>
            <a:r>
              <a:rPr lang="es-ES" dirty="0" err="1"/>
              <a:t>Przybyła</a:t>
            </a:r>
            <a:r>
              <a:rPr lang="es-ES" dirty="0"/>
              <a:t>, </a:t>
            </a:r>
            <a:r>
              <a:rPr lang="es-ES" dirty="0" err="1"/>
              <a:t>Aleksander</a:t>
            </a:r>
            <a:r>
              <a:rPr lang="es-ES" dirty="0"/>
              <a:t> </a:t>
            </a:r>
            <a:r>
              <a:rPr lang="es-ES" dirty="0" err="1"/>
              <a:t>Norowski</a:t>
            </a:r>
            <a:r>
              <a:rPr lang="es-ES" dirty="0"/>
              <a:t>, Oriol Jorba, </a:t>
            </a:r>
            <a:r>
              <a:rPr lang="es-ES" dirty="0" err="1"/>
              <a:t>Risto</a:t>
            </a:r>
            <a:r>
              <a:rPr lang="es-ES" dirty="0"/>
              <a:t> </a:t>
            </a:r>
            <a:r>
              <a:rPr lang="es-ES" dirty="0" err="1"/>
              <a:t>Hänninen</a:t>
            </a:r>
            <a:r>
              <a:rPr lang="es-ES" dirty="0"/>
              <a:t>, Mikhail Sofiev, Augustin Colette, Florian </a:t>
            </a:r>
            <a:r>
              <a:rPr lang="es-ES" dirty="0" err="1"/>
              <a:t>Couvidat</a:t>
            </a:r>
            <a:r>
              <a:rPr lang="es-ES" dirty="0"/>
              <a:t>, Mihaela Mircea, Gino Briganti, Andrea Bolignano, Felicita Russo, Marta G. Vivanco, Mark Theobald, Coralina Hernández, Victoria Gil, Marie </a:t>
            </a:r>
            <a:r>
              <a:rPr lang="es-ES" dirty="0" err="1"/>
              <a:t>Dury</a:t>
            </a:r>
            <a:r>
              <a:rPr lang="es-ES" dirty="0"/>
              <a:t>, David Simpson, Massimo </a:t>
            </a:r>
            <a:r>
              <a:rPr lang="es-ES" dirty="0" err="1"/>
              <a:t>Vieno</a:t>
            </a:r>
            <a:r>
              <a:rPr lang="es-ES" dirty="0"/>
              <a:t>, </a:t>
            </a:r>
            <a:r>
              <a:rPr lang="es-ES" dirty="0" err="1"/>
              <a:t>Janice</a:t>
            </a:r>
            <a:r>
              <a:rPr lang="es-ES" dirty="0"/>
              <a:t> </a:t>
            </a:r>
            <a:r>
              <a:rPr lang="es-ES" dirty="0" err="1"/>
              <a:t>Scheffler</a:t>
            </a:r>
            <a:r>
              <a:rPr lang="es-ES" dirty="0"/>
              <a:t>, Corina </a:t>
            </a:r>
            <a:r>
              <a:rPr lang="es-ES" dirty="0" err="1"/>
              <a:t>Keller</a:t>
            </a:r>
            <a:r>
              <a:rPr lang="es-ES" dirty="0"/>
              <a:t>, and </a:t>
            </a:r>
            <a:r>
              <a:rPr lang="es-ES" dirty="0" err="1"/>
              <a:t>Dominik</a:t>
            </a:r>
            <a:r>
              <a:rPr lang="es-ES" dirty="0"/>
              <a:t> Brunner.</a:t>
            </a:r>
            <a:endParaRPr lang="en-US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algn="ctr" defTabSz="787400">
              <a:spcBef>
                <a:spcPts val="600"/>
              </a:spcBef>
            </a:pPr>
            <a:endParaRPr lang="es-ES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6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t="12764" r="7962"/>
          <a:stretch/>
        </p:blipFill>
        <p:spPr>
          <a:xfrm>
            <a:off x="5536627" y="4761758"/>
            <a:ext cx="14586405" cy="837500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01653" y="6827602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5" name="Rectángulo 4"/>
          <p:cNvSpPr/>
          <p:nvPr/>
        </p:nvSpPr>
        <p:spPr>
          <a:xfrm>
            <a:off x="4734424" y="9486086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7" name="CuadroTexto 6"/>
          <p:cNvSpPr txBox="1"/>
          <p:nvPr/>
        </p:nvSpPr>
        <p:spPr>
          <a:xfrm>
            <a:off x="6842653" y="4291333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6673996" y="2141789"/>
            <a:ext cx="1216053" cy="1069767"/>
            <a:chOff x="184" y="3133552"/>
            <a:chExt cx="1226604" cy="1226604"/>
          </a:xfrm>
          <a:solidFill>
            <a:schemeClr val="accent1"/>
          </a:solidFill>
        </p:grpSpPr>
        <p:sp>
          <p:nvSpPr>
            <p:cNvPr id="11" name="Elipse 10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HCHO</a:t>
              </a:r>
            </a:p>
          </p:txBody>
        </p:sp>
      </p:grpSp>
      <p:sp>
        <p:nvSpPr>
          <p:cNvPr id="8" name="CuadroTexto 7"/>
          <p:cNvSpPr txBox="1"/>
          <p:nvPr/>
        </p:nvSpPr>
        <p:spPr>
          <a:xfrm>
            <a:off x="10017228" y="4387768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3905957" y="4407336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9798169" y="4411122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248026" y="4267980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13354472" y="4031537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4486483" y="4050142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9804622" y="4001959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0914058" y="4031537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0" t="10015" r="8757" b="87197"/>
          <a:stretch/>
        </p:blipFill>
        <p:spPr>
          <a:xfrm>
            <a:off x="16427036" y="4217482"/>
            <a:ext cx="5464749" cy="52884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6783468" y="4106667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0" name="Rectángulo 19"/>
          <p:cNvSpPr/>
          <p:nvPr/>
        </p:nvSpPr>
        <p:spPr>
          <a:xfrm>
            <a:off x="11994212" y="2477048"/>
            <a:ext cx="1843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5699433" y="618228"/>
            <a:ext cx="3144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MONTHLY MEAN 2022-07</a:t>
            </a:r>
          </a:p>
        </p:txBody>
      </p:sp>
      <p:sp>
        <p:nvSpPr>
          <p:cNvPr id="22" name="Abrir llave 21"/>
          <p:cNvSpPr/>
          <p:nvPr/>
        </p:nvSpPr>
        <p:spPr>
          <a:xfrm rot="5400000">
            <a:off x="12297055" y="1794176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584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962" y="2684843"/>
            <a:ext cx="15819567" cy="10262585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4542952" y="7975220"/>
            <a:ext cx="822783" cy="57204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67" dirty="0"/>
              <a:t>IT</a:t>
            </a:r>
          </a:p>
        </p:txBody>
      </p:sp>
      <p:sp>
        <p:nvSpPr>
          <p:cNvPr id="5" name="Elipse 4"/>
          <p:cNvSpPr/>
          <p:nvPr/>
        </p:nvSpPr>
        <p:spPr>
          <a:xfrm>
            <a:off x="4136194" y="5133279"/>
            <a:ext cx="822783" cy="57988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67" dirty="0"/>
              <a:t>ES</a:t>
            </a:r>
          </a:p>
        </p:txBody>
      </p:sp>
      <p:sp>
        <p:nvSpPr>
          <p:cNvPr id="7" name="Elipse 6"/>
          <p:cNvSpPr/>
          <p:nvPr/>
        </p:nvSpPr>
        <p:spPr>
          <a:xfrm>
            <a:off x="7823018" y="5134060"/>
            <a:ext cx="822783" cy="57988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67" dirty="0"/>
              <a:t>FR</a:t>
            </a:r>
          </a:p>
        </p:txBody>
      </p:sp>
      <p:sp>
        <p:nvSpPr>
          <p:cNvPr id="10" name="Elipse 9"/>
          <p:cNvSpPr/>
          <p:nvPr/>
        </p:nvSpPr>
        <p:spPr>
          <a:xfrm>
            <a:off x="7575239" y="5133279"/>
            <a:ext cx="3954383" cy="3127962"/>
          </a:xfrm>
          <a:prstGeom prst="ellipse">
            <a:avLst/>
          </a:prstGeom>
          <a:solidFill>
            <a:schemeClr val="accent2">
              <a:lumMod val="40000"/>
              <a:lumOff val="6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1" name="Elipse 10"/>
          <p:cNvSpPr/>
          <p:nvPr/>
        </p:nvSpPr>
        <p:spPr>
          <a:xfrm>
            <a:off x="14145884" y="7683879"/>
            <a:ext cx="3954383" cy="3127962"/>
          </a:xfrm>
          <a:prstGeom prst="ellipse">
            <a:avLst/>
          </a:prstGeom>
          <a:solidFill>
            <a:schemeClr val="accent2">
              <a:lumMod val="40000"/>
              <a:lumOff val="6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2" name="Elipse 11"/>
          <p:cNvSpPr/>
          <p:nvPr/>
        </p:nvSpPr>
        <p:spPr>
          <a:xfrm>
            <a:off x="4349052" y="5133279"/>
            <a:ext cx="3954383" cy="3127962"/>
          </a:xfrm>
          <a:prstGeom prst="ellipse">
            <a:avLst/>
          </a:prstGeom>
          <a:solidFill>
            <a:schemeClr val="accent2">
              <a:lumMod val="40000"/>
              <a:lumOff val="6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grpSp>
        <p:nvGrpSpPr>
          <p:cNvPr id="13" name="Grupo 12"/>
          <p:cNvGrpSpPr/>
          <p:nvPr/>
        </p:nvGrpSpPr>
        <p:grpSpPr>
          <a:xfrm>
            <a:off x="1964831" y="1062504"/>
            <a:ext cx="1216053" cy="1069767"/>
            <a:chOff x="184" y="3133552"/>
            <a:chExt cx="1226604" cy="1226604"/>
          </a:xfrm>
          <a:solidFill>
            <a:schemeClr val="accent1"/>
          </a:solidFill>
        </p:grpSpPr>
        <p:sp>
          <p:nvSpPr>
            <p:cNvPr id="14" name="Elipse 13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HCHO</a:t>
              </a:r>
            </a:p>
          </p:txBody>
        </p:sp>
      </p:grpSp>
      <p:sp>
        <p:nvSpPr>
          <p:cNvPr id="16" name="Rectángulo redondeado 15"/>
          <p:cNvSpPr/>
          <p:nvPr/>
        </p:nvSpPr>
        <p:spPr>
          <a:xfrm>
            <a:off x="5074300" y="684285"/>
            <a:ext cx="3435927" cy="9131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models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;</a:t>
            </a:r>
          </a:p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sites</a:t>
            </a:r>
            <a:endParaRPr lang="es-ES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76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94" y="6917634"/>
            <a:ext cx="15904327" cy="322424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94" y="3366891"/>
            <a:ext cx="15904327" cy="322424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394" y="10468377"/>
            <a:ext cx="15904327" cy="3224241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7563285" y="3366890"/>
            <a:ext cx="1817445" cy="60675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ES0021U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7635474" y="6917633"/>
            <a:ext cx="1772469" cy="63676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IT0004R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7442969" y="10468377"/>
            <a:ext cx="1745256" cy="47955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FR0020R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3423774" y="2333134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7312503" y="2352702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3204715" y="2356488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13" name="Rectángulo redondeado 12"/>
          <p:cNvSpPr/>
          <p:nvPr/>
        </p:nvSpPr>
        <p:spPr>
          <a:xfrm>
            <a:off x="16761018" y="1976903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17893029" y="1995508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3211168" y="1947325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14320604" y="1976903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17" name="Rectángulo 16"/>
          <p:cNvSpPr/>
          <p:nvPr/>
        </p:nvSpPr>
        <p:spPr>
          <a:xfrm>
            <a:off x="9734913" y="2087938"/>
            <a:ext cx="1669047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19" name="Abrir llave 18"/>
          <p:cNvSpPr/>
          <p:nvPr/>
        </p:nvSpPr>
        <p:spPr>
          <a:xfrm rot="5400000">
            <a:off x="15703600" y="-78038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15276619" y="483022"/>
            <a:ext cx="1770036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grpSp>
        <p:nvGrpSpPr>
          <p:cNvPr id="21" name="Grupo 20"/>
          <p:cNvGrpSpPr/>
          <p:nvPr/>
        </p:nvGrpSpPr>
        <p:grpSpPr>
          <a:xfrm>
            <a:off x="2239151" y="925741"/>
            <a:ext cx="1216053" cy="1069767"/>
            <a:chOff x="184" y="3133552"/>
            <a:chExt cx="1226604" cy="1226604"/>
          </a:xfrm>
          <a:solidFill>
            <a:schemeClr val="accent1"/>
          </a:solidFill>
        </p:grpSpPr>
        <p:sp>
          <p:nvSpPr>
            <p:cNvPr id="22" name="Elipse 21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HCHO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407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9"/>
          <a:stretch/>
        </p:blipFill>
        <p:spPr>
          <a:xfrm>
            <a:off x="3799681" y="3171217"/>
            <a:ext cx="18000663" cy="8856342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13720977" y="7213189"/>
            <a:ext cx="1805830" cy="9209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8" name="Elipse 7"/>
          <p:cNvSpPr/>
          <p:nvPr/>
        </p:nvSpPr>
        <p:spPr>
          <a:xfrm>
            <a:off x="17054238" y="7227382"/>
            <a:ext cx="2168045" cy="920965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9" name="Elipse 8"/>
          <p:cNvSpPr/>
          <p:nvPr/>
        </p:nvSpPr>
        <p:spPr>
          <a:xfrm>
            <a:off x="9750293" y="9905129"/>
            <a:ext cx="2184008" cy="9209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7" name="Rectángulo redondeado 6"/>
          <p:cNvSpPr/>
          <p:nvPr/>
        </p:nvSpPr>
        <p:spPr>
          <a:xfrm>
            <a:off x="4539442" y="449916"/>
            <a:ext cx="1350050" cy="863945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C5H8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751213" y="3864613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9857614" y="2768853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3746343" y="2788421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9638555" y="2792207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5214467" y="3653928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13194858" y="2412622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14326869" y="2431227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9645008" y="2383044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21" name="Rectángulo redondeado 20"/>
          <p:cNvSpPr/>
          <p:nvPr/>
        </p:nvSpPr>
        <p:spPr>
          <a:xfrm>
            <a:off x="10754444" y="2412622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23" name="Rectángulo 22"/>
          <p:cNvSpPr/>
          <p:nvPr/>
        </p:nvSpPr>
        <p:spPr>
          <a:xfrm>
            <a:off x="6947040" y="1821112"/>
            <a:ext cx="1669047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4" name="Rectángulo 23"/>
          <p:cNvSpPr/>
          <p:nvPr/>
        </p:nvSpPr>
        <p:spPr>
          <a:xfrm>
            <a:off x="17334015" y="1908007"/>
            <a:ext cx="2305439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CHIMv2023r2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5" name="Abrir llave 24"/>
          <p:cNvSpPr/>
          <p:nvPr/>
        </p:nvSpPr>
        <p:spPr>
          <a:xfrm rot="5400000">
            <a:off x="12137441" y="175261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ectángulo 25"/>
          <p:cNvSpPr/>
          <p:nvPr/>
        </p:nvSpPr>
        <p:spPr>
          <a:xfrm>
            <a:off x="11672771" y="767965"/>
            <a:ext cx="1770036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4610213" y="5778315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43" name="Rectángulo 42"/>
          <p:cNvSpPr/>
          <p:nvPr/>
        </p:nvSpPr>
        <p:spPr>
          <a:xfrm>
            <a:off x="4642984" y="8436799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</p:spTree>
    <p:extLst>
      <p:ext uri="{BB962C8B-B14F-4D97-AF65-F5344CB8AC3E}">
        <p14:creationId xmlns:p14="http://schemas.microsoft.com/office/powerpoint/2010/main" val="125683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637" y="1744839"/>
            <a:ext cx="15606404" cy="12655375"/>
          </a:xfrm>
          <a:prstGeom prst="rect">
            <a:avLst/>
          </a:prstGeom>
        </p:spPr>
      </p:pic>
      <p:grpSp>
        <p:nvGrpSpPr>
          <p:cNvPr id="9" name="Grupo 8"/>
          <p:cNvGrpSpPr/>
          <p:nvPr/>
        </p:nvGrpSpPr>
        <p:grpSpPr>
          <a:xfrm>
            <a:off x="11158744" y="281154"/>
            <a:ext cx="1216053" cy="1069767"/>
            <a:chOff x="184" y="3133552"/>
            <a:chExt cx="1226604" cy="122660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0" name="Elipse 9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C5H8</a:t>
              </a:r>
            </a:p>
          </p:txBody>
        </p:sp>
      </p:grpSp>
      <p:sp>
        <p:nvSpPr>
          <p:cNvPr id="12" name="Rectángulo redondeado 11"/>
          <p:cNvSpPr/>
          <p:nvPr/>
        </p:nvSpPr>
        <p:spPr>
          <a:xfrm>
            <a:off x="5074300" y="684285"/>
            <a:ext cx="3435927" cy="9131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models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;</a:t>
            </a:r>
          </a:p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sites</a:t>
            </a:r>
            <a:endParaRPr lang="es-ES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1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7" b="67118"/>
          <a:stretch/>
        </p:blipFill>
        <p:spPr>
          <a:xfrm>
            <a:off x="4927368" y="3307403"/>
            <a:ext cx="16141035" cy="2437723"/>
          </a:xfrm>
          <a:prstGeom prst="rect">
            <a:avLst/>
          </a:prstGeom>
        </p:spPr>
      </p:pic>
      <p:sp>
        <p:nvSpPr>
          <p:cNvPr id="2" name="Rectángulo redondeado 1"/>
          <p:cNvSpPr/>
          <p:nvPr/>
        </p:nvSpPr>
        <p:spPr>
          <a:xfrm>
            <a:off x="4831863" y="2365416"/>
            <a:ext cx="2113314" cy="78532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ES0025U</a:t>
            </a:r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8" b="66196"/>
          <a:stretch/>
        </p:blipFill>
        <p:spPr>
          <a:xfrm>
            <a:off x="4917940" y="6692629"/>
            <a:ext cx="15157250" cy="2348213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7" b="67002"/>
          <a:stretch/>
        </p:blipFill>
        <p:spPr>
          <a:xfrm>
            <a:off x="4729494" y="9824935"/>
            <a:ext cx="16141035" cy="2360439"/>
          </a:xfrm>
          <a:prstGeom prst="rect">
            <a:avLst/>
          </a:prstGeom>
        </p:spPr>
      </p:pic>
      <p:sp>
        <p:nvSpPr>
          <p:cNvPr id="7" name="Rectángulo redondeado 6"/>
          <p:cNvSpPr/>
          <p:nvPr/>
        </p:nvSpPr>
        <p:spPr>
          <a:xfrm>
            <a:off x="4729494" y="5850652"/>
            <a:ext cx="2215683" cy="78532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IT0004R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4729494" y="9097496"/>
            <a:ext cx="2113314" cy="78532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FR0020R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359836" y="-1135728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4388976" y="682206"/>
            <a:ext cx="1216053" cy="1069767"/>
            <a:chOff x="184" y="3133552"/>
            <a:chExt cx="1226604" cy="1226604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1" name="Elipse 10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C5H8</a:t>
              </a:r>
            </a:p>
          </p:txBody>
        </p:sp>
      </p:grpSp>
      <p:sp>
        <p:nvSpPr>
          <p:cNvPr id="13" name="CuadroTexto 12"/>
          <p:cNvSpPr txBox="1"/>
          <p:nvPr/>
        </p:nvSpPr>
        <p:spPr>
          <a:xfrm>
            <a:off x="13977884" y="2660983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17866613" y="2680551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13758825" y="2684337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17315128" y="2304752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18447139" y="2323357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19" name="Rectángulo redondeado 18"/>
          <p:cNvSpPr/>
          <p:nvPr/>
        </p:nvSpPr>
        <p:spPr>
          <a:xfrm>
            <a:off x="13765278" y="2275174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20" name="Rectángulo redondeado 19"/>
          <p:cNvSpPr/>
          <p:nvPr/>
        </p:nvSpPr>
        <p:spPr>
          <a:xfrm>
            <a:off x="14874714" y="2304752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22" name="Rectángulo 21"/>
          <p:cNvSpPr/>
          <p:nvPr/>
        </p:nvSpPr>
        <p:spPr>
          <a:xfrm>
            <a:off x="10095711" y="2800846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3" name="Rectángulo 22"/>
          <p:cNvSpPr/>
          <p:nvPr/>
        </p:nvSpPr>
        <p:spPr>
          <a:xfrm>
            <a:off x="15954868" y="750263"/>
            <a:ext cx="17700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Abrir llave 23"/>
          <p:cNvSpPr/>
          <p:nvPr/>
        </p:nvSpPr>
        <p:spPr>
          <a:xfrm rot="5400000">
            <a:off x="16257711" y="67391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629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5" t="7503" r="6966"/>
          <a:stretch/>
        </p:blipFill>
        <p:spPr>
          <a:xfrm>
            <a:off x="4291588" y="3367855"/>
            <a:ext cx="16668750" cy="9832718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8709736" y="546208"/>
            <a:ext cx="1216053" cy="1069767"/>
            <a:chOff x="-2941293" y="3103362"/>
            <a:chExt cx="1226604" cy="122660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5" name="Elipse 4"/>
            <p:cNvSpPr/>
            <p:nvPr/>
          </p:nvSpPr>
          <p:spPr>
            <a:xfrm>
              <a:off x="-2941293" y="310336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Elipse 4"/>
            <p:cNvSpPr txBox="1"/>
            <p:nvPr/>
          </p:nvSpPr>
          <p:spPr>
            <a:xfrm>
              <a:off x="-2754179" y="3235844"/>
              <a:ext cx="867340" cy="86733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C2H6</a:t>
              </a: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6503970" y="815033"/>
            <a:ext cx="2101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Ethane</a:t>
            </a:r>
            <a:endParaRPr lang="es-ES" sz="32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642983" y="6247030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8" name="Rectángulo 7"/>
          <p:cNvSpPr/>
          <p:nvPr/>
        </p:nvSpPr>
        <p:spPr>
          <a:xfrm>
            <a:off x="4610213" y="9175337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9" name="CuadroTexto 8"/>
          <p:cNvSpPr txBox="1"/>
          <p:nvPr/>
        </p:nvSpPr>
        <p:spPr>
          <a:xfrm>
            <a:off x="6751213" y="3367855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9925788" y="3464290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3814517" y="3483858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706729" y="3487644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156586" y="3344502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13263032" y="3108059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4395043" y="3126664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9713182" y="3078481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0822618" y="3108059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0" t="10015" r="8757" b="87197"/>
          <a:stretch/>
        </p:blipFill>
        <p:spPr>
          <a:xfrm>
            <a:off x="16335596" y="3294004"/>
            <a:ext cx="5464749" cy="528848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6692028" y="3183189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0" name="Rectángulo 19"/>
          <p:cNvSpPr/>
          <p:nvPr/>
        </p:nvSpPr>
        <p:spPr>
          <a:xfrm>
            <a:off x="11902772" y="1553570"/>
            <a:ext cx="1843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Abrir llave 20"/>
          <p:cNvSpPr/>
          <p:nvPr/>
        </p:nvSpPr>
        <p:spPr>
          <a:xfrm rot="5400000">
            <a:off x="12205615" y="870698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0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82" y="2456243"/>
            <a:ext cx="15819567" cy="10262585"/>
          </a:xfrm>
          <a:prstGeom prst="rect">
            <a:avLst/>
          </a:prstGeom>
        </p:spPr>
      </p:pic>
      <p:grpSp>
        <p:nvGrpSpPr>
          <p:cNvPr id="6" name="Grupo 5"/>
          <p:cNvGrpSpPr/>
          <p:nvPr/>
        </p:nvGrpSpPr>
        <p:grpSpPr>
          <a:xfrm>
            <a:off x="11204882" y="527621"/>
            <a:ext cx="1216053" cy="1069767"/>
            <a:chOff x="184" y="3133552"/>
            <a:chExt cx="1226604" cy="122660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7" name="Elipse 6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C2H6</a:t>
              </a:r>
            </a:p>
          </p:txBody>
        </p:sp>
      </p:grpSp>
      <p:sp>
        <p:nvSpPr>
          <p:cNvPr id="9" name="Rectángulo redondeado 8"/>
          <p:cNvSpPr/>
          <p:nvPr/>
        </p:nvSpPr>
        <p:spPr>
          <a:xfrm>
            <a:off x="5074300" y="684285"/>
            <a:ext cx="3435927" cy="9131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models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;</a:t>
            </a:r>
          </a:p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sites</a:t>
            </a:r>
            <a:endParaRPr lang="es-ES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1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11537392" y="251231"/>
            <a:ext cx="1216053" cy="1069767"/>
            <a:chOff x="184" y="3133552"/>
            <a:chExt cx="1226604" cy="1226604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0" name="Elipse 9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C2H6</a:t>
              </a:r>
            </a:p>
          </p:txBody>
        </p: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01" y="10296614"/>
            <a:ext cx="17127736" cy="34722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401" y="6600385"/>
            <a:ext cx="17127736" cy="347225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801" y="2089354"/>
            <a:ext cx="17127736" cy="3472259"/>
          </a:xfrm>
          <a:prstGeom prst="rect">
            <a:avLst/>
          </a:prstGeom>
        </p:spPr>
      </p:pic>
      <p:sp>
        <p:nvSpPr>
          <p:cNvPr id="13" name="Rectángulo redondeado 12"/>
          <p:cNvSpPr/>
          <p:nvPr/>
        </p:nvSpPr>
        <p:spPr>
          <a:xfrm>
            <a:off x="8037146" y="6701883"/>
            <a:ext cx="1605774" cy="50832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ES0025U</a:t>
            </a:r>
          </a:p>
        </p:txBody>
      </p:sp>
      <p:sp>
        <p:nvSpPr>
          <p:cNvPr id="14" name="Rectángulo redondeado 13"/>
          <p:cNvSpPr/>
          <p:nvPr/>
        </p:nvSpPr>
        <p:spPr>
          <a:xfrm>
            <a:off x="7825273" y="2241396"/>
            <a:ext cx="1658215" cy="46709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IT0004R</a:t>
            </a:r>
          </a:p>
        </p:txBody>
      </p:sp>
      <p:sp>
        <p:nvSpPr>
          <p:cNvPr id="15" name="Rectángulo redondeado 14"/>
          <p:cNvSpPr/>
          <p:nvPr/>
        </p:nvSpPr>
        <p:spPr>
          <a:xfrm>
            <a:off x="7984706" y="10296614"/>
            <a:ext cx="1658215" cy="53307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DE0043G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14236330" y="2297221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8125059" y="2316789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4017271" y="2320575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17573574" y="1940990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31" name="Rectángulo redondeado 30"/>
          <p:cNvSpPr/>
          <p:nvPr/>
        </p:nvSpPr>
        <p:spPr>
          <a:xfrm>
            <a:off x="18705585" y="1959595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32" name="Rectángulo redondeado 31"/>
          <p:cNvSpPr/>
          <p:nvPr/>
        </p:nvSpPr>
        <p:spPr>
          <a:xfrm>
            <a:off x="14023724" y="1911412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33" name="Rectángulo redondeado 32"/>
          <p:cNvSpPr/>
          <p:nvPr/>
        </p:nvSpPr>
        <p:spPr>
          <a:xfrm>
            <a:off x="15133160" y="1940990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34" name="Rectángulo 33"/>
          <p:cNvSpPr/>
          <p:nvPr/>
        </p:nvSpPr>
        <p:spPr>
          <a:xfrm>
            <a:off x="9868345" y="2098160"/>
            <a:ext cx="1669047" cy="5232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36" name="Abrir llave 35"/>
          <p:cNvSpPr/>
          <p:nvPr/>
        </p:nvSpPr>
        <p:spPr>
          <a:xfrm rot="5400000">
            <a:off x="16516157" y="-296371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Rectángulo 36"/>
          <p:cNvSpPr/>
          <p:nvPr/>
        </p:nvSpPr>
        <p:spPr>
          <a:xfrm>
            <a:off x="16051487" y="296333"/>
            <a:ext cx="1770036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4395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1" t="8137" r="5999"/>
          <a:stretch/>
        </p:blipFill>
        <p:spPr>
          <a:xfrm>
            <a:off x="4176199" y="3444240"/>
            <a:ext cx="17373600" cy="9830189"/>
          </a:xfrm>
          <a:prstGeom prst="rect">
            <a:avLst/>
          </a:prstGeom>
        </p:spPr>
      </p:pic>
      <p:grpSp>
        <p:nvGrpSpPr>
          <p:cNvPr id="3" name="Grupo 2"/>
          <p:cNvGrpSpPr/>
          <p:nvPr/>
        </p:nvGrpSpPr>
        <p:grpSpPr>
          <a:xfrm>
            <a:off x="11253008" y="671999"/>
            <a:ext cx="1216053" cy="1069767"/>
            <a:chOff x="184" y="3133552"/>
            <a:chExt cx="1226604" cy="1226604"/>
          </a:xfrm>
          <a:solidFill>
            <a:schemeClr val="accent2">
              <a:lumMod val="75000"/>
            </a:schemeClr>
          </a:solidFill>
        </p:grpSpPr>
        <p:sp>
          <p:nvSpPr>
            <p:cNvPr id="5" name="Elipse 4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C2H4</a:t>
              </a:r>
            </a:p>
          </p:txBody>
        </p:sp>
      </p:grpSp>
      <p:sp>
        <p:nvSpPr>
          <p:cNvPr id="7" name="Rectángulo 6"/>
          <p:cNvSpPr/>
          <p:nvPr/>
        </p:nvSpPr>
        <p:spPr>
          <a:xfrm>
            <a:off x="4610213" y="6498157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8" name="Rectángulo 7"/>
          <p:cNvSpPr/>
          <p:nvPr/>
        </p:nvSpPr>
        <p:spPr>
          <a:xfrm>
            <a:off x="4642984" y="9156641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/>
          </a:p>
        </p:txBody>
      </p:sp>
      <p:sp>
        <p:nvSpPr>
          <p:cNvPr id="9" name="CuadroTexto 8"/>
          <p:cNvSpPr txBox="1"/>
          <p:nvPr/>
        </p:nvSpPr>
        <p:spPr>
          <a:xfrm>
            <a:off x="6751213" y="3961888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0115576" y="3877706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4004305" y="3897274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9896517" y="3901060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5156586" y="3938535"/>
            <a:ext cx="14424987" cy="498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658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13452820" y="3521475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5" name="Rectángulo redondeado 14"/>
          <p:cNvSpPr/>
          <p:nvPr/>
        </p:nvSpPr>
        <p:spPr>
          <a:xfrm>
            <a:off x="14584831" y="3540080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9902970" y="3491897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17" name="Rectángulo redondeado 16"/>
          <p:cNvSpPr/>
          <p:nvPr/>
        </p:nvSpPr>
        <p:spPr>
          <a:xfrm>
            <a:off x="11012406" y="3521475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80" t="10015" r="8757" b="87197"/>
          <a:stretch/>
        </p:blipFill>
        <p:spPr>
          <a:xfrm>
            <a:off x="16335596" y="3888037"/>
            <a:ext cx="5464749" cy="528848"/>
          </a:xfrm>
          <a:prstGeom prst="rect">
            <a:avLst/>
          </a:prstGeom>
        </p:spPr>
      </p:pic>
      <p:sp>
        <p:nvSpPr>
          <p:cNvPr id="19" name="Rectángulo 18"/>
          <p:cNvSpPr/>
          <p:nvPr/>
        </p:nvSpPr>
        <p:spPr>
          <a:xfrm>
            <a:off x="6692028" y="3777222"/>
            <a:ext cx="1669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0" name="Rectángulo 19"/>
          <p:cNvSpPr/>
          <p:nvPr/>
        </p:nvSpPr>
        <p:spPr>
          <a:xfrm>
            <a:off x="12092560" y="1966986"/>
            <a:ext cx="1843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1" name="Abrir llave 20"/>
          <p:cNvSpPr/>
          <p:nvPr/>
        </p:nvSpPr>
        <p:spPr>
          <a:xfrm rot="5400000">
            <a:off x="12395403" y="1284114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30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78" y="2273363"/>
            <a:ext cx="15819567" cy="10262585"/>
          </a:xfrm>
          <a:prstGeom prst="rect">
            <a:avLst/>
          </a:prstGeom>
        </p:spPr>
      </p:pic>
      <p:grpSp>
        <p:nvGrpSpPr>
          <p:cNvPr id="5" name="Grupo 4"/>
          <p:cNvGrpSpPr/>
          <p:nvPr/>
        </p:nvGrpSpPr>
        <p:grpSpPr>
          <a:xfrm>
            <a:off x="11253008" y="671999"/>
            <a:ext cx="1216053" cy="1069767"/>
            <a:chOff x="184" y="3133552"/>
            <a:chExt cx="1226604" cy="1226604"/>
          </a:xfrm>
          <a:solidFill>
            <a:schemeClr val="accent2">
              <a:lumMod val="75000"/>
            </a:schemeClr>
          </a:solidFill>
        </p:grpSpPr>
        <p:sp>
          <p:nvSpPr>
            <p:cNvPr id="6" name="Elipse 5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C2H4</a:t>
              </a:r>
            </a:p>
          </p:txBody>
        </p:sp>
      </p:grpSp>
      <p:sp>
        <p:nvSpPr>
          <p:cNvPr id="8" name="Rectángulo redondeado 7"/>
          <p:cNvSpPr/>
          <p:nvPr/>
        </p:nvSpPr>
        <p:spPr>
          <a:xfrm>
            <a:off x="5074300" y="684285"/>
            <a:ext cx="3435927" cy="9131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models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;</a:t>
            </a:r>
          </a:p>
          <a:p>
            <a:pPr algn="ctr"/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All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the</a:t>
            </a:r>
            <a:r>
              <a:rPr lang="es-ES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sites</a:t>
            </a:r>
            <a:endParaRPr lang="es-ES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47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45" y="9969414"/>
            <a:ext cx="16950522" cy="34363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46" y="2670964"/>
            <a:ext cx="16950522" cy="343633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45" y="6320189"/>
            <a:ext cx="16950522" cy="3436333"/>
          </a:xfrm>
          <a:prstGeom prst="rect">
            <a:avLst/>
          </a:prstGeom>
        </p:spPr>
      </p:pic>
      <p:sp>
        <p:nvSpPr>
          <p:cNvPr id="11" name="Triángulo isósceles 10"/>
          <p:cNvSpPr/>
          <p:nvPr/>
        </p:nvSpPr>
        <p:spPr>
          <a:xfrm>
            <a:off x="17174489" y="12161065"/>
            <a:ext cx="7588155" cy="1924334"/>
          </a:xfrm>
          <a:prstGeom prst="triangle">
            <a:avLst>
              <a:gd name="adj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C2H4: </a:t>
            </a:r>
            <a:r>
              <a:rPr lang="es-ES" sz="2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Significant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24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Overestimation</a:t>
            </a:r>
            <a:r>
              <a:rPr lang="es-ES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in CHIM23  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0948208" y="1433999"/>
            <a:ext cx="1216053" cy="1069767"/>
            <a:chOff x="184" y="3133552"/>
            <a:chExt cx="1226604" cy="1226604"/>
          </a:xfrm>
          <a:solidFill>
            <a:schemeClr val="accent2">
              <a:lumMod val="75000"/>
            </a:schemeClr>
          </a:solidFill>
        </p:grpSpPr>
        <p:sp>
          <p:nvSpPr>
            <p:cNvPr id="13" name="Elipse 12"/>
            <p:cNvSpPr/>
            <p:nvPr/>
          </p:nvSpPr>
          <p:spPr>
            <a:xfrm>
              <a:off x="184" y="3133552"/>
              <a:ext cx="1226604" cy="1226604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Elipse 4"/>
            <p:cNvSpPr txBox="1"/>
            <p:nvPr/>
          </p:nvSpPr>
          <p:spPr>
            <a:xfrm>
              <a:off x="179816" y="3313184"/>
              <a:ext cx="867340" cy="86734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10938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2461" b="1" dirty="0"/>
                <a:t>C2H4</a:t>
              </a:r>
            </a:p>
          </p:txBody>
        </p:sp>
      </p:grpSp>
      <p:sp>
        <p:nvSpPr>
          <p:cNvPr id="15" name="Rectángulo redondeado 14"/>
          <p:cNvSpPr/>
          <p:nvPr/>
        </p:nvSpPr>
        <p:spPr>
          <a:xfrm>
            <a:off x="7416793" y="6408544"/>
            <a:ext cx="1572323" cy="48053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ES0025U</a:t>
            </a:r>
          </a:p>
        </p:txBody>
      </p:sp>
      <p:sp>
        <p:nvSpPr>
          <p:cNvPr id="16" name="Rectángulo redondeado 15"/>
          <p:cNvSpPr/>
          <p:nvPr/>
        </p:nvSpPr>
        <p:spPr>
          <a:xfrm>
            <a:off x="7330900" y="10071217"/>
            <a:ext cx="1658215" cy="46709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IT0004R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7330901" y="2677652"/>
            <a:ext cx="1658215" cy="53307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658" b="1" dirty="0"/>
              <a:t>CH0010U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13931530" y="2815381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7820259" y="2834949"/>
            <a:ext cx="1394072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CIEMAT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13712471" y="2838735"/>
            <a:ext cx="3117931" cy="50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658" b="1" dirty="0"/>
              <a:t>CHIMERE23-R3</a:t>
            </a:r>
          </a:p>
        </p:txBody>
      </p:sp>
      <p:sp>
        <p:nvSpPr>
          <p:cNvPr id="24" name="Rectángulo redondeado 23"/>
          <p:cNvSpPr/>
          <p:nvPr/>
        </p:nvSpPr>
        <p:spPr>
          <a:xfrm>
            <a:off x="17268774" y="2459150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18400785" y="2477755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26" name="Rectángulo redondeado 25"/>
          <p:cNvSpPr/>
          <p:nvPr/>
        </p:nvSpPr>
        <p:spPr>
          <a:xfrm>
            <a:off x="13274099" y="2429572"/>
            <a:ext cx="1536335" cy="78115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27" name="Rectángulo redondeado 26"/>
          <p:cNvSpPr/>
          <p:nvPr/>
        </p:nvSpPr>
        <p:spPr>
          <a:xfrm>
            <a:off x="14828360" y="2459150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28" name="Rectángulo 27"/>
          <p:cNvSpPr/>
          <p:nvPr/>
        </p:nvSpPr>
        <p:spPr>
          <a:xfrm>
            <a:off x="9007043" y="2648937"/>
            <a:ext cx="2208284" cy="52322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9" name="Abrir llave 28"/>
          <p:cNvSpPr/>
          <p:nvPr/>
        </p:nvSpPr>
        <p:spPr>
          <a:xfrm rot="5400000">
            <a:off x="16211357" y="221789"/>
            <a:ext cx="840697" cy="309589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ectángulo 29"/>
          <p:cNvSpPr/>
          <p:nvPr/>
        </p:nvSpPr>
        <p:spPr>
          <a:xfrm>
            <a:off x="15746687" y="814493"/>
            <a:ext cx="1770036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494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812218" y="2036165"/>
            <a:ext cx="14850547" cy="9450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429" b="1" dirty="0" smtClean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CHIMERE results</a:t>
            </a:r>
            <a:endParaRPr lang="en-US" sz="4429" dirty="0"/>
          </a:p>
        </p:txBody>
      </p:sp>
      <p:sp>
        <p:nvSpPr>
          <p:cNvPr id="4" name="Shape 2"/>
          <p:cNvSpPr/>
          <p:nvPr/>
        </p:nvSpPr>
        <p:spPr>
          <a:xfrm>
            <a:off x="5354547" y="4048288"/>
            <a:ext cx="567021" cy="567021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5" name="Text 3"/>
          <p:cNvSpPr/>
          <p:nvPr/>
        </p:nvSpPr>
        <p:spPr>
          <a:xfrm>
            <a:off x="5354547" y="4048288"/>
            <a:ext cx="567021" cy="567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164576" y="3940284"/>
            <a:ext cx="6750248" cy="54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Limonene</a:t>
            </a: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5354547" y="5263333"/>
            <a:ext cx="567021" cy="567021"/>
          </a:xfrm>
          <a:prstGeom prst="ellipse">
            <a:avLst/>
          </a:prstGeom>
          <a:solidFill>
            <a:srgbClr val="8FAE6E"/>
          </a:solidFill>
          <a:ln/>
        </p:spPr>
      </p:sp>
      <p:sp>
        <p:nvSpPr>
          <p:cNvPr id="9" name="Text 7"/>
          <p:cNvSpPr/>
          <p:nvPr/>
        </p:nvSpPr>
        <p:spPr>
          <a:xfrm>
            <a:off x="5354547" y="5263333"/>
            <a:ext cx="567021" cy="567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6164576" y="5155328"/>
            <a:ext cx="6750248" cy="54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α-pinene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5354547" y="6478378"/>
            <a:ext cx="567021" cy="567021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13" name="Text 11"/>
          <p:cNvSpPr/>
          <p:nvPr/>
        </p:nvSpPr>
        <p:spPr>
          <a:xfrm>
            <a:off x="5354547" y="6478378"/>
            <a:ext cx="567021" cy="567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6164576" y="6370373"/>
            <a:ext cx="6750248" cy="54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β-pinene</a:t>
            </a:r>
            <a:endParaRPr lang="en-US" sz="4000" dirty="0"/>
          </a:p>
        </p:txBody>
      </p:sp>
      <p:sp>
        <p:nvSpPr>
          <p:cNvPr id="16" name="Shape 14"/>
          <p:cNvSpPr/>
          <p:nvPr/>
        </p:nvSpPr>
        <p:spPr>
          <a:xfrm>
            <a:off x="5354547" y="7693423"/>
            <a:ext cx="567021" cy="567021"/>
          </a:xfrm>
          <a:prstGeom prst="ellipse">
            <a:avLst/>
          </a:prstGeom>
          <a:solidFill>
            <a:srgbClr val="8FAE6E"/>
          </a:solidFill>
          <a:ln/>
        </p:spPr>
      </p:sp>
      <p:sp>
        <p:nvSpPr>
          <p:cNvPr id="17" name="Text 15"/>
          <p:cNvSpPr/>
          <p:nvPr/>
        </p:nvSpPr>
        <p:spPr>
          <a:xfrm>
            <a:off x="5354547" y="7693423"/>
            <a:ext cx="567021" cy="567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6164576" y="7585418"/>
            <a:ext cx="6750248" cy="54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CH₃CHO (acetaldehyde)</a:t>
            </a:r>
            <a:endParaRPr lang="en-US" sz="4000" dirty="0"/>
          </a:p>
        </p:txBody>
      </p:sp>
      <p:sp>
        <p:nvSpPr>
          <p:cNvPr id="20" name="Shape 18"/>
          <p:cNvSpPr/>
          <p:nvPr/>
        </p:nvSpPr>
        <p:spPr>
          <a:xfrm>
            <a:off x="5354547" y="8908467"/>
            <a:ext cx="567021" cy="567021"/>
          </a:xfrm>
          <a:prstGeom prst="ellipse">
            <a:avLst/>
          </a:prstGeom>
          <a:solidFill>
            <a:srgbClr val="2C5F2D"/>
          </a:solidFill>
          <a:ln/>
        </p:spPr>
      </p:sp>
      <p:sp>
        <p:nvSpPr>
          <p:cNvPr id="21" name="Text 19"/>
          <p:cNvSpPr/>
          <p:nvPr/>
        </p:nvSpPr>
        <p:spPr>
          <a:xfrm>
            <a:off x="5354547" y="8908467"/>
            <a:ext cx="567021" cy="5670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6164576" y="8800462"/>
            <a:ext cx="6750248" cy="54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Glyoxal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2933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3" b="11806"/>
          <a:stretch/>
        </p:blipFill>
        <p:spPr>
          <a:xfrm>
            <a:off x="4867138" y="5869590"/>
            <a:ext cx="17057130" cy="35086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9" b="11954"/>
          <a:stretch/>
        </p:blipFill>
        <p:spPr>
          <a:xfrm>
            <a:off x="4867138" y="9665411"/>
            <a:ext cx="17057130" cy="348665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6" b="11525"/>
          <a:stretch/>
        </p:blipFill>
        <p:spPr>
          <a:xfrm>
            <a:off x="4797270" y="2133224"/>
            <a:ext cx="17057130" cy="3552092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18650204" y="1144503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19782215" y="1163108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21" name="Rectángulo 20"/>
          <p:cNvSpPr/>
          <p:nvPr/>
        </p:nvSpPr>
        <p:spPr>
          <a:xfrm>
            <a:off x="4736866" y="1175045"/>
            <a:ext cx="1669047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2" name="Rectángulo 21"/>
          <p:cNvSpPr/>
          <p:nvPr/>
        </p:nvSpPr>
        <p:spPr>
          <a:xfrm>
            <a:off x="16490877" y="1175045"/>
            <a:ext cx="1843774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0625632" y="1175045"/>
            <a:ext cx="1843774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12548309" y="1243423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26" name="Rectángulo redondeado 25"/>
          <p:cNvSpPr/>
          <p:nvPr/>
        </p:nvSpPr>
        <p:spPr>
          <a:xfrm>
            <a:off x="13657745" y="1273001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27" name="Text 0"/>
          <p:cNvSpPr/>
          <p:nvPr/>
        </p:nvSpPr>
        <p:spPr>
          <a:xfrm>
            <a:off x="2019651" y="2482829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134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LIMONENE</a:t>
            </a:r>
            <a:endParaRPr lang="en-US" sz="4134" dirty="0"/>
          </a:p>
        </p:txBody>
      </p:sp>
      <p:sp>
        <p:nvSpPr>
          <p:cNvPr id="28" name="Text 0"/>
          <p:cNvSpPr/>
          <p:nvPr/>
        </p:nvSpPr>
        <p:spPr>
          <a:xfrm>
            <a:off x="2019650" y="5972499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α-PINENO</a:t>
            </a:r>
            <a:endParaRPr lang="en-US" sz="3543" dirty="0"/>
          </a:p>
        </p:txBody>
      </p:sp>
      <p:sp>
        <p:nvSpPr>
          <p:cNvPr id="29" name="Text 0"/>
          <p:cNvSpPr/>
          <p:nvPr/>
        </p:nvSpPr>
        <p:spPr>
          <a:xfrm>
            <a:off x="1872363" y="9933593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β-PINENO</a:t>
            </a:r>
            <a:endParaRPr lang="en-US" sz="3543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6" t="88525" r="33741" b="958"/>
          <a:stretch/>
        </p:blipFill>
        <p:spPr>
          <a:xfrm>
            <a:off x="2019650" y="13325078"/>
            <a:ext cx="12162457" cy="107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3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redondeado 16"/>
          <p:cNvSpPr/>
          <p:nvPr/>
        </p:nvSpPr>
        <p:spPr>
          <a:xfrm>
            <a:off x="18010124" y="984250"/>
            <a:ext cx="1132012" cy="80444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CAMS</a:t>
            </a:r>
            <a:endParaRPr lang="es-ES" sz="2362" b="1" baseline="-25000" dirty="0"/>
          </a:p>
        </p:txBody>
      </p:sp>
      <p:sp>
        <p:nvSpPr>
          <p:cNvPr id="18" name="Rectángulo redondeado 17"/>
          <p:cNvSpPr/>
          <p:nvPr/>
        </p:nvSpPr>
        <p:spPr>
          <a:xfrm>
            <a:off x="19142135" y="1002855"/>
            <a:ext cx="1199938" cy="755445"/>
          </a:xfrm>
          <a:prstGeom prst="roundRect">
            <a:avLst/>
          </a:prstGeom>
          <a:solidFill>
            <a:srgbClr val="4DA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CAMS</a:t>
            </a:r>
            <a:endParaRPr lang="es-ES" sz="2362" b="1" baseline="-25000" dirty="0"/>
          </a:p>
        </p:txBody>
      </p:sp>
      <p:sp>
        <p:nvSpPr>
          <p:cNvPr id="21" name="Rectángulo 20"/>
          <p:cNvSpPr/>
          <p:nvPr/>
        </p:nvSpPr>
        <p:spPr>
          <a:xfrm>
            <a:off x="4096786" y="1014792"/>
            <a:ext cx="1669047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CHIM13m</a:t>
            </a:r>
            <a:endParaRPr lang="es-ES" sz="2800" b="1" dirty="0"/>
          </a:p>
        </p:txBody>
      </p:sp>
      <p:sp>
        <p:nvSpPr>
          <p:cNvPr id="22" name="Rectángulo 21"/>
          <p:cNvSpPr/>
          <p:nvPr/>
        </p:nvSpPr>
        <p:spPr>
          <a:xfrm>
            <a:off x="15850797" y="1014792"/>
            <a:ext cx="1843774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9985552" y="1014792"/>
            <a:ext cx="1843774" cy="52322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CHIM23R3</a:t>
            </a:r>
            <a:endParaRPr lang="es-ES" sz="2800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5" name="Rectángulo redondeado 24"/>
          <p:cNvSpPr/>
          <p:nvPr/>
        </p:nvSpPr>
        <p:spPr>
          <a:xfrm>
            <a:off x="11908229" y="1083170"/>
            <a:ext cx="1091510" cy="80444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EM. EMEP</a:t>
            </a:r>
            <a:endParaRPr lang="es-ES" sz="2362" b="1" baseline="-25000" dirty="0"/>
          </a:p>
        </p:txBody>
      </p:sp>
      <p:sp>
        <p:nvSpPr>
          <p:cNvPr id="26" name="Rectángulo redondeado 25"/>
          <p:cNvSpPr/>
          <p:nvPr/>
        </p:nvSpPr>
        <p:spPr>
          <a:xfrm>
            <a:off x="13017665" y="1112748"/>
            <a:ext cx="1048727" cy="80444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38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2362" b="1" dirty="0"/>
              <a:t>BC. CLIM</a:t>
            </a:r>
            <a:endParaRPr lang="es-ES" sz="2362" b="1" baseline="-25000" dirty="0"/>
          </a:p>
        </p:txBody>
      </p:sp>
      <p:sp>
        <p:nvSpPr>
          <p:cNvPr id="19" name="Text 0"/>
          <p:cNvSpPr/>
          <p:nvPr/>
        </p:nvSpPr>
        <p:spPr>
          <a:xfrm>
            <a:off x="4194075" y="2197591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CH₃CHO</a:t>
            </a:r>
            <a:endParaRPr lang="en-US" sz="3543" dirty="0"/>
          </a:p>
        </p:txBody>
      </p:sp>
      <p:sp>
        <p:nvSpPr>
          <p:cNvPr id="20" name="Text 0"/>
          <p:cNvSpPr/>
          <p:nvPr/>
        </p:nvSpPr>
        <p:spPr>
          <a:xfrm>
            <a:off x="4181027" y="8157945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GLIOXAL · 1 de 2</a:t>
            </a:r>
            <a:endParaRPr lang="en-US" sz="3543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36" b="11226"/>
          <a:stretch/>
        </p:blipFill>
        <p:spPr>
          <a:xfrm>
            <a:off x="4194075" y="2677580"/>
            <a:ext cx="17802295" cy="371384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5" b="11415"/>
          <a:stretch/>
        </p:blipFill>
        <p:spPr>
          <a:xfrm>
            <a:off x="4180930" y="8835683"/>
            <a:ext cx="17802295" cy="367518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7" t="88157" r="33394" b="331"/>
          <a:stretch/>
        </p:blipFill>
        <p:spPr>
          <a:xfrm>
            <a:off x="7310591" y="6355714"/>
            <a:ext cx="12093679" cy="1143000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5" t="88338" r="33097" b="892"/>
          <a:stretch/>
        </p:blipFill>
        <p:spPr>
          <a:xfrm>
            <a:off x="7310590" y="12614139"/>
            <a:ext cx="12158108" cy="107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0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99682" y="874897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134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LIMONENE · 1 of 2</a:t>
            </a:r>
            <a:endParaRPr lang="en-US" sz="4134" dirty="0"/>
          </a:p>
        </p:txBody>
      </p:sp>
      <p:sp>
        <p:nvSpPr>
          <p:cNvPr id="5" name="Shape 3"/>
          <p:cNvSpPr/>
          <p:nvPr/>
        </p:nvSpPr>
        <p:spPr>
          <a:xfrm>
            <a:off x="4821125" y="2800996"/>
            <a:ext cx="13599798" cy="9492755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limonene_1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131" y="2813603"/>
            <a:ext cx="15291548" cy="930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829982" y="900408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LIMONENE · 2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4201995" y="2135799"/>
            <a:ext cx="15063419" cy="10625506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limonene_2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0607" y="2418595"/>
            <a:ext cx="16445748" cy="10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7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05840" y="2250675"/>
            <a:ext cx="15372993" cy="5600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α-PINENE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1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5766530" y="3268052"/>
            <a:ext cx="15188470" cy="10028848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alpha-pinene_1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536" y="3430058"/>
            <a:ext cx="15522262" cy="9440359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1450798" y="1604344"/>
            <a:ext cx="188832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Significant</a:t>
            </a:r>
            <a:r>
              <a:rPr lang="es-ES" b="1" dirty="0" smtClean="0"/>
              <a:t> </a:t>
            </a:r>
            <a:r>
              <a:rPr lang="es-ES" b="1" dirty="0" err="1" smtClean="0"/>
              <a:t>overestimation</a:t>
            </a:r>
            <a:endParaRPr lang="es-ES" b="1" dirty="0"/>
          </a:p>
        </p:txBody>
      </p:sp>
      <p:sp>
        <p:nvSpPr>
          <p:cNvPr id="8" name="Elipse 7"/>
          <p:cNvSpPr/>
          <p:nvPr/>
        </p:nvSpPr>
        <p:spPr>
          <a:xfrm>
            <a:off x="13689667" y="3268052"/>
            <a:ext cx="8523932" cy="3502517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7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02351" y="2283046"/>
            <a:ext cx="14831846" cy="5120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α-PINENE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2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5547682" y="3186211"/>
            <a:ext cx="15353374" cy="9342502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alpha-pinene_2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027" y="3456389"/>
            <a:ext cx="14792549" cy="899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5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809" y="1744737"/>
            <a:ext cx="16313877" cy="5935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β-PINENE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1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4838700" y="2821026"/>
            <a:ext cx="15138331" cy="9713874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beta-pinene_1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579" y="2983034"/>
            <a:ext cx="15931872" cy="968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8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54836" y="2431432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β-PINENE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2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6012196" y="3848213"/>
            <a:ext cx="14129263" cy="7633750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beta-pinene_2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836" y="4010218"/>
            <a:ext cx="17454190" cy="707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70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20869" y="1612273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CH₃CHO · 1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5009140" y="3393369"/>
            <a:ext cx="14016279" cy="9083767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CH3CHO_1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149" y="3555375"/>
            <a:ext cx="14555457" cy="885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85358" y="1666041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CH₃CHO · 2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4949448" y="3171270"/>
            <a:ext cx="15375835" cy="9522751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CH3CHO_2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616" y="3333278"/>
            <a:ext cx="16004740" cy="97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7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93421" y="1360426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GLYOXAL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1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4672335" y="2576632"/>
            <a:ext cx="14617154" cy="9460482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Glyoxal_1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342" y="2670777"/>
            <a:ext cx="15134177" cy="920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6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42209" y="2609938"/>
            <a:ext cx="13500497" cy="47251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543" b="1" kern="0" spc="295" dirty="0" smtClean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GLYOXAL </a:t>
            </a:r>
            <a:r>
              <a:rPr lang="en-US" sz="3543" b="1" kern="0" spc="295" dirty="0">
                <a:solidFill>
                  <a:srgbClr val="D983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2 de 2</a:t>
            </a:r>
            <a:endParaRPr lang="en-US" sz="3543" dirty="0"/>
          </a:p>
        </p:txBody>
      </p:sp>
      <p:sp>
        <p:nvSpPr>
          <p:cNvPr id="5" name="Shape 3"/>
          <p:cNvSpPr/>
          <p:nvPr/>
        </p:nvSpPr>
        <p:spPr>
          <a:xfrm>
            <a:off x="356977" y="5093916"/>
            <a:ext cx="14735806" cy="5145101"/>
          </a:xfrm>
          <a:prstGeom prst="rect">
            <a:avLst/>
          </a:prstGeom>
          <a:solidFill>
            <a:srgbClr val="F6F6F2"/>
          </a:solidFill>
          <a:ln/>
          <a:effectLst>
            <a:outerShdw blurRad="889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6" name="Image 0" descr="montaje_series_Glyoxal_2_sin_leyen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84" y="5132038"/>
            <a:ext cx="24392238" cy="494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63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err="1"/>
              <a:t>N</a:t>
            </a:r>
            <a:r>
              <a:rPr lang="es-ES" dirty="0" err="1" smtClean="0"/>
              <a:t>ext</a:t>
            </a:r>
            <a:r>
              <a:rPr lang="es-ES" dirty="0" smtClean="0"/>
              <a:t> </a:t>
            </a:r>
            <a:r>
              <a:rPr lang="es-ES" dirty="0" err="1" smtClean="0"/>
              <a:t>steps</a:t>
            </a:r>
            <a:r>
              <a:rPr lang="es-ES" dirty="0" smtClean="0"/>
              <a:t> at CIEMAT: </a:t>
            </a:r>
          </a:p>
          <a:p>
            <a:endParaRPr lang="es-ES" dirty="0" smtClean="0"/>
          </a:p>
          <a:p>
            <a:r>
              <a:rPr lang="es-ES" dirty="0" err="1" smtClean="0"/>
              <a:t>Include</a:t>
            </a:r>
            <a:r>
              <a:rPr lang="es-ES" dirty="0" smtClean="0"/>
              <a:t> </a:t>
            </a:r>
            <a:r>
              <a:rPr lang="es-ES" dirty="0" err="1" smtClean="0"/>
              <a:t>metals</a:t>
            </a:r>
            <a:r>
              <a:rPr lang="es-ES" dirty="0" smtClean="0"/>
              <a:t> (As, Pb, Cd, Ni, Cu, Cr, Zn) in CHIMERE 2023. </a:t>
            </a:r>
            <a:r>
              <a:rPr lang="es-ES" dirty="0" err="1" smtClean="0"/>
              <a:t>Move</a:t>
            </a:r>
            <a:r>
              <a:rPr lang="es-ES" dirty="0" smtClean="0"/>
              <a:t> </a:t>
            </a:r>
            <a:r>
              <a:rPr lang="es-ES" dirty="0" err="1" smtClean="0"/>
              <a:t>also</a:t>
            </a:r>
            <a:r>
              <a:rPr lang="es-ES" dirty="0" smtClean="0"/>
              <a:t> </a:t>
            </a:r>
            <a:r>
              <a:rPr lang="es-ES" dirty="0" err="1" smtClean="0"/>
              <a:t>BaP</a:t>
            </a:r>
            <a:r>
              <a:rPr lang="es-ES" dirty="0" smtClean="0"/>
              <a:t> and </a:t>
            </a:r>
            <a:r>
              <a:rPr lang="es-ES" dirty="0" err="1" smtClean="0"/>
              <a:t>bencene</a:t>
            </a:r>
            <a:r>
              <a:rPr lang="es-ES" dirty="0" smtClean="0"/>
              <a:t> </a:t>
            </a:r>
            <a:r>
              <a:rPr lang="es-ES" dirty="0" smtClean="0"/>
              <a:t>to </a:t>
            </a:r>
            <a:r>
              <a:rPr lang="es-ES" dirty="0" err="1" smtClean="0"/>
              <a:t>this</a:t>
            </a:r>
            <a:r>
              <a:rPr lang="es-ES" dirty="0" smtClean="0"/>
              <a:t> versión (</a:t>
            </a:r>
            <a:r>
              <a:rPr lang="es-ES" dirty="0" err="1" smtClean="0"/>
              <a:t>now</a:t>
            </a:r>
            <a:r>
              <a:rPr lang="es-ES" dirty="0" smtClean="0"/>
              <a:t> </a:t>
            </a:r>
            <a:r>
              <a:rPr lang="es-ES" dirty="0" err="1" smtClean="0"/>
              <a:t>available</a:t>
            </a:r>
            <a:r>
              <a:rPr lang="es-ES" dirty="0" smtClean="0"/>
              <a:t> in CHIMERE 2013).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181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230560" y="4268454"/>
            <a:ext cx="48234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2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Thank</a:t>
            </a:r>
            <a:r>
              <a:rPr lang="es-ES" sz="7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s-ES" sz="72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you</a:t>
            </a:r>
            <a:r>
              <a:rPr lang="es-ES" sz="7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!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0134953" y="9779579"/>
            <a:ext cx="623510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4400" i="1" u="sng" dirty="0">
                <a:solidFill>
                  <a:srgbClr val="0563C1"/>
                </a:solidFill>
                <a:latin typeface="Calibri" panose="020F0502020204030204" pitchFamily="34" charset="0"/>
              </a:rPr>
              <a:t>m.garcia@ciemat.es</a:t>
            </a:r>
            <a:endParaRPr lang="en-GB" sz="4400" i="1" dirty="0"/>
          </a:p>
          <a:p>
            <a:r>
              <a:rPr lang="es-ES" sz="4400" i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mark.theobald@ciemat.es</a:t>
            </a:r>
            <a:endParaRPr lang="es-ES" sz="4400" i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20.png"/>
          <p:cNvPicPr/>
          <p:nvPr/>
        </p:nvPicPr>
        <p:blipFill rotWithShape="1">
          <a:blip r:embed="rId3"/>
          <a:srcRect l="8719"/>
          <a:stretch/>
        </p:blipFill>
        <p:spPr>
          <a:xfrm>
            <a:off x="17473122" y="7720108"/>
            <a:ext cx="2929801" cy="772940"/>
          </a:xfrm>
          <a:prstGeom prst="rect">
            <a:avLst/>
          </a:prstGeom>
          <a:ln/>
        </p:spPr>
      </p:pic>
      <p:sp>
        <p:nvSpPr>
          <p:cNvPr id="6" name="Rectángulo 5"/>
          <p:cNvSpPr/>
          <p:nvPr/>
        </p:nvSpPr>
        <p:spPr>
          <a:xfrm>
            <a:off x="5317540" y="7199110"/>
            <a:ext cx="113748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latin typeface="Bahnschrift Light" panose="020B0502040204020203" pitchFamily="34" charset="0"/>
              </a:rPr>
              <a:t>We </a:t>
            </a:r>
            <a:r>
              <a:rPr lang="en-US" sz="4400" dirty="0" smtClean="0">
                <a:latin typeface="Bahnschrift Light" panose="020B0502040204020203" pitchFamily="34" charset="0"/>
              </a:rPr>
              <a:t>thank </a:t>
            </a:r>
            <a:r>
              <a:rPr lang="en-US" sz="4400" dirty="0">
                <a:latin typeface="Bahnschrift Light" panose="020B0502040204020203" pitchFamily="34" charset="0"/>
              </a:rPr>
              <a:t>the Ministry for the Ecological Transition and Demographic </a:t>
            </a:r>
            <a:r>
              <a:rPr lang="en-US" sz="4400" dirty="0" smtClean="0">
                <a:latin typeface="Bahnschrift Light" panose="020B0502040204020203" pitchFamily="34" charset="0"/>
              </a:rPr>
              <a:t>Challenge</a:t>
            </a:r>
            <a:endParaRPr lang="es-ES" sz="4400" dirty="0">
              <a:latin typeface="Bahnschrift Light" panose="020B0502040204020203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351" y="10753325"/>
            <a:ext cx="3106998" cy="94560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351" y="9994384"/>
            <a:ext cx="3106998" cy="71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3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7038</TotalTime>
  <Words>1177</Words>
  <Application>Microsoft Office PowerPoint</Application>
  <PresentationFormat>Personalizado</PresentationFormat>
  <Paragraphs>253</Paragraphs>
  <Slides>43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58" baseType="lpstr">
      <vt:lpstr>SimSun</vt:lpstr>
      <vt:lpstr>Arial</vt:lpstr>
      <vt:lpstr>Arial Black</vt:lpstr>
      <vt:lpstr>Bahnschrift Light</vt:lpstr>
      <vt:lpstr>Calibri</vt:lpstr>
      <vt:lpstr>Calibri Light</vt:lpstr>
      <vt:lpstr>Cambria</vt:lpstr>
      <vt:lpstr>DengXian</vt:lpstr>
      <vt:lpstr>DengXian</vt:lpstr>
      <vt:lpstr>Eras Bold ITC</vt:lpstr>
      <vt:lpstr>Segoe UI</vt:lpstr>
      <vt:lpstr>Segoe UI Semibold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Theobald, Mark</dc:creator>
  <cp:lastModifiedBy>admin</cp:lastModifiedBy>
  <cp:revision>94</cp:revision>
  <dcterms:created xsi:type="dcterms:W3CDTF">2025-09-05T13:08:56Z</dcterms:created>
  <dcterms:modified xsi:type="dcterms:W3CDTF">2026-06-26T05:28:42Z</dcterms:modified>
</cp:coreProperties>
</file>