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 bookmarkIdSeed="4">
  <p:sldMasterIdLst>
    <p:sldMasterId id="2147483667" r:id="rId1"/>
  </p:sldMasterIdLst>
  <p:notesMasterIdLst>
    <p:notesMasterId r:id="rId16"/>
  </p:notesMasterIdLst>
  <p:sldIdLst>
    <p:sldId id="332" r:id="rId2"/>
    <p:sldId id="3169" r:id="rId3"/>
    <p:sldId id="3167" r:id="rId4"/>
    <p:sldId id="3179" r:id="rId5"/>
    <p:sldId id="687" r:id="rId6"/>
    <p:sldId id="3170" r:id="rId7"/>
    <p:sldId id="3172" r:id="rId8"/>
    <p:sldId id="3174" r:id="rId9"/>
    <p:sldId id="3176" r:id="rId10"/>
    <p:sldId id="3173" r:id="rId11"/>
    <p:sldId id="3177" r:id="rId12"/>
    <p:sldId id="3178" r:id="rId13"/>
    <p:sldId id="3175" r:id="rId14"/>
    <p:sldId id="364" r:id="rId15"/>
  </p:sldIdLst>
  <p:sldSz cx="9144000" cy="5143500" type="screen16x9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INERIS" id="{0B896E98-F45E-4768-8620-EDDF394BE181}">
          <p14:sldIdLst>
            <p14:sldId id="332"/>
            <p14:sldId id="3169"/>
            <p14:sldId id="3167"/>
            <p14:sldId id="3179"/>
            <p14:sldId id="687"/>
            <p14:sldId id="3170"/>
            <p14:sldId id="3172"/>
            <p14:sldId id="3174"/>
            <p14:sldId id="3176"/>
            <p14:sldId id="3173"/>
            <p14:sldId id="3177"/>
            <p14:sldId id="3178"/>
            <p14:sldId id="3175"/>
            <p14:sldId id="364"/>
          </p14:sldIdLst>
        </p14:section>
        <p14:section name="MÉTHODOLOGIE" id="{EB03BDE6-D677-4574-A7BF-9721F91BDEB8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orient="horz" pos="191">
          <p15:clr>
            <a:srgbClr val="A4A3A4"/>
          </p15:clr>
        </p15:guide>
        <p15:guide id="3" orient="horz" pos="854">
          <p15:clr>
            <a:srgbClr val="A4A3A4"/>
          </p15:clr>
        </p15:guide>
        <p15:guide id="4" orient="horz" pos="821">
          <p15:clr>
            <a:srgbClr val="A4A3A4"/>
          </p15:clr>
        </p15:guide>
        <p15:guide id="5" orient="horz" pos="3049">
          <p15:clr>
            <a:srgbClr val="A4A3A4"/>
          </p15:clr>
        </p15:guide>
        <p15:guide id="6" orient="horz" pos="3151">
          <p15:clr>
            <a:srgbClr val="A4A3A4"/>
          </p15:clr>
        </p15:guide>
        <p15:guide id="7" pos="2880">
          <p15:clr>
            <a:srgbClr val="A4A3A4"/>
          </p15:clr>
        </p15:guide>
        <p15:guide id="8" pos="476">
          <p15:clr>
            <a:srgbClr val="A4A3A4"/>
          </p15:clr>
        </p15:guide>
        <p15:guide id="9" pos="5193">
          <p15:clr>
            <a:srgbClr val="A4A3A4"/>
          </p15:clr>
        </p15:guide>
        <p15:guide id="10" pos="5465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7D6D7422-5021-4CE1-C0F7-303B3B267B4A}" name="MELEUX Frederik" initials="MF" userId="S::frederik.meleux@ineris.fr::6dc7b176-8f89-416a-b68f-701a25d54a5c" providerId="AD"/>
  <p188:author id="{6E7584AB-595B-4FAB-11C6-3B534E5EB3A5}" name="COLETTE Augustin" initials="CA" userId="S::augustin.colette@ineris.fr::5246dcff-28ab-4800-9e17-c558d12a5f91" providerId="AD"/>
  <p188:author id="{DDC82FBB-C2B0-63D4-F8FC-C2781A792762}" name="REAL Elsa" initials="ER" userId="S::Elsa.REAL@ineris.fr::46decb43-0398-47fc-bed1-cd7fa924f8e6" providerId="AD"/>
  <p188:author id="{90B03AC1-28A0-8817-FDBE-30765E9DB656}" name="DESCOMBES Gaël" initials="DG" userId="S::gael.descombes@ineris.fr::5f372759-82ed-423e-a865-db4bef486f65" providerId="AD"/>
  <p188:author id="{F9F379D8-8FF6-4BA7-380A-15E7F0F05D51}" name="COLETTE Augustin" initials="CA" userId="S::Augustin.COLETTE@ineris.fr::5246dcff-28ab-4800-9e17-c558d12a5f91" providerId="AD"/>
  <p188:author id="{BD49BBF9-A388-4C72-3FCC-74D9196BCA6F}" name="MELEUX Frederik" initials="FM" userId="S::Frederik.MELEUX@ineris.fr::6dc7b176-8f89-416a-b68f-701a25d54a5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38" d="100"/>
          <a:sy n="138" d="100"/>
        </p:scale>
        <p:origin x="834" y="120"/>
      </p:cViewPr>
      <p:guideLst>
        <p:guide orient="horz" pos="1620"/>
        <p:guide orient="horz" pos="191"/>
        <p:guide orient="horz" pos="854"/>
        <p:guide orient="horz" pos="821"/>
        <p:guide orient="horz" pos="3049"/>
        <p:guide orient="horz" pos="3151"/>
        <p:guide pos="2880"/>
        <p:guide pos="476"/>
        <p:guide pos="5193"/>
        <p:guide pos="5465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microsoft.com/office/2018/10/relationships/authors" Target="author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image" Target="../media/image17.png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20.png"/><Relationship Id="rId1" Type="http://schemas.openxmlformats.org/officeDocument/2006/relationships/image" Target="../media/image17.pn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image" Target="../media/image17.pn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20.png"/><Relationship Id="rId1" Type="http://schemas.openxmlformats.org/officeDocument/2006/relationships/image" Target="../media/image17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3A7E6CA-89F4-4CA7-AD51-C83F3AAE7740}" type="doc">
      <dgm:prSet loTypeId="urn:microsoft.com/office/officeart/2005/8/layout/hProcess10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DFFC806A-F0E4-4584-BF22-D36A8E5C4B28}">
      <dgm:prSet phldrT="[Texte]" phldr="0"/>
      <dgm:spPr>
        <a:solidFill>
          <a:schemeClr val="tx2">
            <a:lumMod val="40000"/>
            <a:lumOff val="60000"/>
          </a:schemeClr>
        </a:solidFill>
      </dgm:spPr>
      <dgm:t>
        <a:bodyPr/>
        <a:lstStyle/>
        <a:p>
          <a:r>
            <a:rPr lang="en-GB" dirty="0"/>
            <a:t>CAMS Global datasets</a:t>
          </a:r>
        </a:p>
      </dgm:t>
    </dgm:pt>
    <dgm:pt modelId="{8C20B690-D72D-4811-BBD4-7FFF48407A20}" type="parTrans" cxnId="{861FEB3A-F989-49F9-9989-77F0F5306066}">
      <dgm:prSet/>
      <dgm:spPr/>
      <dgm:t>
        <a:bodyPr/>
        <a:lstStyle/>
        <a:p>
          <a:endParaRPr lang="en-GB"/>
        </a:p>
      </dgm:t>
    </dgm:pt>
    <dgm:pt modelId="{F73AB670-CBF1-4C60-B927-463F8CC49AB2}" type="sibTrans" cxnId="{861FEB3A-F989-49F9-9989-77F0F5306066}">
      <dgm:prSet/>
      <dgm:spPr/>
      <dgm:t>
        <a:bodyPr/>
        <a:lstStyle/>
        <a:p>
          <a:endParaRPr lang="en-GB"/>
        </a:p>
      </dgm:t>
    </dgm:pt>
    <dgm:pt modelId="{8D9C18A0-DE0C-4380-BB07-206F45C56412}">
      <dgm:prSet phldrT="[Texte]" phldr="0"/>
      <dgm:spPr>
        <a:solidFill>
          <a:schemeClr val="tx2">
            <a:lumMod val="40000"/>
            <a:lumOff val="60000"/>
          </a:schemeClr>
        </a:solidFill>
      </dgm:spPr>
      <dgm:t>
        <a:bodyPr/>
        <a:lstStyle/>
        <a:p>
          <a:r>
            <a:rPr lang="en-GB" dirty="0"/>
            <a:t>IFS (ECMWF)</a:t>
          </a:r>
        </a:p>
      </dgm:t>
    </dgm:pt>
    <dgm:pt modelId="{704DAAA5-30E5-4C0B-A899-07DE80D8D280}" type="parTrans" cxnId="{EEA0A017-981C-4F6A-8E0B-7BDF437B92CD}">
      <dgm:prSet/>
      <dgm:spPr/>
      <dgm:t>
        <a:bodyPr/>
        <a:lstStyle/>
        <a:p>
          <a:endParaRPr lang="en-GB"/>
        </a:p>
      </dgm:t>
    </dgm:pt>
    <dgm:pt modelId="{3EB64C62-554C-4D0A-A277-8CA4E931200A}" type="sibTrans" cxnId="{EEA0A017-981C-4F6A-8E0B-7BDF437B92CD}">
      <dgm:prSet/>
      <dgm:spPr/>
      <dgm:t>
        <a:bodyPr/>
        <a:lstStyle/>
        <a:p>
          <a:endParaRPr lang="en-GB"/>
        </a:p>
      </dgm:t>
    </dgm:pt>
    <dgm:pt modelId="{548BC153-8967-404C-ABB8-5FFF424B3D52}">
      <dgm:prSet phldrT="[Texte]" phldr="0"/>
      <dgm:spPr>
        <a:solidFill>
          <a:schemeClr val="tx2">
            <a:lumMod val="40000"/>
            <a:lumOff val="60000"/>
          </a:schemeClr>
        </a:solidFill>
      </dgm:spPr>
      <dgm:t>
        <a:bodyPr/>
        <a:lstStyle/>
        <a:p>
          <a:r>
            <a:rPr lang="en-GB" dirty="0"/>
            <a:t>European datasets</a:t>
          </a:r>
        </a:p>
      </dgm:t>
    </dgm:pt>
    <dgm:pt modelId="{B562200D-C148-44B9-BA80-5BCA3E31CD91}" type="parTrans" cxnId="{F9C4C7DD-E527-48CD-B82D-D119685FB228}">
      <dgm:prSet/>
      <dgm:spPr/>
      <dgm:t>
        <a:bodyPr/>
        <a:lstStyle/>
        <a:p>
          <a:endParaRPr lang="en-GB"/>
        </a:p>
      </dgm:t>
    </dgm:pt>
    <dgm:pt modelId="{DD431557-1D2C-4E9B-975F-3AA3058112BF}" type="sibTrans" cxnId="{F9C4C7DD-E527-48CD-B82D-D119685FB228}">
      <dgm:prSet/>
      <dgm:spPr/>
      <dgm:t>
        <a:bodyPr/>
        <a:lstStyle/>
        <a:p>
          <a:endParaRPr lang="en-GB"/>
        </a:p>
      </dgm:t>
    </dgm:pt>
    <dgm:pt modelId="{6D090715-2494-4573-ABC7-7A94213CB88F}">
      <dgm:prSet phldrT="[Texte]" phldr="0"/>
      <dgm:spPr>
        <a:solidFill>
          <a:schemeClr val="tx2">
            <a:lumMod val="40000"/>
            <a:lumOff val="60000"/>
          </a:schemeClr>
        </a:solidFill>
      </dgm:spPr>
      <dgm:t>
        <a:bodyPr/>
        <a:lstStyle/>
        <a:p>
          <a:r>
            <a:rPr lang="en-GB" dirty="0"/>
            <a:t>  CAMS regional emissions (0.1° x 0.05°) - </a:t>
          </a:r>
          <a:r>
            <a:rPr lang="fr-FR" b="0" i="0" dirty="0"/>
            <a:t>v8_1 – 2024</a:t>
          </a:r>
          <a:endParaRPr lang="en-GB" dirty="0"/>
        </a:p>
      </dgm:t>
    </dgm:pt>
    <dgm:pt modelId="{386A6EF8-760F-43C9-831B-7DA1BD721E13}" type="parTrans" cxnId="{BEE30BF1-5E12-46E4-9C8A-8A602F7D0939}">
      <dgm:prSet/>
      <dgm:spPr/>
      <dgm:t>
        <a:bodyPr/>
        <a:lstStyle/>
        <a:p>
          <a:endParaRPr lang="en-GB"/>
        </a:p>
      </dgm:t>
    </dgm:pt>
    <dgm:pt modelId="{FC22E7F9-CF18-4BA1-B13D-ECB9ACE3FBE7}" type="sibTrans" cxnId="{BEE30BF1-5E12-46E4-9C8A-8A602F7D0939}">
      <dgm:prSet/>
      <dgm:spPr/>
      <dgm:t>
        <a:bodyPr/>
        <a:lstStyle/>
        <a:p>
          <a:endParaRPr lang="en-GB"/>
        </a:p>
      </dgm:t>
    </dgm:pt>
    <dgm:pt modelId="{F18FDB17-7017-4AA2-B478-143FD160B112}">
      <dgm:prSet phldrT="[Texte]" phldr="0"/>
      <dgm:spPr>
        <a:solidFill>
          <a:schemeClr val="tx2">
            <a:lumMod val="40000"/>
            <a:lumOff val="60000"/>
          </a:schemeClr>
        </a:solidFill>
      </dgm:spPr>
      <dgm:t>
        <a:bodyPr/>
        <a:lstStyle/>
        <a:p>
          <a:r>
            <a:rPr lang="en-GB" dirty="0"/>
            <a:t>CHIMERE CAMS European Forecast</a:t>
          </a:r>
        </a:p>
        <a:p>
          <a:r>
            <a:rPr lang="en-GB" dirty="0"/>
            <a:t>=&gt; CAMS Ensemble Forecast</a:t>
          </a:r>
        </a:p>
      </dgm:t>
    </dgm:pt>
    <dgm:pt modelId="{034D4D35-5C56-4F5B-90D6-07A45E496F3A}" type="parTrans" cxnId="{1E8EE425-5268-4494-852E-A7A91C8F2FB4}">
      <dgm:prSet/>
      <dgm:spPr/>
      <dgm:t>
        <a:bodyPr/>
        <a:lstStyle/>
        <a:p>
          <a:endParaRPr lang="en-GB"/>
        </a:p>
      </dgm:t>
    </dgm:pt>
    <dgm:pt modelId="{CDC99921-FE45-4157-B5D5-AFDEAD4E528D}" type="sibTrans" cxnId="{1E8EE425-5268-4494-852E-A7A91C8F2FB4}">
      <dgm:prSet/>
      <dgm:spPr/>
      <dgm:t>
        <a:bodyPr/>
        <a:lstStyle/>
        <a:p>
          <a:endParaRPr lang="en-GB"/>
        </a:p>
      </dgm:t>
    </dgm:pt>
    <dgm:pt modelId="{66568D24-9EA1-48C2-9186-C6CB4B561E7F}">
      <dgm:prSet phldrT="[Texte]" phldr="0"/>
      <dgm:spPr>
        <a:solidFill>
          <a:schemeClr val="tx2">
            <a:lumMod val="40000"/>
            <a:lumOff val="60000"/>
          </a:schemeClr>
        </a:solidFill>
      </dgm:spPr>
      <dgm:t>
        <a:bodyPr/>
        <a:lstStyle/>
        <a:p>
          <a:r>
            <a:rPr lang="en-GB" dirty="0"/>
            <a:t>Weather conditions</a:t>
          </a:r>
        </a:p>
      </dgm:t>
    </dgm:pt>
    <dgm:pt modelId="{58AFC491-B849-4A23-B7D1-299EAE108601}" type="parTrans" cxnId="{D9D79803-E2D5-4E41-A7E8-107765F27F0D}">
      <dgm:prSet/>
      <dgm:spPr/>
      <dgm:t>
        <a:bodyPr/>
        <a:lstStyle/>
        <a:p>
          <a:endParaRPr lang="en-GB"/>
        </a:p>
      </dgm:t>
    </dgm:pt>
    <dgm:pt modelId="{AFA2F233-0780-4F72-845A-A1DF72C0B631}" type="sibTrans" cxnId="{D9D79803-E2D5-4E41-A7E8-107765F27F0D}">
      <dgm:prSet/>
      <dgm:spPr/>
      <dgm:t>
        <a:bodyPr/>
        <a:lstStyle/>
        <a:p>
          <a:endParaRPr lang="en-GB"/>
        </a:p>
      </dgm:t>
    </dgm:pt>
    <dgm:pt modelId="{63DC94A6-EAD8-4B6E-B22F-282544EA953D}">
      <dgm:prSet phldrT="[Texte]" phldr="0"/>
      <dgm:spPr>
        <a:solidFill>
          <a:schemeClr val="tx2">
            <a:lumMod val="40000"/>
            <a:lumOff val="60000"/>
          </a:schemeClr>
        </a:solidFill>
      </dgm:spPr>
      <dgm:t>
        <a:bodyPr/>
        <a:lstStyle/>
        <a:p>
          <a:r>
            <a:rPr lang="en-GB" dirty="0"/>
            <a:t>Chemical conditions (</a:t>
          </a:r>
          <a:r>
            <a:rPr lang="fr-FR" dirty="0" err="1"/>
            <a:t>Transboundary</a:t>
          </a:r>
          <a:r>
            <a:rPr lang="fr-FR" dirty="0"/>
            <a:t> pollution)</a:t>
          </a:r>
          <a:endParaRPr lang="en-GB" dirty="0"/>
        </a:p>
      </dgm:t>
    </dgm:pt>
    <dgm:pt modelId="{B344D735-B071-4EA4-BD22-0FE593A0C0C7}" type="parTrans" cxnId="{5595270A-A9C2-4723-A94C-906DF5AF75D3}">
      <dgm:prSet/>
      <dgm:spPr/>
      <dgm:t>
        <a:bodyPr/>
        <a:lstStyle/>
        <a:p>
          <a:endParaRPr lang="en-GB"/>
        </a:p>
      </dgm:t>
    </dgm:pt>
    <dgm:pt modelId="{945076E6-86AF-41DD-9DB8-0EF98ED0CDD5}" type="sibTrans" cxnId="{5595270A-A9C2-4723-A94C-906DF5AF75D3}">
      <dgm:prSet/>
      <dgm:spPr/>
      <dgm:t>
        <a:bodyPr/>
        <a:lstStyle/>
        <a:p>
          <a:endParaRPr lang="en-GB"/>
        </a:p>
      </dgm:t>
    </dgm:pt>
    <dgm:pt modelId="{92C38684-6534-4482-A3D4-1252A11923C9}">
      <dgm:prSet phldrT="[Texte]" phldr="0"/>
      <dgm:spPr>
        <a:solidFill>
          <a:schemeClr val="tx2">
            <a:lumMod val="40000"/>
            <a:lumOff val="60000"/>
          </a:schemeClr>
        </a:solidFill>
      </dgm:spPr>
      <dgm:t>
        <a:bodyPr/>
        <a:lstStyle/>
        <a:p>
          <a:r>
            <a:rPr lang="en-GB" dirty="0"/>
            <a:t>CAMS global emissions (overseas territories)</a:t>
          </a:r>
        </a:p>
      </dgm:t>
    </dgm:pt>
    <dgm:pt modelId="{AE535E60-14B8-41C9-BD71-40B9073A4EC6}" type="parTrans" cxnId="{30F0AD32-0B73-4C26-A3C8-C5B057E5205D}">
      <dgm:prSet/>
      <dgm:spPr/>
      <dgm:t>
        <a:bodyPr/>
        <a:lstStyle/>
        <a:p>
          <a:endParaRPr lang="en-GB"/>
        </a:p>
      </dgm:t>
    </dgm:pt>
    <dgm:pt modelId="{8E17DECA-E7AC-463A-B488-05BE503198FA}" type="sibTrans" cxnId="{30F0AD32-0B73-4C26-A3C8-C5B057E5205D}">
      <dgm:prSet/>
      <dgm:spPr/>
      <dgm:t>
        <a:bodyPr/>
        <a:lstStyle/>
        <a:p>
          <a:endParaRPr lang="en-GB"/>
        </a:p>
      </dgm:t>
    </dgm:pt>
    <dgm:pt modelId="{E1610CFE-218B-4504-A189-C46C3C93E41F}">
      <dgm:prSet phldrT="[Texte]" phldr="0"/>
      <dgm:spPr>
        <a:solidFill>
          <a:schemeClr val="tx2">
            <a:lumMod val="40000"/>
            <a:lumOff val="60000"/>
          </a:schemeClr>
        </a:solidFill>
      </dgm:spPr>
      <dgm:t>
        <a:bodyPr/>
        <a:lstStyle/>
        <a:p>
          <a:r>
            <a:rPr lang="en-GB" dirty="0"/>
            <a:t>GFAS – Fire emissions</a:t>
          </a:r>
        </a:p>
      </dgm:t>
    </dgm:pt>
    <dgm:pt modelId="{6B7C4169-DB38-4098-B37B-4255048925E7}" type="parTrans" cxnId="{2924C03E-B381-4219-8360-48F59671313D}">
      <dgm:prSet/>
      <dgm:spPr/>
      <dgm:t>
        <a:bodyPr/>
        <a:lstStyle/>
        <a:p>
          <a:endParaRPr lang="en-GB"/>
        </a:p>
      </dgm:t>
    </dgm:pt>
    <dgm:pt modelId="{63B51405-1DBA-4A08-BE5F-2C55F9B8D2FE}" type="sibTrans" cxnId="{2924C03E-B381-4219-8360-48F59671313D}">
      <dgm:prSet/>
      <dgm:spPr/>
      <dgm:t>
        <a:bodyPr/>
        <a:lstStyle/>
        <a:p>
          <a:endParaRPr lang="en-GB"/>
        </a:p>
      </dgm:t>
    </dgm:pt>
    <dgm:pt modelId="{02C948CF-4FA1-4FDA-AF6E-E56CCDEB2406}">
      <dgm:prSet phldrT="[Texte]" phldr="0"/>
      <dgm:spPr>
        <a:solidFill>
          <a:schemeClr val="tx2">
            <a:lumMod val="40000"/>
            <a:lumOff val="60000"/>
          </a:schemeClr>
        </a:solidFill>
      </dgm:spPr>
      <dgm:t>
        <a:bodyPr/>
        <a:lstStyle/>
        <a:p>
          <a:r>
            <a:rPr lang="en-GB" dirty="0"/>
            <a:t>CAMS TEMPO </a:t>
          </a:r>
          <a:r>
            <a:rPr lang="fr-FR" b="0" i="0" dirty="0"/>
            <a:t>v5.1</a:t>
          </a:r>
          <a:endParaRPr lang="en-GB" dirty="0"/>
        </a:p>
      </dgm:t>
    </dgm:pt>
    <dgm:pt modelId="{50F0AE37-84A0-4813-BE6D-6EA35C63F76B}" type="parTrans" cxnId="{BC38EB3A-9B0C-4E27-9EBB-925B9083FD6E}">
      <dgm:prSet/>
      <dgm:spPr/>
    </dgm:pt>
    <dgm:pt modelId="{DD83CA90-F8FF-4C64-9581-1CFC515560CC}" type="sibTrans" cxnId="{BC38EB3A-9B0C-4E27-9EBB-925B9083FD6E}">
      <dgm:prSet/>
      <dgm:spPr/>
    </dgm:pt>
    <dgm:pt modelId="{E52C98A0-9150-499B-A1B9-CF620E94805E}" type="pres">
      <dgm:prSet presAssocID="{33A7E6CA-89F4-4CA7-AD51-C83F3AAE7740}" presName="Name0" presStyleCnt="0">
        <dgm:presLayoutVars>
          <dgm:dir/>
          <dgm:resizeHandles val="exact"/>
        </dgm:presLayoutVars>
      </dgm:prSet>
      <dgm:spPr/>
    </dgm:pt>
    <dgm:pt modelId="{0C8FAFE1-90D9-4712-ACF2-BC2BDF283471}" type="pres">
      <dgm:prSet presAssocID="{DFFC806A-F0E4-4584-BF22-D36A8E5C4B28}" presName="composite" presStyleCnt="0"/>
      <dgm:spPr/>
    </dgm:pt>
    <dgm:pt modelId="{1ED5564D-5CB8-40A7-A57F-BC046DB10A9A}" type="pres">
      <dgm:prSet presAssocID="{DFFC806A-F0E4-4584-BF22-D36A8E5C4B28}" presName="imagSh" presStyleLbl="bgImgPlace1" presStyleIdx="0" presStyleCnt="3"/>
      <dgm:spPr>
        <a:blipFill>
          <a:blip xmlns:r="http://schemas.openxmlformats.org/officeDocument/2006/relationships" r:embed="rId1"/>
          <a:srcRect/>
          <a:stretch>
            <a:fillRect t="-5000" b="-5000"/>
          </a:stretch>
        </a:blipFill>
      </dgm:spPr>
    </dgm:pt>
    <dgm:pt modelId="{767C8D5E-19D5-4FAD-8302-2BDA61E01255}" type="pres">
      <dgm:prSet presAssocID="{DFFC806A-F0E4-4584-BF22-D36A8E5C4B28}" presName="txNode" presStyleLbl="node1" presStyleIdx="0" presStyleCnt="3">
        <dgm:presLayoutVars>
          <dgm:bulletEnabled val="1"/>
        </dgm:presLayoutVars>
      </dgm:prSet>
      <dgm:spPr/>
    </dgm:pt>
    <dgm:pt modelId="{054CF3AA-0BD8-4450-9F95-F2EEC647C288}" type="pres">
      <dgm:prSet presAssocID="{F73AB670-CBF1-4C60-B927-463F8CC49AB2}" presName="sibTrans" presStyleLbl="sibTrans2D1" presStyleIdx="0" presStyleCnt="2"/>
      <dgm:spPr>
        <a:prstGeom prst="rightArrow">
          <a:avLst/>
        </a:prstGeom>
      </dgm:spPr>
    </dgm:pt>
    <dgm:pt modelId="{2F13AA58-5BD6-4178-886F-C9AB2789BCAB}" type="pres">
      <dgm:prSet presAssocID="{F73AB670-CBF1-4C60-B927-463F8CC49AB2}" presName="connTx" presStyleLbl="sibTrans2D1" presStyleIdx="0" presStyleCnt="2"/>
      <dgm:spPr/>
    </dgm:pt>
    <dgm:pt modelId="{334D78F4-F8C9-46A4-9907-674CA5BF1781}" type="pres">
      <dgm:prSet presAssocID="{F18FDB17-7017-4AA2-B478-143FD160B112}" presName="composite" presStyleCnt="0"/>
      <dgm:spPr/>
    </dgm:pt>
    <dgm:pt modelId="{9FAF9FB9-C3AC-483A-B9C4-A388B3889E20}" type="pres">
      <dgm:prSet presAssocID="{F18FDB17-7017-4AA2-B478-143FD160B112}" presName="imagSh" presStyleLbl="bgImgPlace1" presStyleIdx="1" presStyleCnt="3"/>
      <dgm:spPr>
        <a:blipFill>
          <a:blip xmlns:r="http://schemas.openxmlformats.org/officeDocument/2006/relationships" r:embed="rId2"/>
          <a:srcRect/>
          <a:stretch>
            <a:fillRect t="-30000" b="-30000"/>
          </a:stretch>
        </a:blipFill>
      </dgm:spPr>
    </dgm:pt>
    <dgm:pt modelId="{9C20FE2B-BD66-4E88-B365-9ED431000AED}" type="pres">
      <dgm:prSet presAssocID="{F18FDB17-7017-4AA2-B478-143FD160B112}" presName="txNode" presStyleLbl="node1" presStyleIdx="1" presStyleCnt="3" custLinFactNeighborY="4981">
        <dgm:presLayoutVars>
          <dgm:bulletEnabled val="1"/>
        </dgm:presLayoutVars>
      </dgm:prSet>
      <dgm:spPr/>
    </dgm:pt>
    <dgm:pt modelId="{C8B0C2E4-9E1B-400A-8664-3F75FFC3A7AE}" type="pres">
      <dgm:prSet presAssocID="{CDC99921-FE45-4157-B5D5-AFDEAD4E528D}" presName="sibTrans" presStyleLbl="sibTrans2D1" presStyleIdx="1" presStyleCnt="2"/>
      <dgm:spPr>
        <a:prstGeom prst="leftArrow">
          <a:avLst/>
        </a:prstGeom>
      </dgm:spPr>
    </dgm:pt>
    <dgm:pt modelId="{2625D1C2-7F06-4EA1-A67F-D85FBDAA34AF}" type="pres">
      <dgm:prSet presAssocID="{CDC99921-FE45-4157-B5D5-AFDEAD4E528D}" presName="connTx" presStyleLbl="sibTrans2D1" presStyleIdx="1" presStyleCnt="2"/>
      <dgm:spPr/>
    </dgm:pt>
    <dgm:pt modelId="{17B0419A-2330-4650-AC98-21A280E6D864}" type="pres">
      <dgm:prSet presAssocID="{548BC153-8967-404C-ABB8-5FFF424B3D52}" presName="composite" presStyleCnt="0"/>
      <dgm:spPr/>
    </dgm:pt>
    <dgm:pt modelId="{C00A6A93-8073-4130-AF2F-3AEBBF21731A}" type="pres">
      <dgm:prSet presAssocID="{548BC153-8967-404C-ABB8-5FFF424B3D52}" presName="imagSh" presStyleLbl="bgImgPlace1" presStyleIdx="2" presStyleCnt="3"/>
      <dgm:spPr>
        <a:blipFill>
          <a:blip xmlns:r="http://schemas.openxmlformats.org/officeDocument/2006/relationships" r:embed="rId3"/>
          <a:srcRect/>
          <a:stretch>
            <a:fillRect t="-25000" b="-25000"/>
          </a:stretch>
        </a:blipFill>
      </dgm:spPr>
    </dgm:pt>
    <dgm:pt modelId="{7146F897-7391-4F79-9696-41B106DB5353}" type="pres">
      <dgm:prSet presAssocID="{548BC153-8967-404C-ABB8-5FFF424B3D52}" presName="txNode" presStyleLbl="node1" presStyleIdx="2" presStyleCnt="3">
        <dgm:presLayoutVars>
          <dgm:bulletEnabled val="1"/>
        </dgm:presLayoutVars>
      </dgm:prSet>
      <dgm:spPr/>
    </dgm:pt>
  </dgm:ptLst>
  <dgm:cxnLst>
    <dgm:cxn modelId="{D9D79803-E2D5-4E41-A7E8-107765F27F0D}" srcId="{8D9C18A0-DE0C-4380-BB07-206F45C56412}" destId="{66568D24-9EA1-48C2-9186-C6CB4B561E7F}" srcOrd="0" destOrd="0" parTransId="{58AFC491-B849-4A23-B7D1-299EAE108601}" sibTransId="{AFA2F233-0780-4F72-845A-A1DF72C0B631}"/>
    <dgm:cxn modelId="{5595270A-A9C2-4723-A94C-906DF5AF75D3}" srcId="{8D9C18A0-DE0C-4380-BB07-206F45C56412}" destId="{63DC94A6-EAD8-4B6E-B22F-282544EA953D}" srcOrd="1" destOrd="0" parTransId="{B344D735-B071-4EA4-BD22-0FE593A0C0C7}" sibTransId="{945076E6-86AF-41DD-9DB8-0EF98ED0CDD5}"/>
    <dgm:cxn modelId="{EEA0A017-981C-4F6A-8E0B-7BDF437B92CD}" srcId="{DFFC806A-F0E4-4584-BF22-D36A8E5C4B28}" destId="{8D9C18A0-DE0C-4380-BB07-206F45C56412}" srcOrd="0" destOrd="0" parTransId="{704DAAA5-30E5-4C0B-A899-07DE80D8D280}" sibTransId="{3EB64C62-554C-4D0A-A277-8CA4E931200A}"/>
    <dgm:cxn modelId="{EB2C611B-B402-4BFA-BD38-AD15D0B1BEA3}" type="presOf" srcId="{F73AB670-CBF1-4C60-B927-463F8CC49AB2}" destId="{2F13AA58-5BD6-4178-886F-C9AB2789BCAB}" srcOrd="1" destOrd="0" presId="urn:microsoft.com/office/officeart/2005/8/layout/hProcess10"/>
    <dgm:cxn modelId="{1E8EE425-5268-4494-852E-A7A91C8F2FB4}" srcId="{33A7E6CA-89F4-4CA7-AD51-C83F3AAE7740}" destId="{F18FDB17-7017-4AA2-B478-143FD160B112}" srcOrd="1" destOrd="0" parTransId="{034D4D35-5C56-4F5B-90D6-07A45E496F3A}" sibTransId="{CDC99921-FE45-4157-B5D5-AFDEAD4E528D}"/>
    <dgm:cxn modelId="{2AAD0628-C660-48E8-95BE-E7B5B21DAE6B}" type="presOf" srcId="{6D090715-2494-4573-ABC7-7A94213CB88F}" destId="{7146F897-7391-4F79-9696-41B106DB5353}" srcOrd="0" destOrd="1" presId="urn:microsoft.com/office/officeart/2005/8/layout/hProcess10"/>
    <dgm:cxn modelId="{3349B62D-DCC6-431A-9877-C77D040DA48B}" type="presOf" srcId="{63DC94A6-EAD8-4B6E-B22F-282544EA953D}" destId="{767C8D5E-19D5-4FAD-8302-2BDA61E01255}" srcOrd="0" destOrd="3" presId="urn:microsoft.com/office/officeart/2005/8/layout/hProcess10"/>
    <dgm:cxn modelId="{1042B22F-1FE2-4915-87C3-3BEB7DAD821B}" type="presOf" srcId="{DFFC806A-F0E4-4584-BF22-D36A8E5C4B28}" destId="{767C8D5E-19D5-4FAD-8302-2BDA61E01255}" srcOrd="0" destOrd="0" presId="urn:microsoft.com/office/officeart/2005/8/layout/hProcess10"/>
    <dgm:cxn modelId="{6C605031-0B00-4643-8C74-085464A1FCD1}" type="presOf" srcId="{548BC153-8967-404C-ABB8-5FFF424B3D52}" destId="{7146F897-7391-4F79-9696-41B106DB5353}" srcOrd="0" destOrd="0" presId="urn:microsoft.com/office/officeart/2005/8/layout/hProcess10"/>
    <dgm:cxn modelId="{30F0AD32-0B73-4C26-A3C8-C5B057E5205D}" srcId="{DFFC806A-F0E4-4584-BF22-D36A8E5C4B28}" destId="{92C38684-6534-4482-A3D4-1252A11923C9}" srcOrd="1" destOrd="0" parTransId="{AE535E60-14B8-41C9-BD71-40B9073A4EC6}" sibTransId="{8E17DECA-E7AC-463A-B488-05BE503198FA}"/>
    <dgm:cxn modelId="{861FEB3A-F989-49F9-9989-77F0F5306066}" srcId="{33A7E6CA-89F4-4CA7-AD51-C83F3AAE7740}" destId="{DFFC806A-F0E4-4584-BF22-D36A8E5C4B28}" srcOrd="0" destOrd="0" parTransId="{8C20B690-D72D-4811-BBD4-7FFF48407A20}" sibTransId="{F73AB670-CBF1-4C60-B927-463F8CC49AB2}"/>
    <dgm:cxn modelId="{BC38EB3A-9B0C-4E27-9EBB-925B9083FD6E}" srcId="{548BC153-8967-404C-ABB8-5FFF424B3D52}" destId="{02C948CF-4FA1-4FDA-AF6E-E56CCDEB2406}" srcOrd="1" destOrd="0" parTransId="{50F0AE37-84A0-4813-BE6D-6EA35C63F76B}" sibTransId="{DD83CA90-F8FF-4C64-9581-1CFC515560CC}"/>
    <dgm:cxn modelId="{2924C03E-B381-4219-8360-48F59671313D}" srcId="{DFFC806A-F0E4-4584-BF22-D36A8E5C4B28}" destId="{E1610CFE-218B-4504-A189-C46C3C93E41F}" srcOrd="2" destOrd="0" parTransId="{6B7C4169-DB38-4098-B37B-4255048925E7}" sibTransId="{63B51405-1DBA-4A08-BE5F-2C55F9B8D2FE}"/>
    <dgm:cxn modelId="{A1ED305C-750B-4E2F-8861-228AC42DDA7B}" type="presOf" srcId="{F18FDB17-7017-4AA2-B478-143FD160B112}" destId="{9C20FE2B-BD66-4E88-B365-9ED431000AED}" srcOrd="0" destOrd="0" presId="urn:microsoft.com/office/officeart/2005/8/layout/hProcess10"/>
    <dgm:cxn modelId="{7987925D-3AC8-4BAC-BE8E-FBEA1914730F}" type="presOf" srcId="{F73AB670-CBF1-4C60-B927-463F8CC49AB2}" destId="{054CF3AA-0BD8-4450-9F95-F2EEC647C288}" srcOrd="0" destOrd="0" presId="urn:microsoft.com/office/officeart/2005/8/layout/hProcess10"/>
    <dgm:cxn modelId="{D4FD8D6F-DBFF-4E0F-8131-91199C581F15}" type="presOf" srcId="{8D9C18A0-DE0C-4380-BB07-206F45C56412}" destId="{767C8D5E-19D5-4FAD-8302-2BDA61E01255}" srcOrd="0" destOrd="1" presId="urn:microsoft.com/office/officeart/2005/8/layout/hProcess10"/>
    <dgm:cxn modelId="{E83A677C-F377-4F5E-B8E6-47DC3DB23E03}" type="presOf" srcId="{CDC99921-FE45-4157-B5D5-AFDEAD4E528D}" destId="{C8B0C2E4-9E1B-400A-8664-3F75FFC3A7AE}" srcOrd="0" destOrd="0" presId="urn:microsoft.com/office/officeart/2005/8/layout/hProcess10"/>
    <dgm:cxn modelId="{4D143E7E-0909-4D9B-BD83-4F4ADF818E00}" type="presOf" srcId="{66568D24-9EA1-48C2-9186-C6CB4B561E7F}" destId="{767C8D5E-19D5-4FAD-8302-2BDA61E01255}" srcOrd="0" destOrd="2" presId="urn:microsoft.com/office/officeart/2005/8/layout/hProcess10"/>
    <dgm:cxn modelId="{A8E63A92-5B25-4B53-9BB1-EDADBF999C58}" type="presOf" srcId="{CDC99921-FE45-4157-B5D5-AFDEAD4E528D}" destId="{2625D1C2-7F06-4EA1-A67F-D85FBDAA34AF}" srcOrd="1" destOrd="0" presId="urn:microsoft.com/office/officeart/2005/8/layout/hProcess10"/>
    <dgm:cxn modelId="{62E56AAA-B318-47D0-85D9-7BF9B0D1F204}" type="presOf" srcId="{E1610CFE-218B-4504-A189-C46C3C93E41F}" destId="{767C8D5E-19D5-4FAD-8302-2BDA61E01255}" srcOrd="0" destOrd="5" presId="urn:microsoft.com/office/officeart/2005/8/layout/hProcess10"/>
    <dgm:cxn modelId="{0B1E8ABE-4681-4870-8213-538546EB8EDF}" type="presOf" srcId="{33A7E6CA-89F4-4CA7-AD51-C83F3AAE7740}" destId="{E52C98A0-9150-499B-A1B9-CF620E94805E}" srcOrd="0" destOrd="0" presId="urn:microsoft.com/office/officeart/2005/8/layout/hProcess10"/>
    <dgm:cxn modelId="{1CA59AC9-2649-48E0-B9B3-CCAA2F41B19E}" type="presOf" srcId="{92C38684-6534-4482-A3D4-1252A11923C9}" destId="{767C8D5E-19D5-4FAD-8302-2BDA61E01255}" srcOrd="0" destOrd="4" presId="urn:microsoft.com/office/officeart/2005/8/layout/hProcess10"/>
    <dgm:cxn modelId="{1DEB94D4-028C-4C15-99AD-042D20EEDFE4}" type="presOf" srcId="{02C948CF-4FA1-4FDA-AF6E-E56CCDEB2406}" destId="{7146F897-7391-4F79-9696-41B106DB5353}" srcOrd="0" destOrd="2" presId="urn:microsoft.com/office/officeart/2005/8/layout/hProcess10"/>
    <dgm:cxn modelId="{F9C4C7DD-E527-48CD-B82D-D119685FB228}" srcId="{33A7E6CA-89F4-4CA7-AD51-C83F3AAE7740}" destId="{548BC153-8967-404C-ABB8-5FFF424B3D52}" srcOrd="2" destOrd="0" parTransId="{B562200D-C148-44B9-BA80-5BCA3E31CD91}" sibTransId="{DD431557-1D2C-4E9B-975F-3AA3058112BF}"/>
    <dgm:cxn modelId="{BEE30BF1-5E12-46E4-9C8A-8A602F7D0939}" srcId="{548BC153-8967-404C-ABB8-5FFF424B3D52}" destId="{6D090715-2494-4573-ABC7-7A94213CB88F}" srcOrd="0" destOrd="0" parTransId="{386A6EF8-760F-43C9-831B-7DA1BD721E13}" sibTransId="{FC22E7F9-CF18-4BA1-B13D-ECB9ACE3FBE7}"/>
    <dgm:cxn modelId="{20C93321-79C4-41AE-B5C7-B1FE89C62DEB}" type="presParOf" srcId="{E52C98A0-9150-499B-A1B9-CF620E94805E}" destId="{0C8FAFE1-90D9-4712-ACF2-BC2BDF283471}" srcOrd="0" destOrd="0" presId="urn:microsoft.com/office/officeart/2005/8/layout/hProcess10"/>
    <dgm:cxn modelId="{F9A48172-74BF-4ECB-93CE-8957B64A8D48}" type="presParOf" srcId="{0C8FAFE1-90D9-4712-ACF2-BC2BDF283471}" destId="{1ED5564D-5CB8-40A7-A57F-BC046DB10A9A}" srcOrd="0" destOrd="0" presId="urn:microsoft.com/office/officeart/2005/8/layout/hProcess10"/>
    <dgm:cxn modelId="{6F7B12E4-4917-48F7-8427-A50FE45151C7}" type="presParOf" srcId="{0C8FAFE1-90D9-4712-ACF2-BC2BDF283471}" destId="{767C8D5E-19D5-4FAD-8302-2BDA61E01255}" srcOrd="1" destOrd="0" presId="urn:microsoft.com/office/officeart/2005/8/layout/hProcess10"/>
    <dgm:cxn modelId="{01A757FC-50F7-4AD6-B9A6-F250BEA2381C}" type="presParOf" srcId="{E52C98A0-9150-499B-A1B9-CF620E94805E}" destId="{054CF3AA-0BD8-4450-9F95-F2EEC647C288}" srcOrd="1" destOrd="0" presId="urn:microsoft.com/office/officeart/2005/8/layout/hProcess10"/>
    <dgm:cxn modelId="{69880E03-34E8-44CC-81DE-5F2B9423C7E3}" type="presParOf" srcId="{054CF3AA-0BD8-4450-9F95-F2EEC647C288}" destId="{2F13AA58-5BD6-4178-886F-C9AB2789BCAB}" srcOrd="0" destOrd="0" presId="urn:microsoft.com/office/officeart/2005/8/layout/hProcess10"/>
    <dgm:cxn modelId="{7DC8D260-4E4F-4A92-B822-1FDB63B529B1}" type="presParOf" srcId="{E52C98A0-9150-499B-A1B9-CF620E94805E}" destId="{334D78F4-F8C9-46A4-9907-674CA5BF1781}" srcOrd="2" destOrd="0" presId="urn:microsoft.com/office/officeart/2005/8/layout/hProcess10"/>
    <dgm:cxn modelId="{1CC76E29-C452-4DE6-A034-833D5ABF9300}" type="presParOf" srcId="{334D78F4-F8C9-46A4-9907-674CA5BF1781}" destId="{9FAF9FB9-C3AC-483A-B9C4-A388B3889E20}" srcOrd="0" destOrd="0" presId="urn:microsoft.com/office/officeart/2005/8/layout/hProcess10"/>
    <dgm:cxn modelId="{8C7FC945-3B5B-4B9C-8E1B-06554F6A5CF0}" type="presParOf" srcId="{334D78F4-F8C9-46A4-9907-674CA5BF1781}" destId="{9C20FE2B-BD66-4E88-B365-9ED431000AED}" srcOrd="1" destOrd="0" presId="urn:microsoft.com/office/officeart/2005/8/layout/hProcess10"/>
    <dgm:cxn modelId="{5E1341DB-67A1-4E6A-B2F3-FF89233C6F00}" type="presParOf" srcId="{E52C98A0-9150-499B-A1B9-CF620E94805E}" destId="{C8B0C2E4-9E1B-400A-8664-3F75FFC3A7AE}" srcOrd="3" destOrd="0" presId="urn:microsoft.com/office/officeart/2005/8/layout/hProcess10"/>
    <dgm:cxn modelId="{CAC2AACA-4F84-4E3C-8CE1-7D2C11489DD3}" type="presParOf" srcId="{C8B0C2E4-9E1B-400A-8664-3F75FFC3A7AE}" destId="{2625D1C2-7F06-4EA1-A67F-D85FBDAA34AF}" srcOrd="0" destOrd="0" presId="urn:microsoft.com/office/officeart/2005/8/layout/hProcess10"/>
    <dgm:cxn modelId="{F8746660-C07B-4C35-A58E-C99255DA01AD}" type="presParOf" srcId="{E52C98A0-9150-499B-A1B9-CF620E94805E}" destId="{17B0419A-2330-4650-AC98-21A280E6D864}" srcOrd="4" destOrd="0" presId="urn:microsoft.com/office/officeart/2005/8/layout/hProcess10"/>
    <dgm:cxn modelId="{0BFAE692-90CD-43FB-B660-680C4578034E}" type="presParOf" srcId="{17B0419A-2330-4650-AC98-21A280E6D864}" destId="{C00A6A93-8073-4130-AF2F-3AEBBF21731A}" srcOrd="0" destOrd="0" presId="urn:microsoft.com/office/officeart/2005/8/layout/hProcess10"/>
    <dgm:cxn modelId="{7615EDD5-2A02-45D6-A4FB-EB6F0042C1D3}" type="presParOf" srcId="{17B0419A-2330-4650-AC98-21A280E6D864}" destId="{7146F897-7391-4F79-9696-41B106DB5353}" srcOrd="1" destOrd="0" presId="urn:microsoft.com/office/officeart/2005/8/layout/hProcess10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33A7E6CA-89F4-4CA7-AD51-C83F3AAE7740}" type="doc">
      <dgm:prSet loTypeId="urn:microsoft.com/office/officeart/2005/8/layout/hProcess10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DFFC806A-F0E4-4584-BF22-D36A8E5C4B28}">
      <dgm:prSet phldrT="[Texte]" phldr="0"/>
      <dgm:spPr>
        <a:solidFill>
          <a:schemeClr val="tx2">
            <a:lumMod val="40000"/>
            <a:lumOff val="60000"/>
          </a:schemeClr>
        </a:solidFill>
      </dgm:spPr>
      <dgm:t>
        <a:bodyPr/>
        <a:lstStyle/>
        <a:p>
          <a:r>
            <a:rPr lang="en-GB" dirty="0"/>
            <a:t>CAMS Global datasets</a:t>
          </a:r>
        </a:p>
      </dgm:t>
    </dgm:pt>
    <dgm:pt modelId="{8C20B690-D72D-4811-BBD4-7FFF48407A20}" type="parTrans" cxnId="{861FEB3A-F989-49F9-9989-77F0F5306066}">
      <dgm:prSet/>
      <dgm:spPr/>
      <dgm:t>
        <a:bodyPr/>
        <a:lstStyle/>
        <a:p>
          <a:endParaRPr lang="en-GB"/>
        </a:p>
      </dgm:t>
    </dgm:pt>
    <dgm:pt modelId="{F73AB670-CBF1-4C60-B927-463F8CC49AB2}" type="sibTrans" cxnId="{861FEB3A-F989-49F9-9989-77F0F5306066}">
      <dgm:prSet/>
      <dgm:spPr/>
      <dgm:t>
        <a:bodyPr/>
        <a:lstStyle/>
        <a:p>
          <a:endParaRPr lang="en-GB"/>
        </a:p>
      </dgm:t>
    </dgm:pt>
    <dgm:pt modelId="{8D9C18A0-DE0C-4380-BB07-206F45C56412}">
      <dgm:prSet phldrT="[Texte]" phldr="0"/>
      <dgm:spPr>
        <a:solidFill>
          <a:schemeClr val="tx2">
            <a:lumMod val="40000"/>
            <a:lumOff val="60000"/>
          </a:schemeClr>
        </a:solidFill>
      </dgm:spPr>
      <dgm:t>
        <a:bodyPr/>
        <a:lstStyle/>
        <a:p>
          <a:r>
            <a:rPr lang="en-GB" dirty="0"/>
            <a:t>IFS (ECMWF)</a:t>
          </a:r>
        </a:p>
      </dgm:t>
    </dgm:pt>
    <dgm:pt modelId="{704DAAA5-30E5-4C0B-A899-07DE80D8D280}" type="parTrans" cxnId="{EEA0A017-981C-4F6A-8E0B-7BDF437B92CD}">
      <dgm:prSet/>
      <dgm:spPr/>
      <dgm:t>
        <a:bodyPr/>
        <a:lstStyle/>
        <a:p>
          <a:endParaRPr lang="en-GB"/>
        </a:p>
      </dgm:t>
    </dgm:pt>
    <dgm:pt modelId="{3EB64C62-554C-4D0A-A277-8CA4E931200A}" type="sibTrans" cxnId="{EEA0A017-981C-4F6A-8E0B-7BDF437B92CD}">
      <dgm:prSet/>
      <dgm:spPr/>
      <dgm:t>
        <a:bodyPr/>
        <a:lstStyle/>
        <a:p>
          <a:endParaRPr lang="en-GB"/>
        </a:p>
      </dgm:t>
    </dgm:pt>
    <dgm:pt modelId="{548BC153-8967-404C-ABB8-5FFF424B3D52}">
      <dgm:prSet phldrT="[Texte]" phldr="0"/>
      <dgm:spPr>
        <a:solidFill>
          <a:schemeClr val="tx2">
            <a:lumMod val="40000"/>
            <a:lumOff val="60000"/>
          </a:schemeClr>
        </a:solidFill>
      </dgm:spPr>
      <dgm:t>
        <a:bodyPr/>
        <a:lstStyle/>
        <a:p>
          <a:r>
            <a:rPr lang="en-GB" dirty="0"/>
            <a:t>European datasets</a:t>
          </a:r>
        </a:p>
      </dgm:t>
    </dgm:pt>
    <dgm:pt modelId="{B562200D-C148-44B9-BA80-5BCA3E31CD91}" type="parTrans" cxnId="{F9C4C7DD-E527-48CD-B82D-D119685FB228}">
      <dgm:prSet/>
      <dgm:spPr/>
      <dgm:t>
        <a:bodyPr/>
        <a:lstStyle/>
        <a:p>
          <a:endParaRPr lang="en-GB"/>
        </a:p>
      </dgm:t>
    </dgm:pt>
    <dgm:pt modelId="{DD431557-1D2C-4E9B-975F-3AA3058112BF}" type="sibTrans" cxnId="{F9C4C7DD-E527-48CD-B82D-D119685FB228}">
      <dgm:prSet/>
      <dgm:spPr/>
      <dgm:t>
        <a:bodyPr/>
        <a:lstStyle/>
        <a:p>
          <a:endParaRPr lang="en-GB"/>
        </a:p>
      </dgm:t>
    </dgm:pt>
    <dgm:pt modelId="{6D090715-2494-4573-ABC7-7A94213CB88F}">
      <dgm:prSet phldrT="[Texte]" phldr="0"/>
      <dgm:spPr>
        <a:solidFill>
          <a:schemeClr val="tx2">
            <a:lumMod val="40000"/>
            <a:lumOff val="60000"/>
          </a:schemeClr>
        </a:solidFill>
      </dgm:spPr>
      <dgm:t>
        <a:bodyPr/>
        <a:lstStyle/>
        <a:p>
          <a:r>
            <a:rPr lang="en-GB" dirty="0"/>
            <a:t>  CAMS regional emissions (0.1° x 0.05°)</a:t>
          </a:r>
        </a:p>
      </dgm:t>
    </dgm:pt>
    <dgm:pt modelId="{386A6EF8-760F-43C9-831B-7DA1BD721E13}" type="parTrans" cxnId="{BEE30BF1-5E12-46E4-9C8A-8A602F7D0939}">
      <dgm:prSet/>
      <dgm:spPr/>
      <dgm:t>
        <a:bodyPr/>
        <a:lstStyle/>
        <a:p>
          <a:endParaRPr lang="en-GB"/>
        </a:p>
      </dgm:t>
    </dgm:pt>
    <dgm:pt modelId="{FC22E7F9-CF18-4BA1-B13D-ECB9ACE3FBE7}" type="sibTrans" cxnId="{BEE30BF1-5E12-46E4-9C8A-8A602F7D0939}">
      <dgm:prSet/>
      <dgm:spPr/>
      <dgm:t>
        <a:bodyPr/>
        <a:lstStyle/>
        <a:p>
          <a:endParaRPr lang="en-GB"/>
        </a:p>
      </dgm:t>
    </dgm:pt>
    <dgm:pt modelId="{66568D24-9EA1-48C2-9186-C6CB4B561E7F}">
      <dgm:prSet phldrT="[Texte]" phldr="0"/>
      <dgm:spPr>
        <a:solidFill>
          <a:schemeClr val="tx2">
            <a:lumMod val="40000"/>
            <a:lumOff val="60000"/>
          </a:schemeClr>
        </a:solidFill>
      </dgm:spPr>
      <dgm:t>
        <a:bodyPr/>
        <a:lstStyle/>
        <a:p>
          <a:r>
            <a:rPr lang="en-GB" dirty="0"/>
            <a:t>Weather conditions</a:t>
          </a:r>
        </a:p>
      </dgm:t>
    </dgm:pt>
    <dgm:pt modelId="{58AFC491-B849-4A23-B7D1-299EAE108601}" type="parTrans" cxnId="{D9D79803-E2D5-4E41-A7E8-107765F27F0D}">
      <dgm:prSet/>
      <dgm:spPr/>
      <dgm:t>
        <a:bodyPr/>
        <a:lstStyle/>
        <a:p>
          <a:endParaRPr lang="en-GB"/>
        </a:p>
      </dgm:t>
    </dgm:pt>
    <dgm:pt modelId="{AFA2F233-0780-4F72-845A-A1DF72C0B631}" type="sibTrans" cxnId="{D9D79803-E2D5-4E41-A7E8-107765F27F0D}">
      <dgm:prSet/>
      <dgm:spPr/>
      <dgm:t>
        <a:bodyPr/>
        <a:lstStyle/>
        <a:p>
          <a:endParaRPr lang="en-GB"/>
        </a:p>
      </dgm:t>
    </dgm:pt>
    <dgm:pt modelId="{E1610CFE-218B-4504-A189-C46C3C93E41F}">
      <dgm:prSet phldrT="[Texte]" phldr="0"/>
      <dgm:spPr>
        <a:solidFill>
          <a:schemeClr val="tx2">
            <a:lumMod val="40000"/>
            <a:lumOff val="60000"/>
          </a:schemeClr>
        </a:solidFill>
      </dgm:spPr>
      <dgm:t>
        <a:bodyPr/>
        <a:lstStyle/>
        <a:p>
          <a:r>
            <a:rPr lang="en-GB" dirty="0"/>
            <a:t>GFAS – Fire emissions</a:t>
          </a:r>
        </a:p>
      </dgm:t>
    </dgm:pt>
    <dgm:pt modelId="{6B7C4169-DB38-4098-B37B-4255048925E7}" type="parTrans" cxnId="{2924C03E-B381-4219-8360-48F59671313D}">
      <dgm:prSet/>
      <dgm:spPr/>
      <dgm:t>
        <a:bodyPr/>
        <a:lstStyle/>
        <a:p>
          <a:endParaRPr lang="en-GB"/>
        </a:p>
      </dgm:t>
    </dgm:pt>
    <dgm:pt modelId="{63B51405-1DBA-4A08-BE5F-2C55F9B8D2FE}" type="sibTrans" cxnId="{2924C03E-B381-4219-8360-48F59671313D}">
      <dgm:prSet/>
      <dgm:spPr/>
      <dgm:t>
        <a:bodyPr/>
        <a:lstStyle/>
        <a:p>
          <a:endParaRPr lang="en-GB"/>
        </a:p>
      </dgm:t>
    </dgm:pt>
    <dgm:pt modelId="{C62C81BF-F0A7-41B4-AC7A-888FB91A381F}">
      <dgm:prSet phldrT="[Texte]" phldr="0"/>
      <dgm:spPr>
        <a:solidFill>
          <a:schemeClr val="tx2">
            <a:lumMod val="40000"/>
            <a:lumOff val="60000"/>
          </a:schemeClr>
        </a:solidFill>
      </dgm:spPr>
      <dgm:t>
        <a:bodyPr/>
        <a:lstStyle/>
        <a:p>
          <a:endParaRPr lang="en-GB" dirty="0"/>
        </a:p>
      </dgm:t>
    </dgm:pt>
    <dgm:pt modelId="{DA750E09-02B4-49AA-82F5-6A15F7CBB405}" type="parTrans" cxnId="{89024D5A-67E7-4519-A647-B6130F82BF3E}">
      <dgm:prSet/>
      <dgm:spPr/>
      <dgm:t>
        <a:bodyPr/>
        <a:lstStyle/>
        <a:p>
          <a:endParaRPr lang="en-GB"/>
        </a:p>
      </dgm:t>
    </dgm:pt>
    <dgm:pt modelId="{5B94375F-A450-40AA-AAA7-950C9D607D51}" type="sibTrans" cxnId="{89024D5A-67E7-4519-A647-B6130F82BF3E}">
      <dgm:prSet/>
      <dgm:spPr/>
      <dgm:t>
        <a:bodyPr/>
        <a:lstStyle/>
        <a:p>
          <a:endParaRPr lang="en-GB"/>
        </a:p>
      </dgm:t>
    </dgm:pt>
    <dgm:pt modelId="{4A176E2F-2328-4AAE-9A14-B4A176EC5D38}">
      <dgm:prSet phldrT="[Texte]" phldr="0"/>
      <dgm:spPr>
        <a:solidFill>
          <a:schemeClr val="tx2">
            <a:lumMod val="40000"/>
            <a:lumOff val="60000"/>
          </a:schemeClr>
        </a:solidFill>
      </dgm:spPr>
      <dgm:t>
        <a:bodyPr/>
        <a:lstStyle/>
        <a:p>
          <a:r>
            <a:rPr lang="en-GB" dirty="0"/>
            <a:t>CHIMERE CAMS regional air quality Forecast</a:t>
          </a:r>
        </a:p>
      </dgm:t>
    </dgm:pt>
    <dgm:pt modelId="{E9C0E6F8-D1B5-424E-B76E-080A6803C3C5}" type="parTrans" cxnId="{11379A24-000E-44FA-8BB9-568C00307936}">
      <dgm:prSet/>
      <dgm:spPr/>
      <dgm:t>
        <a:bodyPr/>
        <a:lstStyle/>
        <a:p>
          <a:endParaRPr lang="en-GB"/>
        </a:p>
      </dgm:t>
    </dgm:pt>
    <dgm:pt modelId="{AD2FDE5E-813D-42A0-8C4E-704ED27A90A2}" type="sibTrans" cxnId="{11379A24-000E-44FA-8BB9-568C00307936}">
      <dgm:prSet/>
      <dgm:spPr/>
      <dgm:t>
        <a:bodyPr/>
        <a:lstStyle/>
        <a:p>
          <a:endParaRPr lang="en-GB"/>
        </a:p>
      </dgm:t>
    </dgm:pt>
    <dgm:pt modelId="{F18FDB17-7017-4AA2-B478-143FD160B112}">
      <dgm:prSet phldrT="[Texte]" phldr="0"/>
      <dgm:spPr>
        <a:solidFill>
          <a:schemeClr val="tx2">
            <a:lumMod val="40000"/>
            <a:lumOff val="60000"/>
          </a:schemeClr>
        </a:solidFill>
      </dgm:spPr>
      <dgm:t>
        <a:bodyPr/>
        <a:lstStyle/>
        <a:p>
          <a:r>
            <a:rPr lang="en-GB" dirty="0"/>
            <a:t>CHIMERE Prev’air Forecast</a:t>
          </a:r>
        </a:p>
      </dgm:t>
    </dgm:pt>
    <dgm:pt modelId="{CDC99921-FE45-4157-B5D5-AFDEAD4E528D}" type="sibTrans" cxnId="{1E8EE425-5268-4494-852E-A7A91C8F2FB4}">
      <dgm:prSet/>
      <dgm:spPr/>
      <dgm:t>
        <a:bodyPr/>
        <a:lstStyle/>
        <a:p>
          <a:endParaRPr lang="en-GB"/>
        </a:p>
      </dgm:t>
    </dgm:pt>
    <dgm:pt modelId="{034D4D35-5C56-4F5B-90D6-07A45E496F3A}" type="parTrans" cxnId="{1E8EE425-5268-4494-852E-A7A91C8F2FB4}">
      <dgm:prSet/>
      <dgm:spPr/>
      <dgm:t>
        <a:bodyPr/>
        <a:lstStyle/>
        <a:p>
          <a:endParaRPr lang="en-GB"/>
        </a:p>
      </dgm:t>
    </dgm:pt>
    <dgm:pt modelId="{6AF13D75-C839-4D53-B8F4-8A3934B7D135}">
      <dgm:prSet phldrT="[Texte]" phldr="0"/>
      <dgm:spPr>
        <a:solidFill>
          <a:schemeClr val="tx2">
            <a:lumMod val="40000"/>
            <a:lumOff val="60000"/>
          </a:schemeClr>
        </a:solidFill>
      </dgm:spPr>
      <dgm:t>
        <a:bodyPr/>
        <a:lstStyle/>
        <a:p>
          <a:r>
            <a:rPr lang="fr-FR" b="0" i="0" dirty="0"/>
            <a:t>v8_1 – 2024</a:t>
          </a:r>
          <a:endParaRPr lang="en-GB" dirty="0"/>
        </a:p>
      </dgm:t>
    </dgm:pt>
    <dgm:pt modelId="{6BCFAA16-C11C-4268-B644-1F01FDD20F7E}" type="parTrans" cxnId="{D25D6043-10B6-400E-8704-BB1FD13991DD}">
      <dgm:prSet/>
      <dgm:spPr/>
      <dgm:t>
        <a:bodyPr/>
        <a:lstStyle/>
        <a:p>
          <a:endParaRPr lang="en-GB"/>
        </a:p>
      </dgm:t>
    </dgm:pt>
    <dgm:pt modelId="{FE6EC03B-9DE6-4D26-A44E-683B43CCE88A}" type="sibTrans" cxnId="{D25D6043-10B6-400E-8704-BB1FD13991DD}">
      <dgm:prSet/>
      <dgm:spPr/>
      <dgm:t>
        <a:bodyPr/>
        <a:lstStyle/>
        <a:p>
          <a:endParaRPr lang="en-GB"/>
        </a:p>
      </dgm:t>
    </dgm:pt>
    <dgm:pt modelId="{DA48EA5D-4455-417D-A64E-F2FC3EA8945E}">
      <dgm:prSet/>
      <dgm:spPr/>
      <dgm:t>
        <a:bodyPr/>
        <a:lstStyle/>
        <a:p>
          <a:r>
            <a:rPr lang="en-GB" dirty="0"/>
            <a:t>CAMS TEMPO </a:t>
          </a:r>
          <a:r>
            <a:rPr lang="fr-FR" b="0" i="0" dirty="0"/>
            <a:t>v5.1</a:t>
          </a:r>
          <a:endParaRPr lang="en-GB" dirty="0"/>
        </a:p>
      </dgm:t>
    </dgm:pt>
    <dgm:pt modelId="{18E8FE4B-BD04-442A-9211-BF1FDBB08EC8}" type="parTrans" cxnId="{973F96AF-1982-4F96-8744-87D8033A0D10}">
      <dgm:prSet/>
      <dgm:spPr/>
      <dgm:t>
        <a:bodyPr/>
        <a:lstStyle/>
        <a:p>
          <a:endParaRPr lang="en-GB"/>
        </a:p>
      </dgm:t>
    </dgm:pt>
    <dgm:pt modelId="{6F1C6907-BE00-4185-9C68-C28844E1CE72}" type="sibTrans" cxnId="{973F96AF-1982-4F96-8744-87D8033A0D10}">
      <dgm:prSet/>
      <dgm:spPr/>
      <dgm:t>
        <a:bodyPr/>
        <a:lstStyle/>
        <a:p>
          <a:endParaRPr lang="en-GB"/>
        </a:p>
      </dgm:t>
    </dgm:pt>
    <dgm:pt modelId="{E52C98A0-9150-499B-A1B9-CF620E94805E}" type="pres">
      <dgm:prSet presAssocID="{33A7E6CA-89F4-4CA7-AD51-C83F3AAE7740}" presName="Name0" presStyleCnt="0">
        <dgm:presLayoutVars>
          <dgm:dir/>
          <dgm:resizeHandles val="exact"/>
        </dgm:presLayoutVars>
      </dgm:prSet>
      <dgm:spPr/>
    </dgm:pt>
    <dgm:pt modelId="{0C8FAFE1-90D9-4712-ACF2-BC2BDF283471}" type="pres">
      <dgm:prSet presAssocID="{DFFC806A-F0E4-4584-BF22-D36A8E5C4B28}" presName="composite" presStyleCnt="0"/>
      <dgm:spPr/>
    </dgm:pt>
    <dgm:pt modelId="{1ED5564D-5CB8-40A7-A57F-BC046DB10A9A}" type="pres">
      <dgm:prSet presAssocID="{DFFC806A-F0E4-4584-BF22-D36A8E5C4B28}" presName="imagSh" presStyleLbl="bgImgPlace1" presStyleIdx="0" presStyleCnt="3"/>
      <dgm:spPr>
        <a:blipFill>
          <a:blip xmlns:r="http://schemas.openxmlformats.org/officeDocument/2006/relationships" r:embed="rId1"/>
          <a:srcRect/>
          <a:stretch>
            <a:fillRect t="-5000" b="-5000"/>
          </a:stretch>
        </a:blipFill>
      </dgm:spPr>
    </dgm:pt>
    <dgm:pt modelId="{767C8D5E-19D5-4FAD-8302-2BDA61E01255}" type="pres">
      <dgm:prSet presAssocID="{DFFC806A-F0E4-4584-BF22-D36A8E5C4B28}" presName="txNode" presStyleLbl="node1" presStyleIdx="0" presStyleCnt="3">
        <dgm:presLayoutVars>
          <dgm:bulletEnabled val="1"/>
        </dgm:presLayoutVars>
      </dgm:prSet>
      <dgm:spPr/>
    </dgm:pt>
    <dgm:pt modelId="{054CF3AA-0BD8-4450-9F95-F2EEC647C288}" type="pres">
      <dgm:prSet presAssocID="{F73AB670-CBF1-4C60-B927-463F8CC49AB2}" presName="sibTrans" presStyleLbl="sibTrans2D1" presStyleIdx="0" presStyleCnt="2"/>
      <dgm:spPr>
        <a:prstGeom prst="rightArrow">
          <a:avLst/>
        </a:prstGeom>
      </dgm:spPr>
    </dgm:pt>
    <dgm:pt modelId="{2F13AA58-5BD6-4178-886F-C9AB2789BCAB}" type="pres">
      <dgm:prSet presAssocID="{F73AB670-CBF1-4C60-B927-463F8CC49AB2}" presName="connTx" presStyleLbl="sibTrans2D1" presStyleIdx="0" presStyleCnt="2"/>
      <dgm:spPr/>
    </dgm:pt>
    <dgm:pt modelId="{334D78F4-F8C9-46A4-9907-674CA5BF1781}" type="pres">
      <dgm:prSet presAssocID="{F18FDB17-7017-4AA2-B478-143FD160B112}" presName="composite" presStyleCnt="0"/>
      <dgm:spPr/>
    </dgm:pt>
    <dgm:pt modelId="{9FAF9FB9-C3AC-483A-B9C4-A388B3889E20}" type="pres">
      <dgm:prSet presAssocID="{F18FDB17-7017-4AA2-B478-143FD160B112}" presName="imagSh" presStyleLbl="bgImgPlace1" presStyleIdx="1" presStyleCnt="3"/>
      <dgm:spPr>
        <a:blipFill>
          <a:blip xmlns:r="http://schemas.openxmlformats.org/officeDocument/2006/relationships" r:embed="rId2"/>
          <a:srcRect/>
          <a:stretch>
            <a:fillRect t="-55000" b="-55000"/>
          </a:stretch>
        </a:blipFill>
      </dgm:spPr>
    </dgm:pt>
    <dgm:pt modelId="{9C20FE2B-BD66-4E88-B365-9ED431000AED}" type="pres">
      <dgm:prSet presAssocID="{F18FDB17-7017-4AA2-B478-143FD160B112}" presName="txNode" presStyleLbl="node1" presStyleIdx="1" presStyleCnt="3">
        <dgm:presLayoutVars>
          <dgm:bulletEnabled val="1"/>
        </dgm:presLayoutVars>
      </dgm:prSet>
      <dgm:spPr/>
    </dgm:pt>
    <dgm:pt modelId="{C8B0C2E4-9E1B-400A-8664-3F75FFC3A7AE}" type="pres">
      <dgm:prSet presAssocID="{CDC99921-FE45-4157-B5D5-AFDEAD4E528D}" presName="sibTrans" presStyleLbl="sibTrans2D1" presStyleIdx="1" presStyleCnt="2"/>
      <dgm:spPr>
        <a:prstGeom prst="leftArrow">
          <a:avLst/>
        </a:prstGeom>
      </dgm:spPr>
    </dgm:pt>
    <dgm:pt modelId="{2625D1C2-7F06-4EA1-A67F-D85FBDAA34AF}" type="pres">
      <dgm:prSet presAssocID="{CDC99921-FE45-4157-B5D5-AFDEAD4E528D}" presName="connTx" presStyleLbl="sibTrans2D1" presStyleIdx="1" presStyleCnt="2"/>
      <dgm:spPr/>
    </dgm:pt>
    <dgm:pt modelId="{17B0419A-2330-4650-AC98-21A280E6D864}" type="pres">
      <dgm:prSet presAssocID="{548BC153-8967-404C-ABB8-5FFF424B3D52}" presName="composite" presStyleCnt="0"/>
      <dgm:spPr/>
    </dgm:pt>
    <dgm:pt modelId="{C00A6A93-8073-4130-AF2F-3AEBBF21731A}" type="pres">
      <dgm:prSet presAssocID="{548BC153-8967-404C-ABB8-5FFF424B3D52}" presName="imagSh" presStyleLbl="bgImgPlace1" presStyleIdx="2" presStyleCnt="3"/>
      <dgm:spPr>
        <a:blipFill>
          <a:blip xmlns:r="http://schemas.openxmlformats.org/officeDocument/2006/relationships" r:embed="rId3"/>
          <a:srcRect/>
          <a:stretch>
            <a:fillRect t="-25000" b="-25000"/>
          </a:stretch>
        </a:blipFill>
      </dgm:spPr>
    </dgm:pt>
    <dgm:pt modelId="{7146F897-7391-4F79-9696-41B106DB5353}" type="pres">
      <dgm:prSet presAssocID="{548BC153-8967-404C-ABB8-5FFF424B3D52}" presName="txNode" presStyleLbl="node1" presStyleIdx="2" presStyleCnt="3">
        <dgm:presLayoutVars>
          <dgm:bulletEnabled val="1"/>
        </dgm:presLayoutVars>
      </dgm:prSet>
      <dgm:spPr/>
    </dgm:pt>
  </dgm:ptLst>
  <dgm:cxnLst>
    <dgm:cxn modelId="{D9D79803-E2D5-4E41-A7E8-107765F27F0D}" srcId="{8D9C18A0-DE0C-4380-BB07-206F45C56412}" destId="{66568D24-9EA1-48C2-9186-C6CB4B561E7F}" srcOrd="0" destOrd="0" parTransId="{58AFC491-B849-4A23-B7D1-299EAE108601}" sibTransId="{AFA2F233-0780-4F72-845A-A1DF72C0B631}"/>
    <dgm:cxn modelId="{EEA0A017-981C-4F6A-8E0B-7BDF437B92CD}" srcId="{DFFC806A-F0E4-4584-BF22-D36A8E5C4B28}" destId="{8D9C18A0-DE0C-4380-BB07-206F45C56412}" srcOrd="0" destOrd="0" parTransId="{704DAAA5-30E5-4C0B-A899-07DE80D8D280}" sibTransId="{3EB64C62-554C-4D0A-A277-8CA4E931200A}"/>
    <dgm:cxn modelId="{11379A24-000E-44FA-8BB9-568C00307936}" srcId="{548BC153-8967-404C-ABB8-5FFF424B3D52}" destId="{4A176E2F-2328-4AAE-9A14-B4A176EC5D38}" srcOrd="2" destOrd="0" parTransId="{E9C0E6F8-D1B5-424E-B76E-080A6803C3C5}" sibTransId="{AD2FDE5E-813D-42A0-8C4E-704ED27A90A2}"/>
    <dgm:cxn modelId="{1E8EE425-5268-4494-852E-A7A91C8F2FB4}" srcId="{33A7E6CA-89F4-4CA7-AD51-C83F3AAE7740}" destId="{F18FDB17-7017-4AA2-B478-143FD160B112}" srcOrd="1" destOrd="0" parTransId="{034D4D35-5C56-4F5B-90D6-07A45E496F3A}" sibTransId="{CDC99921-FE45-4157-B5D5-AFDEAD4E528D}"/>
    <dgm:cxn modelId="{F036F62B-40A9-4BA4-B318-31F9E807365E}" type="presOf" srcId="{C62C81BF-F0A7-41B4-AC7A-888FB91A381F}" destId="{7146F897-7391-4F79-9696-41B106DB5353}" srcOrd="0" destOrd="4" presId="urn:microsoft.com/office/officeart/2005/8/layout/hProcess10"/>
    <dgm:cxn modelId="{6FB0062E-2C27-401D-99EB-5D0A32732881}" type="presOf" srcId="{8D9C18A0-DE0C-4380-BB07-206F45C56412}" destId="{767C8D5E-19D5-4FAD-8302-2BDA61E01255}" srcOrd="0" destOrd="1" presId="urn:microsoft.com/office/officeart/2005/8/layout/hProcess10"/>
    <dgm:cxn modelId="{861FEB3A-F989-49F9-9989-77F0F5306066}" srcId="{33A7E6CA-89F4-4CA7-AD51-C83F3AAE7740}" destId="{DFFC806A-F0E4-4584-BF22-D36A8E5C4B28}" srcOrd="0" destOrd="0" parTransId="{8C20B690-D72D-4811-BBD4-7FFF48407A20}" sibTransId="{F73AB670-CBF1-4C60-B927-463F8CC49AB2}"/>
    <dgm:cxn modelId="{2924C03E-B381-4219-8360-48F59671313D}" srcId="{DFFC806A-F0E4-4584-BF22-D36A8E5C4B28}" destId="{E1610CFE-218B-4504-A189-C46C3C93E41F}" srcOrd="1" destOrd="0" parTransId="{6B7C4169-DB38-4098-B37B-4255048925E7}" sibTransId="{63B51405-1DBA-4A08-BE5F-2C55F9B8D2FE}"/>
    <dgm:cxn modelId="{9B1DE542-89CA-4660-945A-715541BD4CBC}" type="presOf" srcId="{F73AB670-CBF1-4C60-B927-463F8CC49AB2}" destId="{2F13AA58-5BD6-4178-886F-C9AB2789BCAB}" srcOrd="1" destOrd="0" presId="urn:microsoft.com/office/officeart/2005/8/layout/hProcess10"/>
    <dgm:cxn modelId="{D25D6043-10B6-400E-8704-BB1FD13991DD}" srcId="{6D090715-2494-4573-ABC7-7A94213CB88F}" destId="{6AF13D75-C839-4D53-B8F4-8A3934B7D135}" srcOrd="0" destOrd="0" parTransId="{6BCFAA16-C11C-4268-B644-1F01FDD20F7E}" sibTransId="{FE6EC03B-9DE6-4D26-A44E-683B43CCE88A}"/>
    <dgm:cxn modelId="{7FC69149-8062-43B2-8A76-F25BEC7D4536}" type="presOf" srcId="{DA48EA5D-4455-417D-A64E-F2FC3EA8945E}" destId="{7146F897-7391-4F79-9696-41B106DB5353}" srcOrd="0" destOrd="3" presId="urn:microsoft.com/office/officeart/2005/8/layout/hProcess10"/>
    <dgm:cxn modelId="{4BA75B4A-0192-4CE2-81E4-EF28B4C8A7D7}" type="presOf" srcId="{66568D24-9EA1-48C2-9186-C6CB4B561E7F}" destId="{767C8D5E-19D5-4FAD-8302-2BDA61E01255}" srcOrd="0" destOrd="2" presId="urn:microsoft.com/office/officeart/2005/8/layout/hProcess10"/>
    <dgm:cxn modelId="{09D25F50-C24B-4845-8EAF-5616490A87F2}" type="presOf" srcId="{548BC153-8967-404C-ABB8-5FFF424B3D52}" destId="{7146F897-7391-4F79-9696-41B106DB5353}" srcOrd="0" destOrd="0" presId="urn:microsoft.com/office/officeart/2005/8/layout/hProcess10"/>
    <dgm:cxn modelId="{89024D5A-67E7-4519-A647-B6130F82BF3E}" srcId="{548BC153-8967-404C-ABB8-5FFF424B3D52}" destId="{C62C81BF-F0A7-41B4-AC7A-888FB91A381F}" srcOrd="1" destOrd="0" parTransId="{DA750E09-02B4-49AA-82F5-6A15F7CBB405}" sibTransId="{5B94375F-A450-40AA-AAA7-950C9D607D51}"/>
    <dgm:cxn modelId="{FA7AAF7A-E296-4C34-A79B-197FB91040B6}" type="presOf" srcId="{6AF13D75-C839-4D53-B8F4-8A3934B7D135}" destId="{7146F897-7391-4F79-9696-41B106DB5353}" srcOrd="0" destOrd="2" presId="urn:microsoft.com/office/officeart/2005/8/layout/hProcess10"/>
    <dgm:cxn modelId="{85FFD77A-7D33-4AA6-BFEF-66EC521569DD}" type="presOf" srcId="{DFFC806A-F0E4-4584-BF22-D36A8E5C4B28}" destId="{767C8D5E-19D5-4FAD-8302-2BDA61E01255}" srcOrd="0" destOrd="0" presId="urn:microsoft.com/office/officeart/2005/8/layout/hProcess10"/>
    <dgm:cxn modelId="{4B2CFC8E-5636-4523-9407-2D26339F42E5}" type="presOf" srcId="{E1610CFE-218B-4504-A189-C46C3C93E41F}" destId="{767C8D5E-19D5-4FAD-8302-2BDA61E01255}" srcOrd="0" destOrd="3" presId="urn:microsoft.com/office/officeart/2005/8/layout/hProcess10"/>
    <dgm:cxn modelId="{6C1921A1-B3A9-4894-96E1-C2C9E2125CC3}" type="presOf" srcId="{F18FDB17-7017-4AA2-B478-143FD160B112}" destId="{9C20FE2B-BD66-4E88-B365-9ED431000AED}" srcOrd="0" destOrd="0" presId="urn:microsoft.com/office/officeart/2005/8/layout/hProcess10"/>
    <dgm:cxn modelId="{02CA52AB-326D-479B-B7D2-520E289C3FD8}" type="presOf" srcId="{4A176E2F-2328-4AAE-9A14-B4A176EC5D38}" destId="{7146F897-7391-4F79-9696-41B106DB5353}" srcOrd="0" destOrd="5" presId="urn:microsoft.com/office/officeart/2005/8/layout/hProcess10"/>
    <dgm:cxn modelId="{973F96AF-1982-4F96-8744-87D8033A0D10}" srcId="{6D090715-2494-4573-ABC7-7A94213CB88F}" destId="{DA48EA5D-4455-417D-A64E-F2FC3EA8945E}" srcOrd="1" destOrd="0" parTransId="{18E8FE4B-BD04-442A-9211-BF1FDBB08EC8}" sibTransId="{6F1C6907-BE00-4185-9C68-C28844E1CE72}"/>
    <dgm:cxn modelId="{0B1E8ABE-4681-4870-8213-538546EB8EDF}" type="presOf" srcId="{33A7E6CA-89F4-4CA7-AD51-C83F3AAE7740}" destId="{E52C98A0-9150-499B-A1B9-CF620E94805E}" srcOrd="0" destOrd="0" presId="urn:microsoft.com/office/officeart/2005/8/layout/hProcess10"/>
    <dgm:cxn modelId="{398033BF-7FD9-4497-B2F8-8DB4F7C63B67}" type="presOf" srcId="{CDC99921-FE45-4157-B5D5-AFDEAD4E528D}" destId="{C8B0C2E4-9E1B-400A-8664-3F75FFC3A7AE}" srcOrd="0" destOrd="0" presId="urn:microsoft.com/office/officeart/2005/8/layout/hProcess10"/>
    <dgm:cxn modelId="{F9C4C7DD-E527-48CD-B82D-D119685FB228}" srcId="{33A7E6CA-89F4-4CA7-AD51-C83F3AAE7740}" destId="{548BC153-8967-404C-ABB8-5FFF424B3D52}" srcOrd="2" destOrd="0" parTransId="{B562200D-C148-44B9-BA80-5BCA3E31CD91}" sibTransId="{DD431557-1D2C-4E9B-975F-3AA3058112BF}"/>
    <dgm:cxn modelId="{28E57DE1-8F96-424F-B57D-AC9849154821}" type="presOf" srcId="{6D090715-2494-4573-ABC7-7A94213CB88F}" destId="{7146F897-7391-4F79-9696-41B106DB5353}" srcOrd="0" destOrd="1" presId="urn:microsoft.com/office/officeart/2005/8/layout/hProcess10"/>
    <dgm:cxn modelId="{BEE30BF1-5E12-46E4-9C8A-8A602F7D0939}" srcId="{548BC153-8967-404C-ABB8-5FFF424B3D52}" destId="{6D090715-2494-4573-ABC7-7A94213CB88F}" srcOrd="0" destOrd="0" parTransId="{386A6EF8-760F-43C9-831B-7DA1BD721E13}" sibTransId="{FC22E7F9-CF18-4BA1-B13D-ECB9ACE3FBE7}"/>
    <dgm:cxn modelId="{867CF2F3-B094-4A02-A5C6-5267C2AB8F98}" type="presOf" srcId="{F73AB670-CBF1-4C60-B927-463F8CC49AB2}" destId="{054CF3AA-0BD8-4450-9F95-F2EEC647C288}" srcOrd="0" destOrd="0" presId="urn:microsoft.com/office/officeart/2005/8/layout/hProcess10"/>
    <dgm:cxn modelId="{F3ABDAF9-1783-49B8-BE3C-F52ACC42313B}" type="presOf" srcId="{CDC99921-FE45-4157-B5D5-AFDEAD4E528D}" destId="{2625D1C2-7F06-4EA1-A67F-D85FBDAA34AF}" srcOrd="1" destOrd="0" presId="urn:microsoft.com/office/officeart/2005/8/layout/hProcess10"/>
    <dgm:cxn modelId="{3BBBD539-124D-4AAA-A9C6-42DA7062BAF9}" type="presParOf" srcId="{E52C98A0-9150-499B-A1B9-CF620E94805E}" destId="{0C8FAFE1-90D9-4712-ACF2-BC2BDF283471}" srcOrd="0" destOrd="0" presId="urn:microsoft.com/office/officeart/2005/8/layout/hProcess10"/>
    <dgm:cxn modelId="{716882F3-D4C8-44D4-80B8-4DF6D7DDCA66}" type="presParOf" srcId="{0C8FAFE1-90D9-4712-ACF2-BC2BDF283471}" destId="{1ED5564D-5CB8-40A7-A57F-BC046DB10A9A}" srcOrd="0" destOrd="0" presId="urn:microsoft.com/office/officeart/2005/8/layout/hProcess10"/>
    <dgm:cxn modelId="{8BCFC0A8-0612-461F-8BE2-403C06C0CF24}" type="presParOf" srcId="{0C8FAFE1-90D9-4712-ACF2-BC2BDF283471}" destId="{767C8D5E-19D5-4FAD-8302-2BDA61E01255}" srcOrd="1" destOrd="0" presId="urn:microsoft.com/office/officeart/2005/8/layout/hProcess10"/>
    <dgm:cxn modelId="{09EA9A44-5824-41E1-8CB7-2716AFFD6623}" type="presParOf" srcId="{E52C98A0-9150-499B-A1B9-CF620E94805E}" destId="{054CF3AA-0BD8-4450-9F95-F2EEC647C288}" srcOrd="1" destOrd="0" presId="urn:microsoft.com/office/officeart/2005/8/layout/hProcess10"/>
    <dgm:cxn modelId="{51BBC007-E6F5-4FB4-99B0-0F904EDB589A}" type="presParOf" srcId="{054CF3AA-0BD8-4450-9F95-F2EEC647C288}" destId="{2F13AA58-5BD6-4178-886F-C9AB2789BCAB}" srcOrd="0" destOrd="0" presId="urn:microsoft.com/office/officeart/2005/8/layout/hProcess10"/>
    <dgm:cxn modelId="{21D12C9F-D76D-4C47-AF2A-FD50EEA2471A}" type="presParOf" srcId="{E52C98A0-9150-499B-A1B9-CF620E94805E}" destId="{334D78F4-F8C9-46A4-9907-674CA5BF1781}" srcOrd="2" destOrd="0" presId="urn:microsoft.com/office/officeart/2005/8/layout/hProcess10"/>
    <dgm:cxn modelId="{133714FA-45F0-4F6F-A11A-B7DDBDDA9B5C}" type="presParOf" srcId="{334D78F4-F8C9-46A4-9907-674CA5BF1781}" destId="{9FAF9FB9-C3AC-483A-B9C4-A388B3889E20}" srcOrd="0" destOrd="0" presId="urn:microsoft.com/office/officeart/2005/8/layout/hProcess10"/>
    <dgm:cxn modelId="{38443480-9B64-4379-A08A-3219F15D285F}" type="presParOf" srcId="{334D78F4-F8C9-46A4-9907-674CA5BF1781}" destId="{9C20FE2B-BD66-4E88-B365-9ED431000AED}" srcOrd="1" destOrd="0" presId="urn:microsoft.com/office/officeart/2005/8/layout/hProcess10"/>
    <dgm:cxn modelId="{C25C723B-2477-4065-824C-F06501389130}" type="presParOf" srcId="{E52C98A0-9150-499B-A1B9-CF620E94805E}" destId="{C8B0C2E4-9E1B-400A-8664-3F75FFC3A7AE}" srcOrd="3" destOrd="0" presId="urn:microsoft.com/office/officeart/2005/8/layout/hProcess10"/>
    <dgm:cxn modelId="{1D8E8EBA-924C-43D1-99D8-AEBA000E0A4F}" type="presParOf" srcId="{C8B0C2E4-9E1B-400A-8664-3F75FFC3A7AE}" destId="{2625D1C2-7F06-4EA1-A67F-D85FBDAA34AF}" srcOrd="0" destOrd="0" presId="urn:microsoft.com/office/officeart/2005/8/layout/hProcess10"/>
    <dgm:cxn modelId="{B786928A-F686-4E32-B7BB-934D7347B19A}" type="presParOf" srcId="{E52C98A0-9150-499B-A1B9-CF620E94805E}" destId="{17B0419A-2330-4650-AC98-21A280E6D864}" srcOrd="4" destOrd="0" presId="urn:microsoft.com/office/officeart/2005/8/layout/hProcess10"/>
    <dgm:cxn modelId="{4691C164-AFEC-435B-B2A2-23D8029301A5}" type="presParOf" srcId="{17B0419A-2330-4650-AC98-21A280E6D864}" destId="{C00A6A93-8073-4130-AF2F-3AEBBF21731A}" srcOrd="0" destOrd="0" presId="urn:microsoft.com/office/officeart/2005/8/layout/hProcess10"/>
    <dgm:cxn modelId="{D2AB9788-4F7F-4FB5-ADB3-986C94F2A0D8}" type="presParOf" srcId="{17B0419A-2330-4650-AC98-21A280E6D864}" destId="{7146F897-7391-4F79-9696-41B106DB5353}" srcOrd="1" destOrd="0" presId="urn:microsoft.com/office/officeart/2005/8/layout/hProcess10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ED5564D-5CB8-40A7-A57F-BC046DB10A9A}">
      <dsp:nvSpPr>
        <dsp:cNvPr id="0" name=""/>
        <dsp:cNvSpPr/>
      </dsp:nvSpPr>
      <dsp:spPr>
        <a:xfrm>
          <a:off x="4241" y="0"/>
          <a:ext cx="1998092" cy="1127381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1"/>
          <a:srcRect/>
          <a:stretch>
            <a:fillRect t="-5000" b="-5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67C8D5E-19D5-4FAD-8302-2BDA61E01255}">
      <dsp:nvSpPr>
        <dsp:cNvPr id="0" name=""/>
        <dsp:cNvSpPr/>
      </dsp:nvSpPr>
      <dsp:spPr>
        <a:xfrm>
          <a:off x="329512" y="676428"/>
          <a:ext cx="1998092" cy="1127381"/>
        </a:xfrm>
        <a:prstGeom prst="roundRect">
          <a:avLst>
            <a:gd name="adj" fmla="val 10000"/>
          </a:avLst>
        </a:prstGeom>
        <a:solidFill>
          <a:schemeClr val="tx2">
            <a:lumMod val="40000"/>
            <a:lumOff val="6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t" anchorCtr="0">
          <a:noAutofit/>
        </a:bodyPr>
        <a:lstStyle/>
        <a:p>
          <a:pPr marL="0" lvl="0" indent="0" algn="l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800" kern="1200" dirty="0"/>
            <a:t>CAMS Global datasets</a:t>
          </a:r>
        </a:p>
        <a:p>
          <a:pPr marL="57150" lvl="1" indent="-57150" algn="l" defTabSz="2667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600" kern="1200" dirty="0"/>
            <a:t>IFS (ECMWF)</a:t>
          </a:r>
        </a:p>
        <a:p>
          <a:pPr marL="114300" lvl="2" indent="-57150" algn="l" defTabSz="2667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600" kern="1200" dirty="0"/>
            <a:t>Weather conditions</a:t>
          </a:r>
        </a:p>
        <a:p>
          <a:pPr marL="114300" lvl="2" indent="-57150" algn="l" defTabSz="2667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600" kern="1200" dirty="0"/>
            <a:t>Chemical conditions (</a:t>
          </a:r>
          <a:r>
            <a:rPr lang="fr-FR" sz="600" kern="1200" dirty="0" err="1"/>
            <a:t>Transboundary</a:t>
          </a:r>
          <a:r>
            <a:rPr lang="fr-FR" sz="600" kern="1200" dirty="0"/>
            <a:t> pollution)</a:t>
          </a:r>
          <a:endParaRPr lang="en-GB" sz="600" kern="1200" dirty="0"/>
        </a:p>
        <a:p>
          <a:pPr marL="57150" lvl="1" indent="-57150" algn="l" defTabSz="2667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600" kern="1200" dirty="0"/>
            <a:t>CAMS global emissions (overseas territories)</a:t>
          </a:r>
        </a:p>
        <a:p>
          <a:pPr marL="57150" lvl="1" indent="-57150" algn="l" defTabSz="2667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600" kern="1200" dirty="0"/>
            <a:t>GFAS – Fire emissions</a:t>
          </a:r>
        </a:p>
      </dsp:txBody>
      <dsp:txXfrm>
        <a:off x="362532" y="709448"/>
        <a:ext cx="1932052" cy="1061341"/>
      </dsp:txXfrm>
    </dsp:sp>
    <dsp:sp modelId="{054CF3AA-0BD8-4450-9F95-F2EEC647C288}">
      <dsp:nvSpPr>
        <dsp:cNvPr id="0" name=""/>
        <dsp:cNvSpPr/>
      </dsp:nvSpPr>
      <dsp:spPr>
        <a:xfrm>
          <a:off x="2387210" y="323633"/>
          <a:ext cx="384876" cy="480113"/>
        </a:xfrm>
        <a:prstGeom prst="rightArrow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600" kern="1200"/>
        </a:p>
      </dsp:txBody>
      <dsp:txXfrm>
        <a:off x="2387210" y="419656"/>
        <a:ext cx="269413" cy="288067"/>
      </dsp:txXfrm>
    </dsp:sp>
    <dsp:sp modelId="{9FAF9FB9-C3AC-483A-B9C4-A388B3889E20}">
      <dsp:nvSpPr>
        <dsp:cNvPr id="0" name=""/>
        <dsp:cNvSpPr/>
      </dsp:nvSpPr>
      <dsp:spPr>
        <a:xfrm>
          <a:off x="3101982" y="0"/>
          <a:ext cx="1998092" cy="1127381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2"/>
          <a:srcRect/>
          <a:stretch>
            <a:fillRect t="-30000" b="-30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C20FE2B-BD66-4E88-B365-9ED431000AED}">
      <dsp:nvSpPr>
        <dsp:cNvPr id="0" name=""/>
        <dsp:cNvSpPr/>
      </dsp:nvSpPr>
      <dsp:spPr>
        <a:xfrm>
          <a:off x="3427253" y="676428"/>
          <a:ext cx="1998092" cy="1127381"/>
        </a:xfrm>
        <a:prstGeom prst="roundRect">
          <a:avLst>
            <a:gd name="adj" fmla="val 10000"/>
          </a:avLst>
        </a:prstGeom>
        <a:solidFill>
          <a:schemeClr val="tx2">
            <a:lumMod val="40000"/>
            <a:lumOff val="6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800" kern="1200" dirty="0"/>
            <a:t>CHIMERE CAMS European Forecast</a:t>
          </a:r>
        </a:p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800" kern="1200" dirty="0"/>
            <a:t>=&gt; CAMS Ensemble Forecast</a:t>
          </a:r>
        </a:p>
      </dsp:txBody>
      <dsp:txXfrm>
        <a:off x="3460273" y="709448"/>
        <a:ext cx="1932052" cy="1061341"/>
      </dsp:txXfrm>
    </dsp:sp>
    <dsp:sp modelId="{C8B0C2E4-9E1B-400A-8664-3F75FFC3A7AE}">
      <dsp:nvSpPr>
        <dsp:cNvPr id="0" name=""/>
        <dsp:cNvSpPr/>
      </dsp:nvSpPr>
      <dsp:spPr>
        <a:xfrm>
          <a:off x="5484951" y="323633"/>
          <a:ext cx="384876" cy="480113"/>
        </a:xfrm>
        <a:prstGeom prst="leftArrow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600" kern="1200"/>
        </a:p>
      </dsp:txBody>
      <dsp:txXfrm>
        <a:off x="5484951" y="419656"/>
        <a:ext cx="269413" cy="288067"/>
      </dsp:txXfrm>
    </dsp:sp>
    <dsp:sp modelId="{C00A6A93-8073-4130-AF2F-3AEBBF21731A}">
      <dsp:nvSpPr>
        <dsp:cNvPr id="0" name=""/>
        <dsp:cNvSpPr/>
      </dsp:nvSpPr>
      <dsp:spPr>
        <a:xfrm>
          <a:off x="6199723" y="0"/>
          <a:ext cx="1998092" cy="1127381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3"/>
          <a:srcRect/>
          <a:stretch>
            <a:fillRect t="-25000" b="-25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146F897-7391-4F79-9696-41B106DB5353}">
      <dsp:nvSpPr>
        <dsp:cNvPr id="0" name=""/>
        <dsp:cNvSpPr/>
      </dsp:nvSpPr>
      <dsp:spPr>
        <a:xfrm>
          <a:off x="6524993" y="676428"/>
          <a:ext cx="1998092" cy="1127381"/>
        </a:xfrm>
        <a:prstGeom prst="roundRect">
          <a:avLst>
            <a:gd name="adj" fmla="val 10000"/>
          </a:avLst>
        </a:prstGeom>
        <a:solidFill>
          <a:schemeClr val="tx2">
            <a:lumMod val="40000"/>
            <a:lumOff val="6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t" anchorCtr="0">
          <a:noAutofit/>
        </a:bodyPr>
        <a:lstStyle/>
        <a:p>
          <a:pPr marL="0" lvl="0" indent="0" algn="l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800" kern="1200" dirty="0"/>
            <a:t>European datasets</a:t>
          </a:r>
        </a:p>
        <a:p>
          <a:pPr marL="57150" lvl="1" indent="-57150" algn="l" defTabSz="2667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600" kern="1200" dirty="0"/>
            <a:t>  CAMS regional emissions (0.1° x 0.05°) - </a:t>
          </a:r>
          <a:r>
            <a:rPr lang="fr-FR" sz="600" b="0" i="0" kern="1200" dirty="0"/>
            <a:t>v8_1 – 2024</a:t>
          </a:r>
          <a:endParaRPr lang="en-GB" sz="600" kern="1200" dirty="0"/>
        </a:p>
        <a:p>
          <a:pPr marL="57150" lvl="1" indent="-57150" algn="l" defTabSz="2667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600" kern="1200" dirty="0"/>
            <a:t>CAMS TEMPO </a:t>
          </a:r>
          <a:r>
            <a:rPr lang="fr-FR" sz="600" b="0" i="0" kern="1200" dirty="0"/>
            <a:t>v5.1</a:t>
          </a:r>
          <a:endParaRPr lang="en-GB" sz="600" kern="1200" dirty="0"/>
        </a:p>
      </dsp:txBody>
      <dsp:txXfrm>
        <a:off x="6558013" y="709448"/>
        <a:ext cx="1932052" cy="1061341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ED5564D-5CB8-40A7-A57F-BC046DB10A9A}">
      <dsp:nvSpPr>
        <dsp:cNvPr id="0" name=""/>
        <dsp:cNvSpPr/>
      </dsp:nvSpPr>
      <dsp:spPr>
        <a:xfrm>
          <a:off x="4241" y="0"/>
          <a:ext cx="1998092" cy="1127381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1"/>
          <a:srcRect/>
          <a:stretch>
            <a:fillRect t="-5000" b="-5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67C8D5E-19D5-4FAD-8302-2BDA61E01255}">
      <dsp:nvSpPr>
        <dsp:cNvPr id="0" name=""/>
        <dsp:cNvSpPr/>
      </dsp:nvSpPr>
      <dsp:spPr>
        <a:xfrm>
          <a:off x="329512" y="676428"/>
          <a:ext cx="1998092" cy="1127381"/>
        </a:xfrm>
        <a:prstGeom prst="roundRect">
          <a:avLst>
            <a:gd name="adj" fmla="val 10000"/>
          </a:avLst>
        </a:prstGeom>
        <a:solidFill>
          <a:schemeClr val="tx2">
            <a:lumMod val="40000"/>
            <a:lumOff val="6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t" anchorCtr="0">
          <a:noAutofit/>
        </a:bodyPr>
        <a:lstStyle/>
        <a:p>
          <a:pPr marL="0" lvl="0" indent="0" algn="l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900" kern="1200" dirty="0"/>
            <a:t>CAMS Global datasets</a:t>
          </a:r>
        </a:p>
        <a:p>
          <a:pPr marL="57150" lvl="1" indent="-57150" algn="l" defTabSz="311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700" kern="1200" dirty="0"/>
            <a:t>IFS (ECMWF)</a:t>
          </a:r>
        </a:p>
        <a:p>
          <a:pPr marL="114300" lvl="2" indent="-57150" algn="l" defTabSz="311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700" kern="1200" dirty="0"/>
            <a:t>Weather conditions</a:t>
          </a:r>
        </a:p>
        <a:p>
          <a:pPr marL="57150" lvl="1" indent="-57150" algn="l" defTabSz="311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700" kern="1200" dirty="0"/>
            <a:t>GFAS – Fire emissions</a:t>
          </a:r>
        </a:p>
      </dsp:txBody>
      <dsp:txXfrm>
        <a:off x="362532" y="709448"/>
        <a:ext cx="1932052" cy="1061341"/>
      </dsp:txXfrm>
    </dsp:sp>
    <dsp:sp modelId="{054CF3AA-0BD8-4450-9F95-F2EEC647C288}">
      <dsp:nvSpPr>
        <dsp:cNvPr id="0" name=""/>
        <dsp:cNvSpPr/>
      </dsp:nvSpPr>
      <dsp:spPr>
        <a:xfrm>
          <a:off x="2387210" y="323633"/>
          <a:ext cx="384876" cy="480113"/>
        </a:xfrm>
        <a:prstGeom prst="rightArrow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700" kern="1200"/>
        </a:p>
      </dsp:txBody>
      <dsp:txXfrm>
        <a:off x="2387210" y="419656"/>
        <a:ext cx="269413" cy="288067"/>
      </dsp:txXfrm>
    </dsp:sp>
    <dsp:sp modelId="{9FAF9FB9-C3AC-483A-B9C4-A388B3889E20}">
      <dsp:nvSpPr>
        <dsp:cNvPr id="0" name=""/>
        <dsp:cNvSpPr/>
      </dsp:nvSpPr>
      <dsp:spPr>
        <a:xfrm>
          <a:off x="3101982" y="0"/>
          <a:ext cx="1998092" cy="1127381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2"/>
          <a:srcRect/>
          <a:stretch>
            <a:fillRect t="-55000" b="-55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C20FE2B-BD66-4E88-B365-9ED431000AED}">
      <dsp:nvSpPr>
        <dsp:cNvPr id="0" name=""/>
        <dsp:cNvSpPr/>
      </dsp:nvSpPr>
      <dsp:spPr>
        <a:xfrm>
          <a:off x="3427253" y="676428"/>
          <a:ext cx="1998092" cy="1127381"/>
        </a:xfrm>
        <a:prstGeom prst="roundRect">
          <a:avLst>
            <a:gd name="adj" fmla="val 10000"/>
          </a:avLst>
        </a:prstGeom>
        <a:solidFill>
          <a:schemeClr val="tx2">
            <a:lumMod val="40000"/>
            <a:lumOff val="6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900" kern="1200" dirty="0"/>
            <a:t>CHIMERE Prev’air Forecast</a:t>
          </a:r>
        </a:p>
      </dsp:txBody>
      <dsp:txXfrm>
        <a:off x="3460273" y="709448"/>
        <a:ext cx="1932052" cy="1061341"/>
      </dsp:txXfrm>
    </dsp:sp>
    <dsp:sp modelId="{C8B0C2E4-9E1B-400A-8664-3F75FFC3A7AE}">
      <dsp:nvSpPr>
        <dsp:cNvPr id="0" name=""/>
        <dsp:cNvSpPr/>
      </dsp:nvSpPr>
      <dsp:spPr>
        <a:xfrm>
          <a:off x="5484951" y="323633"/>
          <a:ext cx="384876" cy="480113"/>
        </a:xfrm>
        <a:prstGeom prst="leftArrow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700" kern="1200"/>
        </a:p>
      </dsp:txBody>
      <dsp:txXfrm>
        <a:off x="5484951" y="419656"/>
        <a:ext cx="269413" cy="288067"/>
      </dsp:txXfrm>
    </dsp:sp>
    <dsp:sp modelId="{C00A6A93-8073-4130-AF2F-3AEBBF21731A}">
      <dsp:nvSpPr>
        <dsp:cNvPr id="0" name=""/>
        <dsp:cNvSpPr/>
      </dsp:nvSpPr>
      <dsp:spPr>
        <a:xfrm>
          <a:off x="6199723" y="0"/>
          <a:ext cx="1998092" cy="1127381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3"/>
          <a:srcRect/>
          <a:stretch>
            <a:fillRect t="-25000" b="-25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146F897-7391-4F79-9696-41B106DB5353}">
      <dsp:nvSpPr>
        <dsp:cNvPr id="0" name=""/>
        <dsp:cNvSpPr/>
      </dsp:nvSpPr>
      <dsp:spPr>
        <a:xfrm>
          <a:off x="6524993" y="676428"/>
          <a:ext cx="1998092" cy="1127381"/>
        </a:xfrm>
        <a:prstGeom prst="roundRect">
          <a:avLst>
            <a:gd name="adj" fmla="val 10000"/>
          </a:avLst>
        </a:prstGeom>
        <a:solidFill>
          <a:schemeClr val="tx2">
            <a:lumMod val="40000"/>
            <a:lumOff val="6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t" anchorCtr="0">
          <a:noAutofit/>
        </a:bodyPr>
        <a:lstStyle/>
        <a:p>
          <a:pPr marL="0" lvl="0" indent="0" algn="l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900" kern="1200" dirty="0"/>
            <a:t>European datasets</a:t>
          </a:r>
        </a:p>
        <a:p>
          <a:pPr marL="57150" lvl="1" indent="-57150" algn="l" defTabSz="311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700" kern="1200" dirty="0"/>
            <a:t>  CAMS regional emissions (0.1° x 0.05°)</a:t>
          </a:r>
        </a:p>
        <a:p>
          <a:pPr marL="114300" lvl="2" indent="-57150" algn="l" defTabSz="311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r-FR" sz="700" b="0" i="0" kern="1200" dirty="0"/>
            <a:t>v8_1 – 2024</a:t>
          </a:r>
          <a:endParaRPr lang="en-GB" sz="700" kern="1200" dirty="0"/>
        </a:p>
        <a:p>
          <a:pPr marL="114300" lvl="2" indent="-57150" algn="l" defTabSz="311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700" kern="1200" dirty="0"/>
            <a:t>CAMS TEMPO </a:t>
          </a:r>
          <a:r>
            <a:rPr lang="fr-FR" sz="700" b="0" i="0" kern="1200" dirty="0"/>
            <a:t>v5.1</a:t>
          </a:r>
          <a:endParaRPr lang="en-GB" sz="700" kern="1200" dirty="0"/>
        </a:p>
        <a:p>
          <a:pPr marL="57150" lvl="1" indent="-57150" algn="l" defTabSz="311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GB" sz="700" kern="1200" dirty="0"/>
        </a:p>
        <a:p>
          <a:pPr marL="57150" lvl="1" indent="-57150" algn="l" defTabSz="311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700" kern="1200" dirty="0"/>
            <a:t>CHIMERE CAMS regional air quality Forecast</a:t>
          </a:r>
        </a:p>
      </dsp:txBody>
      <dsp:txXfrm>
        <a:off x="6558013" y="709448"/>
        <a:ext cx="1932052" cy="106134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Process10">
  <dgm:title val=""/>
  <dgm:desc val=""/>
  <dgm:catLst>
    <dgm:cat type="process" pri="3000"/>
    <dgm:cat type="picture" pri="30000"/>
    <dgm:cat type="pictureconvert" pri="3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osite" refType="w"/>
      <dgm:constr type="w" for="ch" ptType="sibTrans" refType="w" refFor="ch" refForName="composite" op="equ" fact="0.3333"/>
      <dgm:constr type="primFontSz" for="des" forName="txNode" op="equ" val="65"/>
      <dgm:constr type="primFontSz" for="des" forName="connTx" op="equ" val="55"/>
      <dgm:constr type="primFontSz" for="des" forName="connTx" refType="primFontSz" refFor="des" refForName="txNode" op="lte" fact="0.8"/>
    </dgm:constrLst>
    <dgm:ruleLst/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l" for="ch" forName="imagSh"/>
              <dgm:constr type="w" for="ch" forName="imagSh" refType="w" fact="0.86"/>
              <dgm:constr type="t" for="ch" forName="imagSh"/>
              <dgm:constr type="h" for="ch" forName="imagSh" refType="w" refFor="ch" refForName="imagSh"/>
              <dgm:constr type="l" for="ch" forName="txNode" refType="w" fact="0.14"/>
              <dgm:constr type="w" for="ch" forName="txNode" refType="w" refFor="ch" refForName="imagSh"/>
              <dgm:constr type="t" for="ch" forName="txNode" refType="h" refFor="ch" refForName="imagSh" fact="0.6"/>
              <dgm:constr type="h" for="ch" forName="txNode" refType="h" refFor="ch" refForName="imagSh"/>
            </dgm:constrLst>
          </dgm:if>
          <dgm:else name="Name7">
            <dgm:constrLst>
              <dgm:constr type="l" for="ch" forName="imagSh" refType="w" fact="0.14"/>
              <dgm:constr type="w" for="ch" forName="imagSh" refType="w" fact="0.86"/>
              <dgm:constr type="t" for="ch" forName="imagSh"/>
              <dgm:constr type="h" for="ch" forName="imagSh" refType="w" refFor="ch" refForName="imagSh"/>
              <dgm:constr type="l" for="ch" forName="txNode"/>
              <dgm:constr type="w" for="ch" forName="txNode" refType="w" refFor="ch" refForName="imagSh"/>
              <dgm:constr type="t" for="ch" forName="txNode" refType="h" refFor="ch" refForName="imagSh" fact="0.6"/>
              <dgm:constr type="h" for="ch" forName="txNode" refType="h" refFor="ch" refForName="imagSh"/>
            </dgm:constrLst>
          </dgm:else>
        </dgm:choose>
        <dgm:ruleLst/>
        <dgm:layoutNode name="imagSh" styleLbl="b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x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  <dgm:param type="srcNode" val="imagSh"/>
            <dgm:param type="dstNode" val="imagSh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35"/>
            <dgm:constr type="endPad" refType="connDist" fact="0.3"/>
          </dgm:constrLst>
          <dgm:ruleLst/>
          <dgm:layoutNode name="connTx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Process10">
  <dgm:title val=""/>
  <dgm:desc val=""/>
  <dgm:catLst>
    <dgm:cat type="process" pri="3000"/>
    <dgm:cat type="picture" pri="30000"/>
    <dgm:cat type="pictureconvert" pri="3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osite" refType="w"/>
      <dgm:constr type="w" for="ch" ptType="sibTrans" refType="w" refFor="ch" refForName="composite" op="equ" fact="0.3333"/>
      <dgm:constr type="primFontSz" for="des" forName="txNode" op="equ" val="65"/>
      <dgm:constr type="primFontSz" for="des" forName="connTx" op="equ" val="55"/>
      <dgm:constr type="primFontSz" for="des" forName="connTx" refType="primFontSz" refFor="des" refForName="txNode" op="lte" fact="0.8"/>
    </dgm:constrLst>
    <dgm:ruleLst/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l" for="ch" forName="imagSh"/>
              <dgm:constr type="w" for="ch" forName="imagSh" refType="w" fact="0.86"/>
              <dgm:constr type="t" for="ch" forName="imagSh"/>
              <dgm:constr type="h" for="ch" forName="imagSh" refType="w" refFor="ch" refForName="imagSh"/>
              <dgm:constr type="l" for="ch" forName="txNode" refType="w" fact="0.14"/>
              <dgm:constr type="w" for="ch" forName="txNode" refType="w" refFor="ch" refForName="imagSh"/>
              <dgm:constr type="t" for="ch" forName="txNode" refType="h" refFor="ch" refForName="imagSh" fact="0.6"/>
              <dgm:constr type="h" for="ch" forName="txNode" refType="h" refFor="ch" refForName="imagSh"/>
            </dgm:constrLst>
          </dgm:if>
          <dgm:else name="Name7">
            <dgm:constrLst>
              <dgm:constr type="l" for="ch" forName="imagSh" refType="w" fact="0.14"/>
              <dgm:constr type="w" for="ch" forName="imagSh" refType="w" fact="0.86"/>
              <dgm:constr type="t" for="ch" forName="imagSh"/>
              <dgm:constr type="h" for="ch" forName="imagSh" refType="w" refFor="ch" refForName="imagSh"/>
              <dgm:constr type="l" for="ch" forName="txNode"/>
              <dgm:constr type="w" for="ch" forName="txNode" refType="w" refFor="ch" refForName="imagSh"/>
              <dgm:constr type="t" for="ch" forName="txNode" refType="h" refFor="ch" refForName="imagSh" fact="0.6"/>
              <dgm:constr type="h" for="ch" forName="txNode" refType="h" refFor="ch" refForName="imagSh"/>
            </dgm:constrLst>
          </dgm:else>
        </dgm:choose>
        <dgm:ruleLst/>
        <dgm:layoutNode name="imagSh" styleLbl="b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x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  <dgm:param type="srcNode" val="imagSh"/>
            <dgm:param type="dstNode" val="imagSh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35"/>
            <dgm:constr type="endPad" refType="connDist" fact="0.3"/>
          </dgm:constrLst>
          <dgm:ruleLst/>
          <dgm:layoutNode name="connTx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rial" pitchFamily="34" charset="0"/>
              </a:defRPr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Arial" pitchFamily="34" charset="0"/>
              </a:defRPr>
            </a:lvl1pPr>
          </a:lstStyle>
          <a:p>
            <a:fld id="{D680E798-53FF-4C51-A981-953463752515}" type="datetimeFigureOut">
              <a:rPr lang="fr-FR" smtClean="0"/>
              <a:pPr/>
              <a:t>24/06/2026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rial" pitchFamily="34" charset="0"/>
              </a:defRPr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Arial" pitchFamily="34" charset="0"/>
              </a:defRPr>
            </a:lvl1pPr>
          </a:lstStyle>
          <a:p>
            <a:fld id="{1B06CD8F-B7ED-4A05-9FB1-A01CC0EF02CC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16626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i="0" kern="1200" dirty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Bertrand, J.-M., Meleux, F., Ung, A.,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Descombes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, G., and Colette, A.: Technical note: Improving the European air quality forecast of the Copernicus Atmosphere Monitoring Service using machine learning techniques, Atmos. Chem. Phys., 23, 5317–5333, https://doi.org/10.5194/acp-23-5317-2023, 2023.</a:t>
            </a:r>
            <a:endParaRPr lang="en-GB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06CD8F-B7ED-4A05-9FB1-A01CC0EF02CC}" type="slidenum">
              <a:rPr lang="fr-FR" smtClean="0"/>
              <a:pPr/>
              <a:t>10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3769715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sz="1200" b="1" i="0" kern="1200" dirty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 </a:t>
            </a:r>
            <a:r>
              <a:rPr lang="fr-FR" sz="1200" b="0" i="0" kern="1200" dirty="0" err="1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Guion</a:t>
            </a:r>
            <a:r>
              <a:rPr lang="fr-FR" sz="1200" b="0" i="0" kern="1200" dirty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, A., </a:t>
            </a:r>
            <a:r>
              <a:rPr lang="fr-FR" sz="1200" b="0" i="0" kern="1200" dirty="0" err="1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Gressent</a:t>
            </a:r>
            <a:r>
              <a:rPr lang="fr-FR" sz="1200" b="0" i="0" kern="1200" dirty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, A., Descombes, G., </a:t>
            </a:r>
            <a:r>
              <a:rPr lang="fr-FR" sz="1200" b="0" i="0" kern="1200" dirty="0" err="1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Janati</a:t>
            </a:r>
            <a:r>
              <a:rPr lang="fr-FR" sz="1200" b="0" i="0" kern="1200" dirty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, Y., Real, E., Ung, A., Meleux, F., </a:t>
            </a:r>
            <a:r>
              <a:rPr lang="fr-FR" sz="1200" b="0" i="0" kern="1200" dirty="0" err="1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Schucht</a:t>
            </a:r>
            <a:r>
              <a:rPr lang="fr-FR" sz="1200" b="0" i="0" kern="1200" dirty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, S., and Colette, A.: High-</a:t>
            </a:r>
            <a:r>
              <a:rPr lang="fr-FR" sz="1200" b="0" i="0" kern="1200" dirty="0" err="1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resolution</a:t>
            </a:r>
            <a:r>
              <a:rPr lang="fr-FR" sz="1200" b="0" i="0" kern="1200" dirty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 mapping of air </a:t>
            </a:r>
            <a:r>
              <a:rPr lang="fr-FR" sz="1200" b="0" i="0" kern="1200" dirty="0" err="1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quality</a:t>
            </a:r>
            <a:r>
              <a:rPr lang="fr-FR" sz="1200" b="0" i="0" kern="1200" dirty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 </a:t>
            </a:r>
            <a:r>
              <a:rPr lang="fr-FR" sz="1200" b="0" i="0" kern="1200" dirty="0" err="1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across</a:t>
            </a:r>
            <a:r>
              <a:rPr lang="fr-FR" sz="1200" b="0" i="0" kern="1200" dirty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 Europe: an ensemble machine and </a:t>
            </a:r>
            <a:r>
              <a:rPr lang="fr-FR" sz="1200" b="0" i="0" kern="1200" dirty="0" err="1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deep</a:t>
            </a:r>
            <a:r>
              <a:rPr lang="fr-FR" sz="1200" b="0" i="0" kern="1200" dirty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 </a:t>
            </a:r>
            <a:r>
              <a:rPr lang="fr-FR" sz="1200" b="0" i="0" kern="1200" dirty="0" err="1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learning</a:t>
            </a:r>
            <a:r>
              <a:rPr lang="fr-FR" sz="1200" b="0" i="0" kern="1200" dirty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 </a:t>
            </a:r>
            <a:r>
              <a:rPr lang="fr-FR" sz="1200" b="0" i="0" kern="1200" dirty="0" err="1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framework</a:t>
            </a:r>
            <a:r>
              <a:rPr lang="fr-FR" sz="1200" b="0" i="0" kern="1200" dirty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 </a:t>
            </a:r>
            <a:r>
              <a:rPr lang="fr-FR" sz="1200" b="0" i="0" kern="1200" dirty="0" err="1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integrating</a:t>
            </a:r>
            <a:r>
              <a:rPr lang="fr-FR" sz="1200" b="0" i="0" kern="1200" dirty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 multi-</a:t>
            </a:r>
            <a:r>
              <a:rPr lang="fr-FR" sz="1200" b="0" i="0" kern="1200" dirty="0" err="1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scale</a:t>
            </a:r>
            <a:r>
              <a:rPr lang="fr-FR" sz="1200" b="0" i="0" kern="1200" dirty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 spatial </a:t>
            </a:r>
            <a:r>
              <a:rPr lang="fr-FR" sz="1200" b="0" i="0" kern="1200" dirty="0" err="1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predictors</a:t>
            </a:r>
            <a:r>
              <a:rPr lang="fr-FR" sz="1200" b="0" i="0" kern="1200" dirty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 (CHROMAP v1.0), </a:t>
            </a:r>
            <a:r>
              <a:rPr lang="fr-FR" sz="1200" b="0" i="0" kern="1200" dirty="0" err="1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EGUsphere</a:t>
            </a:r>
            <a:r>
              <a:rPr lang="fr-FR" sz="1200" b="0" i="0" kern="1200" dirty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 [</a:t>
            </a:r>
            <a:r>
              <a:rPr lang="fr-FR" sz="1200" b="0" i="0" kern="1200" dirty="0" err="1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preprint</a:t>
            </a:r>
            <a:r>
              <a:rPr lang="fr-FR" sz="1200" b="0" i="0" kern="1200" dirty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], https://doi.org/10.5194/egusphere-2026-1109, 2026.</a:t>
            </a:r>
            <a:endParaRPr lang="en-GB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06CD8F-B7ED-4A05-9FB1-A01CC0EF02CC}" type="slidenum">
              <a:rPr lang="fr-FR" smtClean="0"/>
              <a:pPr/>
              <a:t>13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1653552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uver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 bwMode="gray">
          <a:xfrm>
            <a:off x="0" y="4963500"/>
            <a:ext cx="180000" cy="180000"/>
          </a:xfrm>
          <a:ln>
            <a:solidFill>
              <a:schemeClr val="tx1">
                <a:alpha val="0"/>
              </a:schemeClr>
            </a:solidFill>
          </a:ln>
        </p:spPr>
        <p:txBody>
          <a:bodyPr/>
          <a:lstStyle>
            <a:lvl1pPr>
              <a:defRPr sz="100"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r>
              <a:rPr lang="fr-FR"/>
              <a:t>XX/XX/XXXX</a:t>
            </a: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 bwMode="gray">
          <a:xfrm>
            <a:off x="720000" y="3919897"/>
            <a:ext cx="3240000" cy="900000"/>
          </a:xfrm>
        </p:spPr>
        <p:txBody>
          <a:bodyPr anchor="b" anchorCtr="0"/>
          <a:lstStyle>
            <a:lvl1pPr>
              <a:defRPr sz="1150"/>
            </a:lvl1pPr>
          </a:lstStyle>
          <a:p>
            <a:r>
              <a:rPr lang="en-US"/>
              <a:t>French National Institute for Industrial Environment and Risks (Ineris)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 bwMode="gray">
          <a:xfrm>
            <a:off x="0" y="4963500"/>
            <a:ext cx="180000" cy="180000"/>
          </a:xfrm>
          <a:ln>
            <a:solidFill>
              <a:schemeClr val="tx1">
                <a:alpha val="0"/>
              </a:schemeClr>
            </a:solidFill>
          </a:ln>
        </p:spPr>
        <p:txBody>
          <a:bodyPr/>
          <a:lstStyle>
            <a:lvl1pPr>
              <a:defRPr sz="100"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fld id="{10C140CD-8AED-46FF-A9A2-77308F3F39AE}" type="slidenum">
              <a:rPr lang="fr-FR" smtClean="0"/>
              <a:pPr/>
              <a:t>‹N°›</a:t>
            </a:fld>
            <a:endParaRPr lang="fr-FR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529A767A-332E-43AF-9F3B-A2F5E565CD7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4000" y="151200"/>
            <a:ext cx="3221250" cy="2918510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8BEC7B4C-0D93-4490-9248-D84074ADA6A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999863" y="542591"/>
            <a:ext cx="2442925" cy="12586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261095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re et sous-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/>
          <p:cNvSpPr>
            <a:spLocks noGrp="1"/>
          </p:cNvSpPr>
          <p:nvPr>
            <p:ph type="title" hasCustomPrompt="1"/>
          </p:nvPr>
        </p:nvSpPr>
        <p:spPr bwMode="gray">
          <a:xfrm>
            <a:off x="0" y="0"/>
            <a:ext cx="180000" cy="180000"/>
          </a:xfrm>
          <a:ln>
            <a:solidFill>
              <a:schemeClr val="tx1">
                <a:alpha val="0"/>
              </a:schemeClr>
            </a:solidFill>
          </a:ln>
        </p:spPr>
        <p:txBody>
          <a:bodyPr/>
          <a:lstStyle>
            <a:lvl1pPr>
              <a:defRPr sz="100"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r>
              <a:rPr lang="fr-FR"/>
              <a:t>Titre</a:t>
            </a:r>
          </a:p>
        </p:txBody>
      </p:sp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 bwMode="gray"/>
        <p:txBody>
          <a:bodyPr/>
          <a:lstStyle/>
          <a:p>
            <a:pPr algn="r"/>
            <a:r>
              <a:rPr lang="fr-FR" cap="all"/>
              <a:t>XX/XX/XXXX</a:t>
            </a:r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>
            <a:lvl1pPr>
              <a:defRPr/>
            </a:lvl1pPr>
          </a:lstStyle>
          <a:p>
            <a:r>
              <a:rPr lang="fr-FR"/>
              <a:t>French National Institute for Industrial </a:t>
            </a:r>
            <a:r>
              <a:rPr lang="fr-FR" err="1"/>
              <a:t>Environment</a:t>
            </a:r>
            <a:r>
              <a:rPr lang="fr-FR"/>
              <a:t> and Risks (Ineris)</a:t>
            </a:r>
          </a:p>
        </p:txBody>
      </p:sp>
      <p:sp>
        <p:nvSpPr>
          <p:cNvPr id="8" name="Espace réservé du numéro de diapositive 7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733122C9-A0B9-462F-8757-0847AD287B63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11" name="Espace réservé du texte 10"/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360000" y="2346046"/>
            <a:ext cx="8424000" cy="2077200"/>
          </a:xfrm>
        </p:spPr>
        <p:txBody>
          <a:bodyPr/>
          <a:lstStyle>
            <a:lvl1pPr>
              <a:lnSpc>
                <a:spcPct val="90000"/>
              </a:lnSpc>
              <a:spcAft>
                <a:spcPts val="0"/>
              </a:spcAft>
              <a:defRPr sz="3250" b="1" cap="all" baseline="0"/>
            </a:lvl1pPr>
            <a:lvl2pPr marL="0" indent="0">
              <a:spcBef>
                <a:spcPts val="500"/>
              </a:spcBef>
              <a:spcAft>
                <a:spcPts val="0"/>
              </a:spcAft>
              <a:buNone/>
              <a:defRPr sz="1850"/>
            </a:lvl2pPr>
          </a:lstStyle>
          <a:p>
            <a:pPr lvl="0"/>
            <a:r>
              <a:rPr lang="fr-FR"/>
              <a:t>Titre</a:t>
            </a:r>
          </a:p>
          <a:p>
            <a:pPr lvl="1"/>
            <a:r>
              <a:rPr lang="fr-FR"/>
              <a:t>Sous-titre</a:t>
            </a:r>
          </a:p>
        </p:txBody>
      </p:sp>
      <p:cxnSp>
        <p:nvCxnSpPr>
          <p:cNvPr id="12" name="Connecteur droit 11"/>
          <p:cNvCxnSpPr/>
          <p:nvPr userDrawn="1"/>
        </p:nvCxnSpPr>
        <p:spPr bwMode="gray">
          <a:xfrm>
            <a:off x="360000" y="4784400"/>
            <a:ext cx="8424000" cy="0"/>
          </a:xfrm>
          <a:prstGeom prst="line">
            <a:avLst/>
          </a:prstGeom>
          <a:ln w="1016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Image 8">
            <a:extLst>
              <a:ext uri="{FF2B5EF4-FFF2-40B4-BE49-F238E27FC236}">
                <a16:creationId xmlns:a16="http://schemas.microsoft.com/office/drawing/2014/main" id="{252DF93D-A507-46E1-AB2A-335E968558F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0000" y="151200"/>
            <a:ext cx="1798144" cy="1629150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920B7016-7ABA-4F76-8365-F056DA845526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446126" y="359099"/>
            <a:ext cx="2337874" cy="12045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39045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 bwMode="gray">
          <a:xfrm>
            <a:off x="359999" y="900000"/>
            <a:ext cx="8424000" cy="720000"/>
          </a:xfrm>
        </p:spPr>
        <p:txBody>
          <a:bodyPr/>
          <a:lstStyle>
            <a:lvl1pPr>
              <a:defRPr/>
            </a:lvl1pPr>
          </a:lstStyle>
          <a:p>
            <a:r>
              <a:rPr lang="fr-FR"/>
              <a:t>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 bwMode="gray"/>
        <p:txBody>
          <a:bodyPr/>
          <a:lstStyle/>
          <a:p>
            <a:pPr algn="r"/>
            <a:r>
              <a:rPr lang="fr-FR" cap="all"/>
              <a:t>XX/XX/XXXX</a:t>
            </a:r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>
            <a:lvl1pPr>
              <a:defRPr/>
            </a:lvl1pPr>
          </a:lstStyle>
          <a:p>
            <a:r>
              <a:rPr lang="fr-FR"/>
              <a:t>French National Institute for Industrial </a:t>
            </a:r>
            <a:r>
              <a:rPr lang="fr-FR" err="1"/>
              <a:t>Environment</a:t>
            </a:r>
            <a:r>
              <a:rPr lang="fr-FR"/>
              <a:t> and Risks (Ineris)</a:t>
            </a: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733122C9-A0B9-462F-8757-0847AD287B63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8" name="Espace réservé du texte 7"/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359998" y="1891968"/>
            <a:ext cx="2520000" cy="2530800"/>
          </a:xfrm>
        </p:spPr>
        <p:txBody>
          <a:bodyPr/>
          <a:lstStyle>
            <a:lvl1pPr marL="144000" indent="-144000">
              <a:spcBef>
                <a:spcPts val="400"/>
              </a:spcBef>
              <a:spcAft>
                <a:spcPts val="800"/>
              </a:spcAft>
              <a:buFont typeface="+mj-lt"/>
              <a:buAutoNum type="arabicPeriod"/>
              <a:defRPr b="1"/>
            </a:lvl1pPr>
            <a:lvl2pPr marL="324000" indent="-144000">
              <a:spcBef>
                <a:spcPts val="600"/>
              </a:spcBef>
              <a:spcAft>
                <a:spcPts val="800"/>
              </a:spcAft>
              <a:buFont typeface="+mj-lt"/>
              <a:buAutoNum type="alphaLcPeriod"/>
              <a:defRPr/>
            </a:lvl2pPr>
          </a:lstStyle>
          <a:p>
            <a:pPr lvl="0"/>
            <a:r>
              <a:rPr lang="fr-FR"/>
              <a:t>Titre de la partie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9" name="Espace réservé du texte 7"/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3312000" y="1893600"/>
            <a:ext cx="2520000" cy="2530800"/>
          </a:xfrm>
        </p:spPr>
        <p:txBody>
          <a:bodyPr/>
          <a:lstStyle>
            <a:lvl1pPr marL="144000" indent="-144000">
              <a:spcBef>
                <a:spcPts val="400"/>
              </a:spcBef>
              <a:spcAft>
                <a:spcPts val="800"/>
              </a:spcAft>
              <a:buFont typeface="+mj-lt"/>
              <a:buAutoNum type="arabicPeriod"/>
              <a:defRPr b="1"/>
            </a:lvl1pPr>
            <a:lvl2pPr marL="324000" indent="-144000">
              <a:spcBef>
                <a:spcPts val="600"/>
              </a:spcBef>
              <a:spcAft>
                <a:spcPts val="800"/>
              </a:spcAft>
              <a:buFont typeface="+mj-lt"/>
              <a:buAutoNum type="alphaLcPeriod"/>
              <a:defRPr/>
            </a:lvl2pPr>
          </a:lstStyle>
          <a:p>
            <a:pPr lvl="0"/>
            <a:r>
              <a:rPr lang="fr-FR"/>
              <a:t>Titre de la partie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10" name="Espace réservé du texte 7"/>
          <p:cNvSpPr>
            <a:spLocks noGrp="1"/>
          </p:cNvSpPr>
          <p:nvPr>
            <p:ph type="body" sz="quarter" idx="15" hasCustomPrompt="1"/>
          </p:nvPr>
        </p:nvSpPr>
        <p:spPr bwMode="gray">
          <a:xfrm>
            <a:off x="6263999" y="1893600"/>
            <a:ext cx="2520000" cy="2530800"/>
          </a:xfrm>
        </p:spPr>
        <p:txBody>
          <a:bodyPr/>
          <a:lstStyle>
            <a:lvl1pPr marL="144000" indent="-144000">
              <a:spcBef>
                <a:spcPts val="400"/>
              </a:spcBef>
              <a:spcAft>
                <a:spcPts val="800"/>
              </a:spcAft>
              <a:buFont typeface="+mj-lt"/>
              <a:buAutoNum type="arabicPeriod"/>
              <a:defRPr b="1"/>
            </a:lvl1pPr>
            <a:lvl2pPr marL="324000" indent="-144000">
              <a:spcBef>
                <a:spcPts val="600"/>
              </a:spcBef>
              <a:spcAft>
                <a:spcPts val="800"/>
              </a:spcAft>
              <a:buFont typeface="+mj-lt"/>
              <a:buAutoNum type="alphaLcPeriod"/>
              <a:defRPr/>
            </a:lvl2pPr>
          </a:lstStyle>
          <a:p>
            <a:pPr lvl="0"/>
            <a:r>
              <a:rPr lang="fr-FR"/>
              <a:t>Titre de la partie</a:t>
            </a:r>
          </a:p>
          <a:p>
            <a:pPr lvl="1"/>
            <a:r>
              <a:rPr lang="fr-FR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16410304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78E7BA0D-730C-47CD-AF4B-BBB9F8267F0F}"/>
              </a:ext>
            </a:extLst>
          </p:cNvPr>
          <p:cNvSpPr/>
          <p:nvPr userDrawn="1"/>
        </p:nvSpPr>
        <p:spPr>
          <a:xfrm>
            <a:off x="-1" y="738000"/>
            <a:ext cx="9144000" cy="44055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 bwMode="gray">
          <a:xfrm>
            <a:off x="359999" y="738000"/>
            <a:ext cx="8424000" cy="4046400"/>
          </a:xfrm>
          <a:custGeom>
            <a:avLst/>
            <a:gdLst>
              <a:gd name="connsiteX0" fmla="*/ 8424000 w 8424000"/>
              <a:gd name="connsiteY0" fmla="*/ 4046400 h 4046400"/>
              <a:gd name="connsiteX1" fmla="*/ 0 w 8424000"/>
              <a:gd name="connsiteY1" fmla="*/ 4046360 h 4046400"/>
              <a:gd name="connsiteX2" fmla="*/ 0 w 8424000"/>
              <a:gd name="connsiteY2" fmla="*/ 40 h 4046400"/>
              <a:gd name="connsiteX3" fmla="*/ 8424000 w 8424000"/>
              <a:gd name="connsiteY3" fmla="*/ 0 h 4046400"/>
              <a:gd name="connsiteX4" fmla="*/ 8424000 w 8424000"/>
              <a:gd name="connsiteY4" fmla="*/ 4046400 h 4046400"/>
              <a:gd name="connsiteX0" fmla="*/ 8424000 w 8424000"/>
              <a:gd name="connsiteY0" fmla="*/ 4046400 h 4046400"/>
              <a:gd name="connsiteX1" fmla="*/ 0 w 8424000"/>
              <a:gd name="connsiteY1" fmla="*/ 4046360 h 4046400"/>
              <a:gd name="connsiteX2" fmla="*/ 0 w 8424000"/>
              <a:gd name="connsiteY2" fmla="*/ 40 h 4046400"/>
              <a:gd name="connsiteX3" fmla="*/ 8424000 w 8424000"/>
              <a:gd name="connsiteY3" fmla="*/ 0 h 4046400"/>
              <a:gd name="connsiteX0" fmla="*/ 8424000 w 8424000"/>
              <a:gd name="connsiteY0" fmla="*/ 4046400 h 4046400"/>
              <a:gd name="connsiteX1" fmla="*/ 0 w 8424000"/>
              <a:gd name="connsiteY1" fmla="*/ 4046360 h 4046400"/>
              <a:gd name="connsiteX2" fmla="*/ 0 w 8424000"/>
              <a:gd name="connsiteY2" fmla="*/ 40 h 4046400"/>
              <a:gd name="connsiteX3" fmla="*/ 8424000 w 8424000"/>
              <a:gd name="connsiteY3" fmla="*/ 0 h 4046400"/>
              <a:gd name="connsiteX4" fmla="*/ 8424000 w 8424000"/>
              <a:gd name="connsiteY4" fmla="*/ 4046400 h 4046400"/>
              <a:gd name="connsiteX0" fmla="*/ 8424000 w 8424000"/>
              <a:gd name="connsiteY0" fmla="*/ 4046400 h 4046400"/>
              <a:gd name="connsiteX1" fmla="*/ 0 w 8424000"/>
              <a:gd name="connsiteY1" fmla="*/ 4046360 h 4046400"/>
              <a:gd name="connsiteX2" fmla="*/ 8424000 w 8424000"/>
              <a:gd name="connsiteY2" fmla="*/ 0 h 4046400"/>
              <a:gd name="connsiteX0" fmla="*/ 8424000 w 8424000"/>
              <a:gd name="connsiteY0" fmla="*/ 4046400 h 4046400"/>
              <a:gd name="connsiteX1" fmla="*/ 0 w 8424000"/>
              <a:gd name="connsiteY1" fmla="*/ 4046360 h 4046400"/>
              <a:gd name="connsiteX2" fmla="*/ 0 w 8424000"/>
              <a:gd name="connsiteY2" fmla="*/ 40 h 4046400"/>
              <a:gd name="connsiteX3" fmla="*/ 8424000 w 8424000"/>
              <a:gd name="connsiteY3" fmla="*/ 0 h 4046400"/>
              <a:gd name="connsiteX4" fmla="*/ 8424000 w 8424000"/>
              <a:gd name="connsiteY4" fmla="*/ 4046400 h 4046400"/>
              <a:gd name="connsiteX0" fmla="*/ 8424000 w 8424000"/>
              <a:gd name="connsiteY0" fmla="*/ 4046400 h 4046400"/>
              <a:gd name="connsiteX1" fmla="*/ 0 w 8424000"/>
              <a:gd name="connsiteY1" fmla="*/ 4046360 h 4046400"/>
              <a:gd name="connsiteX2" fmla="*/ 8424000 w 8424000"/>
              <a:gd name="connsiteY2" fmla="*/ 0 h 4046400"/>
              <a:gd name="connsiteX0" fmla="*/ 8424000 w 8424000"/>
              <a:gd name="connsiteY0" fmla="*/ 4046400 h 4046400"/>
              <a:gd name="connsiteX1" fmla="*/ 0 w 8424000"/>
              <a:gd name="connsiteY1" fmla="*/ 4046360 h 4046400"/>
              <a:gd name="connsiteX2" fmla="*/ 0 w 8424000"/>
              <a:gd name="connsiteY2" fmla="*/ 40 h 4046400"/>
              <a:gd name="connsiteX3" fmla="*/ 8424000 w 8424000"/>
              <a:gd name="connsiteY3" fmla="*/ 0 h 4046400"/>
              <a:gd name="connsiteX4" fmla="*/ 8424000 w 8424000"/>
              <a:gd name="connsiteY4" fmla="*/ 4046400 h 4046400"/>
              <a:gd name="connsiteX0" fmla="*/ 8424000 w 8424000"/>
              <a:gd name="connsiteY0" fmla="*/ 4046400 h 4046400"/>
              <a:gd name="connsiteX1" fmla="*/ 0 w 8424000"/>
              <a:gd name="connsiteY1" fmla="*/ 4046360 h 4046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424000" h="4046400" stroke="0" extrusionOk="0">
                <a:moveTo>
                  <a:pt x="8424000" y="4046400"/>
                </a:moveTo>
                <a:lnTo>
                  <a:pt x="0" y="4046360"/>
                </a:lnTo>
                <a:lnTo>
                  <a:pt x="0" y="40"/>
                </a:lnTo>
                <a:cubicBezTo>
                  <a:pt x="0" y="18"/>
                  <a:pt x="3771553" y="0"/>
                  <a:pt x="8424000" y="0"/>
                </a:cubicBezTo>
                <a:lnTo>
                  <a:pt x="8424000" y="4046400"/>
                </a:lnTo>
                <a:close/>
              </a:path>
              <a:path w="8424000" h="4046400" fill="none">
                <a:moveTo>
                  <a:pt x="8424000" y="4046400"/>
                </a:moveTo>
                <a:lnTo>
                  <a:pt x="0" y="4046360"/>
                </a:lnTo>
              </a:path>
            </a:pathLst>
          </a:custGeom>
          <a:ln w="10160">
            <a:solidFill>
              <a:schemeClr val="tx1"/>
            </a:solidFill>
          </a:ln>
        </p:spPr>
        <p:txBody>
          <a:bodyPr lIns="0" bIns="360000" anchor="ctr" anchorCtr="0"/>
          <a:lstStyle>
            <a:lvl1pPr marL="396000" indent="-396000">
              <a:buFont typeface="+mj-lt"/>
              <a:buAutoNum type="arabicPeriod"/>
              <a:defRPr sz="3250"/>
            </a:lvl1pPr>
          </a:lstStyle>
          <a:p>
            <a:r>
              <a:rPr lang="fr-FR"/>
              <a:t>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 bwMode="gray"/>
        <p:txBody>
          <a:bodyPr/>
          <a:lstStyle/>
          <a:p>
            <a:pPr algn="r"/>
            <a:r>
              <a:rPr lang="fr-FR" cap="all"/>
              <a:t>XX/XX/XXXX</a:t>
            </a:r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>
            <a:lvl1pPr>
              <a:defRPr/>
            </a:lvl1pPr>
          </a:lstStyle>
          <a:p>
            <a:r>
              <a:rPr lang="fr-FR"/>
              <a:t>French National Institute for Industrial </a:t>
            </a:r>
            <a:r>
              <a:rPr lang="fr-FR" err="1"/>
              <a:t>Environment</a:t>
            </a:r>
            <a:r>
              <a:rPr lang="fr-FR"/>
              <a:t> and Risks (Ineris)</a:t>
            </a: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733122C9-A0B9-462F-8757-0847AD287B63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085968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textes 3 colon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 bwMode="gray">
          <a:xfrm>
            <a:off x="359999" y="900000"/>
            <a:ext cx="8424000" cy="720000"/>
          </a:xfrm>
        </p:spPr>
        <p:txBody>
          <a:bodyPr/>
          <a:lstStyle>
            <a:lvl1pPr>
              <a:defRPr/>
            </a:lvl1pPr>
          </a:lstStyle>
          <a:p>
            <a:r>
              <a:rPr lang="fr-FR"/>
              <a:t>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 bwMode="gray"/>
        <p:txBody>
          <a:bodyPr/>
          <a:lstStyle/>
          <a:p>
            <a:pPr algn="r"/>
            <a:r>
              <a:rPr lang="fr-FR" cap="all"/>
              <a:t>XX/XX/XXXX</a:t>
            </a:r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>
            <a:lvl1pPr>
              <a:defRPr/>
            </a:lvl1pPr>
          </a:lstStyle>
          <a:p>
            <a:r>
              <a:rPr lang="fr-FR"/>
              <a:t>French National Institute for Industrial </a:t>
            </a:r>
            <a:r>
              <a:rPr lang="fr-FR" err="1"/>
              <a:t>Environment</a:t>
            </a:r>
            <a:r>
              <a:rPr lang="fr-FR"/>
              <a:t> and Risks (Ineris)</a:t>
            </a: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733122C9-A0B9-462F-8757-0847AD287B63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10" name="Espace réservé du texte 9"/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3312000" y="180000"/>
            <a:ext cx="5472000" cy="360000"/>
          </a:xfrm>
        </p:spPr>
        <p:txBody>
          <a:bodyPr/>
          <a:lstStyle>
            <a:lvl1pPr marL="108000" indent="-108000" algn="r">
              <a:spcAft>
                <a:spcPts val="0"/>
              </a:spcAft>
              <a:buFont typeface="+mj-lt"/>
              <a:buAutoNum type="arabicPeriod"/>
              <a:defRPr sz="750" b="1"/>
            </a:lvl1pPr>
            <a:lvl2pPr marL="108000" indent="-108000" algn="r">
              <a:spcBef>
                <a:spcPts val="0"/>
              </a:spcBef>
              <a:spcAft>
                <a:spcPts val="0"/>
              </a:spcAft>
              <a:buFont typeface="+mj-lt"/>
              <a:buAutoNum type="alphaLcPeriod"/>
              <a:defRPr sz="750"/>
            </a:lvl2pPr>
          </a:lstStyle>
          <a:p>
            <a:pPr lvl="0"/>
            <a:r>
              <a:rPr lang="fr-FR"/>
              <a:t>Titre</a:t>
            </a:r>
          </a:p>
          <a:p>
            <a:pPr lvl="1"/>
            <a:r>
              <a:rPr lang="fr-FR"/>
              <a:t>Sous-titre</a:t>
            </a:r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359999" y="1836000"/>
            <a:ext cx="2520000" cy="2574000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 baseline="0"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/>
              <a:t>Texte de niveau 1</a:t>
            </a:r>
          </a:p>
          <a:p>
            <a:pPr lvl="1"/>
            <a:r>
              <a:rPr lang="fr-FR"/>
              <a:t>Texte de niveau 2</a:t>
            </a:r>
          </a:p>
          <a:p>
            <a:pPr lvl="2"/>
            <a:r>
              <a:rPr lang="fr-FR"/>
              <a:t>Texte de niveau 3</a:t>
            </a:r>
          </a:p>
          <a:p>
            <a:pPr lvl="3"/>
            <a:r>
              <a:rPr lang="fr-FR"/>
              <a:t>Texte de niveau 4</a:t>
            </a:r>
          </a:p>
          <a:p>
            <a:pPr lvl="4"/>
            <a:r>
              <a:rPr lang="fr-FR"/>
              <a:t>Texte de niveau 5</a:t>
            </a:r>
          </a:p>
        </p:txBody>
      </p:sp>
      <p:sp>
        <p:nvSpPr>
          <p:cNvPr id="13" name="Espace réservé du texte 11"/>
          <p:cNvSpPr>
            <a:spLocks noGrp="1"/>
          </p:cNvSpPr>
          <p:nvPr>
            <p:ph type="body" sz="quarter" idx="15" hasCustomPrompt="1"/>
          </p:nvPr>
        </p:nvSpPr>
        <p:spPr bwMode="gray">
          <a:xfrm>
            <a:off x="3312000" y="1836000"/>
            <a:ext cx="2520000" cy="2574000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 baseline="0"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/>
              <a:t>Texte de niveau 1</a:t>
            </a:r>
          </a:p>
          <a:p>
            <a:pPr lvl="1"/>
            <a:r>
              <a:rPr lang="fr-FR"/>
              <a:t>Texte de niveau 2</a:t>
            </a:r>
          </a:p>
          <a:p>
            <a:pPr lvl="2"/>
            <a:r>
              <a:rPr lang="fr-FR"/>
              <a:t>Texte de niveau 3</a:t>
            </a:r>
          </a:p>
          <a:p>
            <a:pPr lvl="3"/>
            <a:r>
              <a:rPr lang="fr-FR"/>
              <a:t>Texte de niveau 4</a:t>
            </a:r>
          </a:p>
          <a:p>
            <a:pPr lvl="4"/>
            <a:r>
              <a:rPr lang="fr-FR"/>
              <a:t>Texte de niveau 5</a:t>
            </a:r>
          </a:p>
        </p:txBody>
      </p:sp>
      <p:sp>
        <p:nvSpPr>
          <p:cNvPr id="14" name="Espace réservé du texte 11"/>
          <p:cNvSpPr>
            <a:spLocks noGrp="1"/>
          </p:cNvSpPr>
          <p:nvPr>
            <p:ph type="body" sz="quarter" idx="16" hasCustomPrompt="1"/>
          </p:nvPr>
        </p:nvSpPr>
        <p:spPr bwMode="gray">
          <a:xfrm>
            <a:off x="6264000" y="1836000"/>
            <a:ext cx="2520000" cy="2574000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 baseline="0"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/>
              <a:t>Texte de niveau 1</a:t>
            </a:r>
          </a:p>
          <a:p>
            <a:pPr lvl="1"/>
            <a:r>
              <a:rPr lang="fr-FR"/>
              <a:t>Texte de niveau 2</a:t>
            </a:r>
          </a:p>
          <a:p>
            <a:pPr lvl="2"/>
            <a:r>
              <a:rPr lang="fr-FR"/>
              <a:t>Texte de niveau 3</a:t>
            </a:r>
          </a:p>
          <a:p>
            <a:pPr lvl="3"/>
            <a:r>
              <a:rPr lang="fr-FR"/>
              <a:t>Texte de niveau 4</a:t>
            </a:r>
          </a:p>
          <a:p>
            <a:pPr lvl="4"/>
            <a:r>
              <a:rPr lang="fr-FR"/>
              <a:t>Texte de niveau 5</a:t>
            </a:r>
          </a:p>
        </p:txBody>
      </p:sp>
    </p:spTree>
    <p:extLst>
      <p:ext uri="{BB962C8B-B14F-4D97-AF65-F5344CB8AC3E}">
        <p14:creationId xmlns:p14="http://schemas.microsoft.com/office/powerpoint/2010/main" val="38404549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 hasCustomPrompt="1"/>
          </p:nvPr>
        </p:nvSpPr>
        <p:spPr bwMode="gray">
          <a:xfrm>
            <a:off x="359999" y="900000"/>
            <a:ext cx="8424000" cy="540000"/>
          </a:xfrm>
        </p:spPr>
        <p:txBody>
          <a:bodyPr/>
          <a:lstStyle/>
          <a:p>
            <a:r>
              <a:rPr lang="fr-FR" noProof="0"/>
              <a:t>Titre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 bwMode="gray"/>
        <p:txBody>
          <a:bodyPr/>
          <a:lstStyle/>
          <a:p>
            <a:pPr algn="r"/>
            <a:r>
              <a:rPr lang="fr-FR" cap="all"/>
              <a:t>XX/XX/XXXX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>
            <a:lvl1pPr>
              <a:defRPr/>
            </a:lvl1pPr>
          </a:lstStyle>
          <a:p>
            <a:r>
              <a:rPr lang="fr-FR"/>
              <a:t>French National Institute for Industrial </a:t>
            </a:r>
            <a:r>
              <a:rPr lang="fr-FR" err="1"/>
              <a:t>Environment</a:t>
            </a:r>
            <a:r>
              <a:rPr lang="fr-FR"/>
              <a:t> and Risks (Ineris)</a:t>
            </a: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733122C9-A0B9-462F-8757-0847AD287B63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9" name="Espace réservé du contenu 8"/>
          <p:cNvSpPr>
            <a:spLocks noGrp="1"/>
          </p:cNvSpPr>
          <p:nvPr>
            <p:ph sz="quarter" idx="14" hasCustomPrompt="1"/>
          </p:nvPr>
        </p:nvSpPr>
        <p:spPr bwMode="gray">
          <a:xfrm>
            <a:off x="359998" y="1836000"/>
            <a:ext cx="8424000" cy="2574000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/>
              <a:t>Texte de niveau 1</a:t>
            </a:r>
          </a:p>
          <a:p>
            <a:pPr lvl="1"/>
            <a:r>
              <a:rPr lang="fr-FR"/>
              <a:t>Texte de niveau 2</a:t>
            </a:r>
          </a:p>
          <a:p>
            <a:pPr lvl="2"/>
            <a:r>
              <a:rPr lang="fr-FR"/>
              <a:t>Texte de niveau 3</a:t>
            </a:r>
          </a:p>
          <a:p>
            <a:pPr lvl="3"/>
            <a:r>
              <a:rPr lang="fr-FR"/>
              <a:t>Texte de niveau 4</a:t>
            </a:r>
          </a:p>
          <a:p>
            <a:pPr lvl="4"/>
            <a:r>
              <a:rPr lang="fr-FR"/>
              <a:t>Texte de niveau 5</a:t>
            </a:r>
          </a:p>
        </p:txBody>
      </p:sp>
      <p:sp>
        <p:nvSpPr>
          <p:cNvPr id="15" name="Espace réservé du texte 9"/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3312000" y="180000"/>
            <a:ext cx="5472000" cy="360000"/>
          </a:xfrm>
        </p:spPr>
        <p:txBody>
          <a:bodyPr/>
          <a:lstStyle>
            <a:lvl1pPr marL="108000" indent="-108000" algn="r">
              <a:spcAft>
                <a:spcPts val="0"/>
              </a:spcAft>
              <a:buFont typeface="+mj-lt"/>
              <a:buAutoNum type="arabicPeriod"/>
              <a:defRPr sz="750" b="1"/>
            </a:lvl1pPr>
            <a:lvl2pPr marL="108000" indent="-108000" algn="r">
              <a:spcBef>
                <a:spcPts val="0"/>
              </a:spcBef>
              <a:spcAft>
                <a:spcPts val="0"/>
              </a:spcAft>
              <a:buFont typeface="+mj-lt"/>
              <a:buAutoNum type="alphaLcPeriod"/>
              <a:defRPr sz="750"/>
            </a:lvl2pPr>
          </a:lstStyle>
          <a:p>
            <a:pPr lvl="0"/>
            <a:r>
              <a:rPr lang="fr-FR"/>
              <a:t>Titre</a:t>
            </a:r>
          </a:p>
          <a:p>
            <a:pPr lvl="1"/>
            <a:r>
              <a:rPr lang="fr-FR"/>
              <a:t>Sous-titre</a:t>
            </a:r>
          </a:p>
        </p:txBody>
      </p:sp>
      <p:sp>
        <p:nvSpPr>
          <p:cNvPr id="12" name="Espace réservé du texte 7">
            <a:extLst>
              <a:ext uri="{FF2B5EF4-FFF2-40B4-BE49-F238E27FC236}">
                <a16:creationId xmlns:a16="http://schemas.microsoft.com/office/drawing/2014/main" id="{0B2F4F43-0CB8-44A7-86A1-2A4A154D3CD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 bwMode="gray">
          <a:xfrm>
            <a:off x="359384" y="1440000"/>
            <a:ext cx="8424614" cy="242951"/>
          </a:xfrm>
          <a:ln>
            <a:noFill/>
          </a:ln>
        </p:spPr>
        <p:txBody>
          <a:bodyPr/>
          <a:lstStyle>
            <a:lvl1pPr marL="9525" indent="85725">
              <a:spcBef>
                <a:spcPts val="400"/>
              </a:spcBef>
              <a:spcAft>
                <a:spcPts val="800"/>
              </a:spcAft>
              <a:buFont typeface="+mj-lt"/>
              <a:buNone/>
              <a:tabLst/>
              <a:defRPr sz="15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324000" indent="-144000">
              <a:spcBef>
                <a:spcPts val="600"/>
              </a:spcBef>
              <a:spcAft>
                <a:spcPts val="800"/>
              </a:spcAft>
              <a:buFont typeface="+mj-lt"/>
              <a:buAutoNum type="alphaLcPeriod"/>
              <a:defRPr/>
            </a:lvl2pPr>
          </a:lstStyle>
          <a:p>
            <a:pPr lvl="0"/>
            <a:r>
              <a:rPr lang="fr-FR"/>
              <a:t>Sous-titre</a:t>
            </a:r>
          </a:p>
          <a:p>
            <a:pPr lvl="0"/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3762BC-756C-3D27-AFF4-B37C098AFF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I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437BD3-9149-B359-2698-725900F8959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4DBDAC-8F5B-8082-B54A-F275C47F47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A192C1-6D70-4E34-8223-645F4389ADAC}" type="slidenum">
              <a:rPr lang="en-IE" smtClean="0"/>
              <a:t>‹N°›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4042160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2.jpeg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 bwMode="gray">
          <a:xfrm>
            <a:off x="359999" y="900000"/>
            <a:ext cx="8424000" cy="720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fr-FR" noProof="0"/>
              <a:t>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 bwMode="gray">
          <a:xfrm>
            <a:off x="359999" y="1836000"/>
            <a:ext cx="8424000" cy="2574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pPr lvl="0"/>
            <a:r>
              <a:rPr lang="fr-FR" noProof="0"/>
              <a:t>Texte de niveau 1</a:t>
            </a:r>
          </a:p>
          <a:p>
            <a:pPr lvl="1"/>
            <a:r>
              <a:rPr lang="fr-FR" noProof="0"/>
              <a:t>Texte de niveau 2</a:t>
            </a:r>
          </a:p>
          <a:p>
            <a:pPr lvl="2"/>
            <a:r>
              <a:rPr lang="fr-FR" noProof="0"/>
              <a:t>Texte de niveau 3</a:t>
            </a:r>
          </a:p>
          <a:p>
            <a:pPr lvl="3"/>
            <a:r>
              <a:rPr lang="fr-FR" noProof="0"/>
              <a:t>Texte de niveau 4</a:t>
            </a:r>
          </a:p>
          <a:p>
            <a:pPr lvl="4"/>
            <a:r>
              <a:rPr lang="fr-FR" noProof="0"/>
              <a:t>Texte de niveau 5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 bwMode="gray">
          <a:xfrm>
            <a:off x="7614000" y="4783500"/>
            <a:ext cx="1170000" cy="36000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ctr">
              <a:defRPr sz="750" b="1">
                <a:solidFill>
                  <a:schemeClr val="tx1"/>
                </a:solidFill>
              </a:defRPr>
            </a:lvl1pPr>
          </a:lstStyle>
          <a:p>
            <a:pPr algn="r"/>
            <a:r>
              <a:rPr lang="fr-FR" cap="all"/>
              <a:t>XX/XX/XXXX</a:t>
            </a: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 bwMode="gray">
          <a:xfrm>
            <a:off x="360000" y="4783500"/>
            <a:ext cx="5904000" cy="36000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750" b="1">
                <a:solidFill>
                  <a:schemeClr val="tx1"/>
                </a:solidFill>
              </a:defRPr>
            </a:lvl1pPr>
          </a:lstStyle>
          <a:p>
            <a:r>
              <a:rPr lang="fr-FR"/>
              <a:t>French National Institute for Industrial </a:t>
            </a:r>
            <a:r>
              <a:rPr lang="fr-FR" err="1"/>
              <a:t>Environment</a:t>
            </a:r>
            <a:r>
              <a:rPr lang="fr-FR"/>
              <a:t> and Risks (Ineris)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 bwMode="gray">
          <a:xfrm>
            <a:off x="6264000" y="4783500"/>
            <a:ext cx="1350000" cy="36000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750" b="1">
                <a:solidFill>
                  <a:schemeClr val="tx1"/>
                </a:solidFill>
              </a:defRPr>
            </a:lvl1pPr>
          </a:lstStyle>
          <a:p>
            <a:fld id="{733122C9-A0B9-462F-8757-0847AD287B63}" type="slidenum">
              <a:rPr lang="fr-FR" smtClean="0"/>
              <a:pPr/>
              <a:t>‹N°›</a:t>
            </a:fld>
            <a:endParaRPr lang="fr-FR"/>
          </a:p>
        </p:txBody>
      </p:sp>
      <p:cxnSp>
        <p:nvCxnSpPr>
          <p:cNvPr id="10" name="Connecteur droit 9"/>
          <p:cNvCxnSpPr/>
          <p:nvPr userDrawn="1"/>
        </p:nvCxnSpPr>
        <p:spPr bwMode="gray">
          <a:xfrm>
            <a:off x="360000" y="4784400"/>
            <a:ext cx="8424000" cy="0"/>
          </a:xfrm>
          <a:prstGeom prst="line">
            <a:avLst/>
          </a:prstGeom>
          <a:ln w="1016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Image 8">
            <a:extLst>
              <a:ext uri="{FF2B5EF4-FFF2-40B4-BE49-F238E27FC236}">
                <a16:creationId xmlns:a16="http://schemas.microsoft.com/office/drawing/2014/main" id="{CE328BC2-B6CA-4F7E-B6D7-8FFA4EA74D78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6000" y="108000"/>
            <a:ext cx="576064" cy="521924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08FB48E5-FA05-4458-83BA-298D09F5251B}"/>
              </a:ext>
            </a:extLst>
          </p:cNvPr>
          <p:cNvPicPr>
            <a:picLocks noChangeAspect="1"/>
          </p:cNvPicPr>
          <p:nvPr userDrawn="1"/>
        </p:nvPicPr>
        <p:blipFill>
          <a:blip r:embed="rId10"/>
          <a:stretch>
            <a:fillRect/>
          </a:stretch>
        </p:blipFill>
        <p:spPr>
          <a:xfrm>
            <a:off x="954000" y="176399"/>
            <a:ext cx="754617" cy="38880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808" r:id="rId1"/>
    <p:sldLayoutId id="2147483812" r:id="rId2"/>
    <p:sldLayoutId id="2147483810" r:id="rId3"/>
    <p:sldLayoutId id="2147483811" r:id="rId4"/>
    <p:sldLayoutId id="2147483809" r:id="rId5"/>
    <p:sldLayoutId id="2147483798" r:id="rId6"/>
    <p:sldLayoutId id="2147483814" r:id="rId7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55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0"/>
        </a:spcBef>
        <a:spcAft>
          <a:spcPts val="500"/>
        </a:spcAft>
        <a:buFont typeface="Arial" pitchFamily="34" charset="0"/>
        <a:buNone/>
        <a:defRPr sz="1050" b="0" kern="1200">
          <a:solidFill>
            <a:schemeClr val="tx1"/>
          </a:solidFill>
          <a:latin typeface="+mn-lt"/>
          <a:ea typeface="+mn-ea"/>
          <a:cs typeface="+mn-cs"/>
        </a:defRPr>
      </a:lvl1pPr>
      <a:lvl2pPr marL="252000" indent="-72000" algn="l" defTabSz="914400" rtl="0" eaLnBrk="1" latinLnBrk="0" hangingPunct="1">
        <a:lnSpc>
          <a:spcPct val="100000"/>
        </a:lnSpc>
        <a:spcBef>
          <a:spcPts val="600"/>
        </a:spcBef>
        <a:spcAft>
          <a:spcPts val="600"/>
        </a:spcAft>
        <a:buFont typeface="Arial" pitchFamily="34" charset="0"/>
        <a:buChar char="•"/>
        <a:defRPr sz="950" kern="1200">
          <a:solidFill>
            <a:schemeClr val="tx1"/>
          </a:solidFill>
          <a:latin typeface="+mn-lt"/>
          <a:ea typeface="+mn-ea"/>
          <a:cs typeface="+mn-cs"/>
        </a:defRPr>
      </a:lvl2pPr>
      <a:lvl3pPr marL="432000" indent="-72000" algn="l" defTabSz="914400" rtl="0" eaLnBrk="1" latinLnBrk="0" hangingPunct="1">
        <a:lnSpc>
          <a:spcPct val="100000"/>
        </a:lnSpc>
        <a:spcBef>
          <a:spcPts val="100"/>
        </a:spcBef>
        <a:spcAft>
          <a:spcPts val="100"/>
        </a:spcAft>
        <a:buSzPct val="100000"/>
        <a:buFont typeface="Arial" pitchFamily="34" charset="0"/>
        <a:buChar char="•"/>
        <a:defRPr sz="850" kern="1200">
          <a:solidFill>
            <a:schemeClr val="tx1"/>
          </a:solidFill>
          <a:latin typeface="+mn-lt"/>
          <a:ea typeface="+mn-ea"/>
          <a:cs typeface="+mn-cs"/>
        </a:defRPr>
      </a:lvl3pPr>
      <a:lvl4pPr marL="612000" indent="-72000" algn="l" defTabSz="914400" rtl="0" eaLnBrk="1" latinLnBrk="0" hangingPunct="1">
        <a:lnSpc>
          <a:spcPct val="100000"/>
        </a:lnSpc>
        <a:spcBef>
          <a:spcPts val="100"/>
        </a:spcBef>
        <a:spcAft>
          <a:spcPts val="100"/>
        </a:spcAft>
        <a:buSzPct val="100000"/>
        <a:buFont typeface="Arial" pitchFamily="34" charset="0"/>
        <a:buChar char="•"/>
        <a:defRPr sz="750" kern="1200">
          <a:solidFill>
            <a:schemeClr val="tx1"/>
          </a:solidFill>
          <a:latin typeface="+mn-lt"/>
          <a:ea typeface="+mn-ea"/>
          <a:cs typeface="+mn-cs"/>
        </a:defRPr>
      </a:lvl4pPr>
      <a:lvl5pPr marL="828000" indent="-72000" algn="l" defTabSz="914400" rtl="0" eaLnBrk="1" latinLnBrk="0" hangingPunct="1">
        <a:lnSpc>
          <a:spcPct val="100000"/>
        </a:lnSpc>
        <a:spcBef>
          <a:spcPts val="100"/>
        </a:spcBef>
        <a:spcAft>
          <a:spcPts val="100"/>
        </a:spcAft>
        <a:buSzPct val="100000"/>
        <a:buFont typeface="Arial" pitchFamily="34" charset="0"/>
        <a:buChar char="•"/>
        <a:defRPr sz="7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regional.atmosphere.copernicus.eu/" TargetMode="Externa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slideLayout" Target="../slideLayouts/slideLayout6.xml"/><Relationship Id="rId7" Type="http://schemas.openxmlformats.org/officeDocument/2006/relationships/image" Target="../media/image11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10" Type="http://schemas.openxmlformats.org/officeDocument/2006/relationships/image" Target="../media/image14.png"/><Relationship Id="rId4" Type="http://schemas.openxmlformats.org/officeDocument/2006/relationships/image" Target="../media/image8.gif"/><Relationship Id="rId9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16.png"/><Relationship Id="rId7" Type="http://schemas.openxmlformats.org/officeDocument/2006/relationships/diagramColors" Target="../diagrams/colors1.xml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2.xml"/><Relationship Id="rId3" Type="http://schemas.openxmlformats.org/officeDocument/2006/relationships/image" Target="../media/image15.png"/><Relationship Id="rId7" Type="http://schemas.openxmlformats.org/officeDocument/2006/relationships/diagramQuickStyle" Target="../diagrams/quickStyle2.xml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6.xml"/><Relationship Id="rId6" Type="http://schemas.openxmlformats.org/officeDocument/2006/relationships/diagramLayout" Target="../diagrams/layout2.xml"/><Relationship Id="rId5" Type="http://schemas.openxmlformats.org/officeDocument/2006/relationships/diagramData" Target="../diagrams/data2.xml"/><Relationship Id="rId10" Type="http://schemas.openxmlformats.org/officeDocument/2006/relationships/image" Target="../media/image21.png"/><Relationship Id="rId4" Type="http://schemas.openxmlformats.org/officeDocument/2006/relationships/image" Target="../media/image16.png"/><Relationship Id="rId9" Type="http://schemas.microsoft.com/office/2007/relationships/diagramDrawing" Target="../diagrams/drawing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7" Type="http://schemas.openxmlformats.org/officeDocument/2006/relationships/image" Target="../media/image29.png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gif"/><Relationship Id="rId2" Type="http://schemas.openxmlformats.org/officeDocument/2006/relationships/hyperlink" Target="https://www.ineris.fr/fr/recherche-appui/risques-chroniques/mesure-prevision-qualite-air/qualite-air-france-metropolitaine" TargetMode="Externa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4.png"/><Relationship Id="rId5" Type="http://schemas.openxmlformats.org/officeDocument/2006/relationships/image" Target="../media/image33.gif"/><Relationship Id="rId4" Type="http://schemas.openxmlformats.org/officeDocument/2006/relationships/image" Target="../media/image32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hyperlink" Target="https://www.lcsqa.org/fr/rapport/performances-prevair-en-2024" TargetMode="External"/><Relationship Id="rId7" Type="http://schemas.openxmlformats.org/officeDocument/2006/relationships/image" Target="../media/image37.png"/><Relationship Id="rId2" Type="http://schemas.openxmlformats.org/officeDocument/2006/relationships/hyperlink" Target="https://atmosphere.copernicus.eu/regional-services" TargetMode="Externa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10" Type="http://schemas.openxmlformats.org/officeDocument/2006/relationships/image" Target="../media/image40.emf"/><Relationship Id="rId4" Type="http://schemas.openxmlformats.org/officeDocument/2006/relationships/hyperlink" Target="https://www.lcsqa.org/fr/rapports-publies" TargetMode="External"/><Relationship Id="rId9" Type="http://schemas.openxmlformats.org/officeDocument/2006/relationships/image" Target="../media/image3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2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A5A8BAFB-DFA4-4FA5-9610-120ADCE28E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034DF719-2B19-4D33-ABAE-F03930064B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French National Institute for Industrial </a:t>
            </a:r>
            <a:r>
              <a:rPr lang="en-GB"/>
              <a:t>Environment</a:t>
            </a:r>
            <a:r>
              <a:rPr lang="fr-FR"/>
              <a:t> and Risks (Ineris)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04B0B77B-7219-4D73-ABE2-988401B931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3122C9-A0B9-462F-8757-0847AD287B63}" type="slidenum">
              <a:rPr lang="fr-FR" smtClean="0"/>
              <a:pPr/>
              <a:t>1</a:t>
            </a:fld>
            <a:endParaRPr lang="fr-FR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897460C6-F1F2-4CEE-ACB8-26B28272D4E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60000" y="2346046"/>
            <a:ext cx="8424000" cy="2077200"/>
          </a:xfrm>
        </p:spPr>
        <p:txBody>
          <a:bodyPr/>
          <a:lstStyle/>
          <a:p>
            <a:r>
              <a:rPr lang="en-US" sz="2400" b="0" dirty="0"/>
              <a:t>Implementation of Chimere for air quality forecasting in France (Prév'air system) and </a:t>
            </a:r>
          </a:p>
          <a:p>
            <a:r>
              <a:rPr lang="en-US" sz="2400" b="0" dirty="0"/>
              <a:t>in Europe (Copernicus)</a:t>
            </a:r>
          </a:p>
          <a:p>
            <a:endParaRPr lang="en-US" sz="2400" b="0" dirty="0"/>
          </a:p>
          <a:p>
            <a:r>
              <a:rPr lang="fr-FR" sz="1200" dirty="0" err="1"/>
              <a:t>F.Meleux</a:t>
            </a:r>
            <a:r>
              <a:rPr lang="fr-FR" sz="1200" dirty="0"/>
              <a:t>, </a:t>
            </a:r>
            <a:r>
              <a:rPr lang="fr-FR" sz="1200" dirty="0" err="1"/>
              <a:t>A.Ung</a:t>
            </a:r>
            <a:r>
              <a:rPr lang="fr-FR" sz="1200" dirty="0"/>
              <a:t>, </a:t>
            </a:r>
            <a:r>
              <a:rPr lang="fr-FR" sz="1200" dirty="0" err="1"/>
              <a:t>F.Couvidat</a:t>
            </a:r>
            <a:r>
              <a:rPr lang="fr-FR" sz="1200" dirty="0"/>
              <a:t>, </a:t>
            </a:r>
            <a:r>
              <a:rPr lang="fr-FR" sz="1200" dirty="0" err="1"/>
              <a:t>V.Lannuque</a:t>
            </a:r>
            <a:r>
              <a:rPr lang="fr-FR" sz="1200" dirty="0"/>
              <a:t>, </a:t>
            </a:r>
            <a:r>
              <a:rPr lang="fr-FR" sz="1200" dirty="0" err="1"/>
              <a:t>A.Guion</a:t>
            </a:r>
            <a:r>
              <a:rPr lang="fr-FR" sz="1200" dirty="0"/>
              <a:t>, </a:t>
            </a:r>
            <a:r>
              <a:rPr lang="fr-FR" sz="1200" dirty="0" err="1"/>
              <a:t>A.Colette</a:t>
            </a:r>
            <a:r>
              <a:rPr lang="fr-FR" sz="1200" dirty="0"/>
              <a:t> - Ineris</a:t>
            </a:r>
            <a:endParaRPr lang="en-US" sz="2400" b="0" dirty="0"/>
          </a:p>
          <a:p>
            <a:endParaRPr lang="en-US" sz="1200" b="0" dirty="0"/>
          </a:p>
          <a:p>
            <a:endParaRPr lang="en-US" sz="1200" b="0" dirty="0"/>
          </a:p>
          <a:p>
            <a:r>
              <a:rPr lang="en-US" sz="1200" b="0" dirty="0"/>
              <a:t>CHIMERE workshop, 26 June 2026</a:t>
            </a:r>
          </a:p>
          <a:p>
            <a:endParaRPr lang="en-US" sz="2400" b="0" dirty="0"/>
          </a:p>
          <a:p>
            <a:pPr lvl="1"/>
            <a:endParaRPr lang="fr-FR" sz="1600" dirty="0">
              <a:solidFill>
                <a:schemeClr val="hlink"/>
              </a:solidFill>
            </a:endParaRPr>
          </a:p>
          <a:p>
            <a:pPr lvl="1"/>
            <a:endParaRPr lang="fr-FR" sz="1600" dirty="0">
              <a:solidFill>
                <a:schemeClr val="hlin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85591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4C386B-9514-338C-6FAC-308AED4274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E0728E6-775A-C6E3-488B-EE8000926E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Copernicus Atmospheric Monitoring Service – 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30D7AE16-EE10-2CB2-9A77-964ED4F3C8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r>
              <a:rPr lang="fr-FR" cap="all" dirty="0"/>
              <a:t>26/06/2026</a:t>
            </a:r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FEABC731-F84B-8139-6D94-A2521E8A1A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French National Institute for Industrial Environment and Risks (Ineris)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95B195F2-F35B-E3B2-A19F-C3DFAF15E7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3122C9-A0B9-462F-8757-0847AD287B63}" type="slidenum">
              <a:rPr lang="fr-FR" smtClean="0"/>
              <a:pPr/>
              <a:t>2</a:t>
            </a:fld>
            <a:endParaRPr lang="fr-FR" dirty="0"/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769E52DC-B0B0-5670-6C1F-F33C4FA862EE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5465618" y="1836000"/>
            <a:ext cx="3318380" cy="2947500"/>
          </a:xfrm>
        </p:spPr>
        <p:txBody>
          <a:bodyPr/>
          <a:lstStyle/>
          <a:p>
            <a:r>
              <a:rPr lang="en-GB" dirty="0"/>
              <a:t>11 European teams provide hourly air quality forecasts</a:t>
            </a:r>
          </a:p>
          <a:p>
            <a:pPr marL="171450" indent="-171450">
              <a:buFont typeface="Symbol" panose="05050102010706020507" pitchFamily="18" charset="2"/>
              <a:buChar char="Þ"/>
            </a:pPr>
            <a:r>
              <a:rPr lang="en-GB" dirty="0"/>
              <a:t>Computation of the Ensemble Forecasts (median value)</a:t>
            </a:r>
          </a:p>
          <a:p>
            <a:pPr marL="171450" indent="-171450">
              <a:buFont typeface="Symbol" panose="05050102010706020507" pitchFamily="18" charset="2"/>
              <a:buChar char="Þ"/>
            </a:pPr>
            <a:r>
              <a:rPr lang="en-GB" dirty="0"/>
              <a:t>22 pollutants :</a:t>
            </a:r>
          </a:p>
          <a:p>
            <a:pPr lvl="1" indent="0">
              <a:buNone/>
            </a:pPr>
            <a:r>
              <a:rPr lang="en-GB" dirty="0"/>
              <a:t>Regulated </a:t>
            </a:r>
            <a:r>
              <a:rPr lang="en-GB" dirty="0" err="1"/>
              <a:t>polluants</a:t>
            </a:r>
            <a:r>
              <a:rPr lang="en-GB" dirty="0"/>
              <a:t>: O3, NO2, PM10, PM2.5</a:t>
            </a:r>
          </a:p>
          <a:p>
            <a:pPr lvl="1" indent="0">
              <a:buNone/>
            </a:pPr>
            <a:r>
              <a:rPr lang="en-GB" dirty="0"/>
              <a:t>Additional species: NH3, CO, SIA , Dust, Fire tracer, </a:t>
            </a:r>
            <a:r>
              <a:rPr lang="en-GB" dirty="0" err="1"/>
              <a:t>Seasalt</a:t>
            </a:r>
            <a:r>
              <a:rPr lang="en-GB" dirty="0"/>
              <a:t>, </a:t>
            </a:r>
            <a:r>
              <a:rPr lang="en-GB" dirty="0" err="1"/>
              <a:t>Ecres</a:t>
            </a:r>
            <a:r>
              <a:rPr lang="en-GB" dirty="0"/>
              <a:t>,  …)</a:t>
            </a:r>
          </a:p>
          <a:p>
            <a:pPr marL="171450" indent="-171450">
              <a:buFont typeface="Symbol" panose="05050102010706020507" pitchFamily="18" charset="2"/>
              <a:buChar char="Þ"/>
            </a:pPr>
            <a:r>
              <a:rPr lang="en-GB" dirty="0"/>
              <a:t>0.1° of resolution</a:t>
            </a:r>
          </a:p>
          <a:p>
            <a:pPr marL="171450" indent="-171450">
              <a:buFont typeface="Symbol" panose="05050102010706020507" pitchFamily="18" charset="2"/>
              <a:buChar char="Þ"/>
            </a:pPr>
            <a:r>
              <a:rPr lang="en-GB" dirty="0"/>
              <a:t>10 levels from surface to 5000m</a:t>
            </a:r>
          </a:p>
          <a:p>
            <a:pPr marL="171450" indent="-171450">
              <a:buFont typeface="Symbol" panose="05050102010706020507" pitchFamily="18" charset="2"/>
              <a:buChar char="Þ"/>
            </a:pPr>
            <a:r>
              <a:rPr lang="en-GB" dirty="0"/>
              <a:t>96h (D+0 to D+3)</a:t>
            </a:r>
          </a:p>
          <a:p>
            <a:pPr marL="171450" indent="-171450">
              <a:buFont typeface="Symbol" panose="05050102010706020507" pitchFamily="18" charset="2"/>
              <a:buChar char="Þ"/>
            </a:pPr>
            <a:endParaRPr lang="en-GB" dirty="0"/>
          </a:p>
          <a:p>
            <a:pPr marL="171450" indent="-171450">
              <a:buFont typeface="Symbol" panose="05050102010706020507" pitchFamily="18" charset="2"/>
              <a:buChar char="Þ"/>
            </a:pPr>
            <a:r>
              <a:rPr lang="en-GB" dirty="0"/>
              <a:t>6 pollens (Alder, Birch, Grass, </a:t>
            </a:r>
            <a:r>
              <a:rPr lang="en-GB" dirty="0" err="1"/>
              <a:t>Mugworth</a:t>
            </a:r>
            <a:r>
              <a:rPr lang="en-GB" dirty="0"/>
              <a:t>, Olive, Ragweed)</a:t>
            </a:r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197105D3-4228-CC24-2E60-EF2999DABE8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8" name="Espace réservé du texte 7">
            <a:extLst>
              <a:ext uri="{FF2B5EF4-FFF2-40B4-BE49-F238E27FC236}">
                <a16:creationId xmlns:a16="http://schemas.microsoft.com/office/drawing/2014/main" id="{AF259944-AA83-435E-E7E3-1A495CE4CC2D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GB" dirty="0"/>
              <a:t>European Air Quality component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8D2975A1-7DF6-AE4A-4C86-07E9DE49BD5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7373"/>
          <a:stretch>
            <a:fillRect/>
          </a:stretch>
        </p:blipFill>
        <p:spPr>
          <a:xfrm>
            <a:off x="270162" y="1836000"/>
            <a:ext cx="5069465" cy="272704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A0D11B78-F4D8-3244-7000-EF35D3B11DE7}"/>
              </a:ext>
            </a:extLst>
          </p:cNvPr>
          <p:cNvSpPr txBox="1"/>
          <p:nvPr/>
        </p:nvSpPr>
        <p:spPr>
          <a:xfrm>
            <a:off x="1530000" y="4339473"/>
            <a:ext cx="62992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200" dirty="0">
                <a:hlinkClick r:id="rId3"/>
              </a:rPr>
              <a:t>https://regional.atmosphere.copernicus.eu/</a:t>
            </a:r>
            <a:endParaRPr lang="fr-FR" sz="1200" dirty="0"/>
          </a:p>
          <a:p>
            <a:r>
              <a:rPr lang="fr-FR" sz="1200" dirty="0"/>
              <a:t>https://ads.atmosphere.copernicus.eu/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665768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23B367-FC89-C6F1-F489-A2998865F6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French national air quality platform Prev’air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2A275277-5F05-5FF6-3703-980807A96D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r>
              <a:rPr lang="fr-FR" cap="all" dirty="0"/>
              <a:t>26/06/2026</a:t>
            </a:r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48CA9BE1-EF3A-DDA8-D3B3-C7B4CEF03A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dirty="0"/>
              <a:t>French National Institute for </a:t>
            </a:r>
            <a:r>
              <a:rPr lang="fr-FR" dirty="0" err="1"/>
              <a:t>Industrial</a:t>
            </a:r>
            <a:r>
              <a:rPr lang="fr-FR" dirty="0"/>
              <a:t> </a:t>
            </a:r>
            <a:r>
              <a:rPr lang="fr-FR" dirty="0" err="1"/>
              <a:t>Environment</a:t>
            </a:r>
            <a:r>
              <a:rPr lang="fr-FR" dirty="0"/>
              <a:t> and Risks (Ineris)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B11221C8-3761-E8A6-ED60-75FC276ADF45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5017454" y="1843257"/>
            <a:ext cx="3968053" cy="2833372"/>
          </a:xfrm>
        </p:spPr>
        <p:txBody>
          <a:bodyPr/>
          <a:lstStyle/>
          <a:p>
            <a:r>
              <a:rPr lang="en-GB" dirty="0"/>
              <a:t>Daily and hourly forecasts from D+0 to D+5 </a:t>
            </a:r>
          </a:p>
          <a:p>
            <a:endParaRPr lang="en-GB" dirty="0"/>
          </a:p>
          <a:p>
            <a:r>
              <a:rPr lang="en-GB" dirty="0"/>
              <a:t>Mainly focusing on regulatory pollutants O3, NO2, PM10 and PM2.5</a:t>
            </a:r>
          </a:p>
          <a:p>
            <a:endParaRPr lang="en-GB" dirty="0"/>
          </a:p>
          <a:p>
            <a:r>
              <a:rPr lang="en-GB" dirty="0"/>
              <a:t>CHIMERE: 10 levels from surface to 5000m- Resolution of 4 km</a:t>
            </a:r>
          </a:p>
          <a:p>
            <a:r>
              <a:rPr lang="en-GB" dirty="0"/>
              <a:t>Refined at 2 km with statistical processing.</a:t>
            </a:r>
          </a:p>
          <a:p>
            <a:endParaRPr lang="en-US" dirty="0"/>
          </a:p>
          <a:p>
            <a:r>
              <a:rPr lang="en-US" dirty="0"/>
              <a:t>Provision of forecast maps and numerical data (to the public, authorities, research organizations and the private sector)</a:t>
            </a:r>
          </a:p>
          <a:p>
            <a:endParaRPr lang="en-US" dirty="0"/>
          </a:p>
          <a:p>
            <a:r>
              <a:rPr lang="en-US" dirty="0"/>
              <a:t>Communication in case of a risk of a nationwide pollution episode (3 subregions and persistence of 2 days)</a:t>
            </a:r>
            <a:endParaRPr lang="en-GB" dirty="0"/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A9A0B128-2E55-4293-D1C0-BC7BCAF344E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8" name="Espace réservé du texte 7">
            <a:extLst>
              <a:ext uri="{FF2B5EF4-FFF2-40B4-BE49-F238E27FC236}">
                <a16:creationId xmlns:a16="http://schemas.microsoft.com/office/drawing/2014/main" id="{E82714B3-032C-C2F3-4B71-64D90B7F26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GB" dirty="0"/>
              <a:t>www.prevair.org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71A1CA34-9895-1047-7301-33B317AB6A3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493" y="1880115"/>
            <a:ext cx="4658071" cy="246327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614CBF81-4BF8-94FB-9B76-1707B0A95E8A}"/>
              </a:ext>
            </a:extLst>
          </p:cNvPr>
          <p:cNvSpPr txBox="1"/>
          <p:nvPr/>
        </p:nvSpPr>
        <p:spPr>
          <a:xfrm>
            <a:off x="427312" y="4343385"/>
            <a:ext cx="4590142" cy="3259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spcAft>
                <a:spcPts val="0"/>
              </a:spcAft>
            </a:pPr>
            <a:r>
              <a:rPr lang="en-US" sz="1400" dirty="0"/>
              <a:t>available in open data: data.gouv.fr</a:t>
            </a:r>
          </a:p>
        </p:txBody>
      </p:sp>
    </p:spTree>
    <p:extLst>
      <p:ext uri="{BB962C8B-B14F-4D97-AF65-F5344CB8AC3E}">
        <p14:creationId xmlns:p14="http://schemas.microsoft.com/office/powerpoint/2010/main" val="293089661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09D5218-40B1-9F27-BB80-1A0E7D67A3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Air quality report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FEBE388A-9A45-CB61-04D6-B3A37C5EAD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r>
              <a:rPr lang="fr-FR" cap="all" dirty="0"/>
              <a:t>26/06/2026</a:t>
            </a:r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8D92212C-0431-6725-22FF-9CC8099E4F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French National Institute for Industrial Environment and Risks (Ineris)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9EDAD61C-6008-41F4-F0AB-10478F92B7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3122C9-A0B9-462F-8757-0847AD287B63}" type="slidenum">
              <a:rPr lang="fr-FR" smtClean="0"/>
              <a:pPr/>
              <a:t>4</a:t>
            </a:fld>
            <a:endParaRPr lang="fr-FR"/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752790FF-5125-E8A9-8D0D-3752D203DADF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3312000" y="1836000"/>
            <a:ext cx="5471998" cy="2574000"/>
          </a:xfrm>
        </p:spPr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dirty="0"/>
              <a:t>Provides a description of the pollution episode</a:t>
            </a:r>
          </a:p>
          <a:p>
            <a:pPr marL="423450" lvl="1" indent="-171450"/>
            <a:r>
              <a:rPr lang="en-GB" dirty="0"/>
              <a:t>meteorological conditions</a:t>
            </a:r>
          </a:p>
          <a:p>
            <a:pPr marL="423450" lvl="1" indent="-171450"/>
            <a:r>
              <a:rPr lang="en-GB" dirty="0"/>
              <a:t>emission sources driving the deterioration of the air quality</a:t>
            </a:r>
          </a:p>
          <a:p>
            <a:endParaRPr lang="en-GB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dirty="0"/>
              <a:t>List of subregions that could be affected by high concentrations</a:t>
            </a:r>
          </a:p>
          <a:p>
            <a:endParaRPr lang="en-GB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dirty="0"/>
              <a:t>Duration of the episode</a:t>
            </a:r>
          </a:p>
          <a:p>
            <a:endParaRPr lang="en-GB" dirty="0"/>
          </a:p>
          <a:p>
            <a:r>
              <a:rPr lang="en-GB" dirty="0"/>
              <a:t>Sent to all actors of the air quality monitoring (including Ministries and AASQA) and to national media (AFP, …)</a:t>
            </a:r>
          </a:p>
          <a:p>
            <a:endParaRPr lang="en-GB" dirty="0"/>
          </a:p>
          <a:p>
            <a:r>
              <a:rPr lang="en-GB" dirty="0"/>
              <a:t>And published on networks </a:t>
            </a:r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3A34BA7B-2419-B9FB-7DD2-D7A87EC6AE9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8" name="Espace réservé du texte 7">
            <a:extLst>
              <a:ext uri="{FF2B5EF4-FFF2-40B4-BE49-F238E27FC236}">
                <a16:creationId xmlns:a16="http://schemas.microsoft.com/office/drawing/2014/main" id="{597E0FC6-5258-7CFA-5347-66855E9042B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GB" dirty="0"/>
              <a:t>In case of pollution episode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DEBBA83D-D23F-6391-ACA9-F46589146B9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3953" y="1770971"/>
            <a:ext cx="2144795" cy="2949093"/>
          </a:xfrm>
          <a:prstGeom prst="rect">
            <a:avLst/>
          </a:prstGeom>
        </p:spPr>
      </p:pic>
      <p:pic>
        <p:nvPicPr>
          <p:cNvPr id="2050" name="Picture 2">
            <a:extLst>
              <a:ext uri="{FF2B5EF4-FFF2-40B4-BE49-F238E27FC236}">
                <a16:creationId xmlns:a16="http://schemas.microsoft.com/office/drawing/2014/main" id="{69B2593C-02E3-9A9A-81FD-A1808BA212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59908" y="229186"/>
            <a:ext cx="1678183" cy="20026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108467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E973ABB-7669-4B4F-9608-3E14CE7BCC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Prév’air </a:t>
            </a:r>
            <a:r>
              <a:rPr lang="fr-FR" sz="2800"/>
              <a:t>(www.prevair.org)</a:t>
            </a:r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2323533E-F085-4699-8CC4-6D156BD760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dirty="0"/>
              <a:t>Institut national de l’environnement industriel et des risques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45B6E6F4-D143-497C-97EE-CBE2D24EA1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3122C9-A0B9-462F-8757-0847AD287B63}" type="slidenum">
              <a:rPr lang="fr-FR" smtClean="0"/>
              <a:pPr/>
              <a:t>5</a:t>
            </a:fld>
            <a:endParaRPr lang="fr-FR" dirty="0"/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0D42A317-0EE6-4E9C-AE35-78C8DFA908A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270412" y="4011910"/>
            <a:ext cx="8153151" cy="710338"/>
          </a:xfrm>
          <a:ln>
            <a:solidFill>
              <a:schemeClr val="tx1"/>
            </a:solidFill>
            <a:prstDash val="dash"/>
          </a:ln>
        </p:spPr>
        <p:txBody>
          <a:bodyPr/>
          <a:lstStyle/>
          <a:p>
            <a:pPr marL="171450" indent="-171450">
              <a:buFont typeface="Symbol" panose="05050102010706020507" pitchFamily="18" charset="2"/>
              <a:buChar char="Þ"/>
            </a:pPr>
            <a:endParaRPr lang="en-US" dirty="0"/>
          </a:p>
          <a:p>
            <a:pPr marL="171450" indent="-171450">
              <a:buFont typeface="Symbol" panose="05050102010706020507" pitchFamily="18" charset="2"/>
              <a:buChar char="Þ"/>
            </a:pPr>
            <a:r>
              <a:rPr lang="en-US" dirty="0"/>
              <a:t>Monitoring also for overseas territories with similar modelling set-up ( model version, horizontal and vertical resolutions …)</a:t>
            </a:r>
            <a:endParaRPr lang="fr-FR" dirty="0"/>
          </a:p>
        </p:txBody>
      </p:sp>
      <p:sp>
        <p:nvSpPr>
          <p:cNvPr id="8" name="Espace réservé du texte 7">
            <a:extLst>
              <a:ext uri="{FF2B5EF4-FFF2-40B4-BE49-F238E27FC236}">
                <a16:creationId xmlns:a16="http://schemas.microsoft.com/office/drawing/2014/main" id="{B2B0613D-3464-459B-97C2-0F4A9FBC1C74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270412" y="1406054"/>
            <a:ext cx="8424614" cy="242951"/>
          </a:xfrm>
        </p:spPr>
        <p:txBody>
          <a:bodyPr/>
          <a:lstStyle/>
          <a:p>
            <a:r>
              <a:rPr lang="fr-FR"/>
              <a:t>Métropole</a:t>
            </a:r>
          </a:p>
        </p:txBody>
      </p:sp>
      <p:pic>
        <p:nvPicPr>
          <p:cNvPr id="12" name="Espace réservé du contenu 8">
            <a:extLst>
              <a:ext uri="{FF2B5EF4-FFF2-40B4-BE49-F238E27FC236}">
                <a16:creationId xmlns:a16="http://schemas.microsoft.com/office/drawing/2014/main" id="{E8CABB87-780D-DD23-A720-F9A0BE1C3CA9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23508"/>
          <a:stretch/>
        </p:blipFill>
        <p:spPr bwMode="gray">
          <a:xfrm>
            <a:off x="5118186" y="1284506"/>
            <a:ext cx="1545725" cy="167336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BB1C1477-9F4E-0821-FE4C-AEFF3A5EC46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44747" y="781995"/>
            <a:ext cx="1010690" cy="76467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3FFD7517-5635-C428-783C-1C9F48636DD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130325" y="1392627"/>
            <a:ext cx="673114" cy="78706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B5C20FBD-3F1C-BAF1-EF74-4B919CCD15B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47639" y="2569629"/>
            <a:ext cx="673115" cy="45692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7B8A08AB-CEDD-33E5-6D29-28B6271F738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744747" y="1756659"/>
            <a:ext cx="1010690" cy="84606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1" name="Espace réservé du texte 7">
            <a:extLst>
              <a:ext uri="{FF2B5EF4-FFF2-40B4-BE49-F238E27FC236}">
                <a16:creationId xmlns:a16="http://schemas.microsoft.com/office/drawing/2014/main" id="{67F9144C-ED13-0A35-3954-4F5D214722D9}"/>
              </a:ext>
            </a:extLst>
          </p:cNvPr>
          <p:cNvSpPr txBox="1">
            <a:spLocks/>
          </p:cNvSpPr>
          <p:nvPr/>
        </p:nvSpPr>
        <p:spPr bwMode="gray">
          <a:xfrm>
            <a:off x="5137073" y="1027647"/>
            <a:ext cx="1010691" cy="242951"/>
          </a:xfrm>
          <a:prstGeom prst="rect">
            <a:avLst/>
          </a:prstGeom>
          <a:ln>
            <a:noFill/>
          </a:ln>
        </p:spPr>
        <p:txBody>
          <a:bodyPr vert="horz" lIns="0" tIns="0" rIns="0" bIns="0" rtlCol="0" anchor="t" anchorCtr="0">
            <a:noAutofit/>
          </a:bodyPr>
          <a:lstStyle>
            <a:lvl1pPr marL="9525" indent="85725" algn="l" defTabSz="914400" rtl="0" eaLnBrk="1" latinLnBrk="0" hangingPunct="1">
              <a:lnSpc>
                <a:spcPct val="100000"/>
              </a:lnSpc>
              <a:spcBef>
                <a:spcPts val="400"/>
              </a:spcBef>
              <a:spcAft>
                <a:spcPts val="800"/>
              </a:spcAft>
              <a:buFont typeface="+mj-lt"/>
              <a:buNone/>
              <a:tabLst/>
              <a:defRPr sz="1500" b="1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24000" indent="-144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800"/>
              </a:spcAft>
              <a:buFont typeface="+mj-lt"/>
              <a:buAutoNum type="alphaLcPeriod"/>
              <a:defRPr sz="9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32000" indent="-72000" algn="l" defTabSz="914400" rtl="0" eaLnBrk="1" latinLnBrk="0" hangingPunct="1">
              <a:lnSpc>
                <a:spcPct val="100000"/>
              </a:lnSpc>
              <a:spcBef>
                <a:spcPts val="100"/>
              </a:spcBef>
              <a:spcAft>
                <a:spcPts val="100"/>
              </a:spcAft>
              <a:buSzPct val="100000"/>
              <a:buFont typeface="Arial" pitchFamily="34" charset="0"/>
              <a:buChar char="•"/>
              <a:defRPr sz="8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12000" indent="-72000" algn="l" defTabSz="914400" rtl="0" eaLnBrk="1" latinLnBrk="0" hangingPunct="1">
              <a:lnSpc>
                <a:spcPct val="100000"/>
              </a:lnSpc>
              <a:spcBef>
                <a:spcPts val="100"/>
              </a:spcBef>
              <a:spcAft>
                <a:spcPts val="100"/>
              </a:spcAft>
              <a:buSzPct val="100000"/>
              <a:buFont typeface="Arial" pitchFamily="34" charset="0"/>
              <a:buChar char="•"/>
              <a:defRPr sz="7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28000" indent="-72000" algn="l" defTabSz="914400" rtl="0" eaLnBrk="1" latinLnBrk="0" hangingPunct="1">
              <a:lnSpc>
                <a:spcPct val="100000"/>
              </a:lnSpc>
              <a:spcBef>
                <a:spcPts val="100"/>
              </a:spcBef>
              <a:spcAft>
                <a:spcPts val="100"/>
              </a:spcAft>
              <a:buSzPct val="100000"/>
              <a:buFont typeface="Arial" pitchFamily="34" charset="0"/>
              <a:buChar char="•"/>
              <a:defRPr sz="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/>
              <a:t>Caraïbes</a:t>
            </a:r>
          </a:p>
        </p:txBody>
      </p:sp>
      <p:pic>
        <p:nvPicPr>
          <p:cNvPr id="3" name="Enregistrement 2025-04-02 213628">
            <a:hlinkClick r:id="" action="ppaction://media"/>
            <a:extLst>
              <a:ext uri="{FF2B5EF4-FFF2-40B4-BE49-F238E27FC236}">
                <a16:creationId xmlns:a16="http://schemas.microsoft.com/office/drawing/2014/main" id="{3A6B0287-B05E-D879-9E5D-6C07DCAE4C06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818555" y="1706915"/>
            <a:ext cx="3641964" cy="2122295"/>
          </a:xfrm>
          <a:prstGeom prst="rect">
            <a:avLst/>
          </a:prstGeom>
        </p:spPr>
      </p:pic>
      <p:sp>
        <p:nvSpPr>
          <p:cNvPr id="9" name="Espace réservé du texte 7">
            <a:extLst>
              <a:ext uri="{FF2B5EF4-FFF2-40B4-BE49-F238E27FC236}">
                <a16:creationId xmlns:a16="http://schemas.microsoft.com/office/drawing/2014/main" id="{162491CD-D591-F78E-CC43-A91881657C81}"/>
              </a:ext>
            </a:extLst>
          </p:cNvPr>
          <p:cNvSpPr txBox="1">
            <a:spLocks/>
          </p:cNvSpPr>
          <p:nvPr/>
        </p:nvSpPr>
        <p:spPr bwMode="gray">
          <a:xfrm>
            <a:off x="6669161" y="555526"/>
            <a:ext cx="1010691" cy="242951"/>
          </a:xfrm>
          <a:prstGeom prst="rect">
            <a:avLst/>
          </a:prstGeom>
          <a:ln>
            <a:noFill/>
          </a:ln>
        </p:spPr>
        <p:txBody>
          <a:bodyPr vert="horz" lIns="0" tIns="0" rIns="0" bIns="0" rtlCol="0" anchor="t" anchorCtr="0">
            <a:noAutofit/>
          </a:bodyPr>
          <a:lstStyle>
            <a:lvl1pPr marL="9525" indent="85725" algn="l" defTabSz="914400" rtl="0" eaLnBrk="1" latinLnBrk="0" hangingPunct="1">
              <a:lnSpc>
                <a:spcPct val="100000"/>
              </a:lnSpc>
              <a:spcBef>
                <a:spcPts val="400"/>
              </a:spcBef>
              <a:spcAft>
                <a:spcPts val="800"/>
              </a:spcAft>
              <a:buFont typeface="+mj-lt"/>
              <a:buNone/>
              <a:tabLst/>
              <a:defRPr sz="1500" b="1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24000" indent="-144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800"/>
              </a:spcAft>
              <a:buFont typeface="+mj-lt"/>
              <a:buAutoNum type="alphaLcPeriod"/>
              <a:defRPr sz="9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32000" indent="-72000" algn="l" defTabSz="914400" rtl="0" eaLnBrk="1" latinLnBrk="0" hangingPunct="1">
              <a:lnSpc>
                <a:spcPct val="100000"/>
              </a:lnSpc>
              <a:spcBef>
                <a:spcPts val="100"/>
              </a:spcBef>
              <a:spcAft>
                <a:spcPts val="100"/>
              </a:spcAft>
              <a:buSzPct val="100000"/>
              <a:buFont typeface="Arial" pitchFamily="34" charset="0"/>
              <a:buChar char="•"/>
              <a:defRPr sz="8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12000" indent="-72000" algn="l" defTabSz="914400" rtl="0" eaLnBrk="1" latinLnBrk="0" hangingPunct="1">
              <a:lnSpc>
                <a:spcPct val="100000"/>
              </a:lnSpc>
              <a:spcBef>
                <a:spcPts val="100"/>
              </a:spcBef>
              <a:spcAft>
                <a:spcPts val="100"/>
              </a:spcAft>
              <a:buSzPct val="100000"/>
              <a:buFont typeface="Arial" pitchFamily="34" charset="0"/>
              <a:buChar char="•"/>
              <a:defRPr sz="7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28000" indent="-72000" algn="l" defTabSz="914400" rtl="0" eaLnBrk="1" latinLnBrk="0" hangingPunct="1">
              <a:lnSpc>
                <a:spcPct val="100000"/>
              </a:lnSpc>
              <a:spcBef>
                <a:spcPts val="100"/>
              </a:spcBef>
              <a:spcAft>
                <a:spcPts val="100"/>
              </a:spcAft>
              <a:buSzPct val="100000"/>
              <a:buFont typeface="Arial" pitchFamily="34" charset="0"/>
              <a:buChar char="•"/>
              <a:defRPr sz="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200"/>
              <a:t>Guadeloupe</a:t>
            </a:r>
          </a:p>
        </p:txBody>
      </p:sp>
      <p:sp>
        <p:nvSpPr>
          <p:cNvPr id="10" name="Espace réservé du texte 7">
            <a:extLst>
              <a:ext uri="{FF2B5EF4-FFF2-40B4-BE49-F238E27FC236}">
                <a16:creationId xmlns:a16="http://schemas.microsoft.com/office/drawing/2014/main" id="{992B3CC7-8EDA-AEC0-6398-023772996631}"/>
              </a:ext>
            </a:extLst>
          </p:cNvPr>
          <p:cNvSpPr txBox="1">
            <a:spLocks/>
          </p:cNvSpPr>
          <p:nvPr/>
        </p:nvSpPr>
        <p:spPr bwMode="gray">
          <a:xfrm>
            <a:off x="6675652" y="1566371"/>
            <a:ext cx="1010691" cy="242951"/>
          </a:xfrm>
          <a:prstGeom prst="rect">
            <a:avLst/>
          </a:prstGeom>
          <a:ln>
            <a:noFill/>
          </a:ln>
        </p:spPr>
        <p:txBody>
          <a:bodyPr vert="horz" lIns="0" tIns="0" rIns="0" bIns="0" rtlCol="0" anchor="t" anchorCtr="0">
            <a:noAutofit/>
          </a:bodyPr>
          <a:lstStyle>
            <a:lvl1pPr marL="9525" indent="85725" algn="l" defTabSz="914400" rtl="0" eaLnBrk="1" latinLnBrk="0" hangingPunct="1">
              <a:lnSpc>
                <a:spcPct val="100000"/>
              </a:lnSpc>
              <a:spcBef>
                <a:spcPts val="400"/>
              </a:spcBef>
              <a:spcAft>
                <a:spcPts val="800"/>
              </a:spcAft>
              <a:buFont typeface="+mj-lt"/>
              <a:buNone/>
              <a:tabLst/>
              <a:defRPr sz="1500" b="1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24000" indent="-144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800"/>
              </a:spcAft>
              <a:buFont typeface="+mj-lt"/>
              <a:buAutoNum type="alphaLcPeriod"/>
              <a:defRPr sz="9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32000" indent="-72000" algn="l" defTabSz="914400" rtl="0" eaLnBrk="1" latinLnBrk="0" hangingPunct="1">
              <a:lnSpc>
                <a:spcPct val="100000"/>
              </a:lnSpc>
              <a:spcBef>
                <a:spcPts val="100"/>
              </a:spcBef>
              <a:spcAft>
                <a:spcPts val="100"/>
              </a:spcAft>
              <a:buSzPct val="100000"/>
              <a:buFont typeface="Arial" pitchFamily="34" charset="0"/>
              <a:buChar char="•"/>
              <a:defRPr sz="8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12000" indent="-72000" algn="l" defTabSz="914400" rtl="0" eaLnBrk="1" latinLnBrk="0" hangingPunct="1">
              <a:lnSpc>
                <a:spcPct val="100000"/>
              </a:lnSpc>
              <a:spcBef>
                <a:spcPts val="100"/>
              </a:spcBef>
              <a:spcAft>
                <a:spcPts val="100"/>
              </a:spcAft>
              <a:buSzPct val="100000"/>
              <a:buFont typeface="Arial" pitchFamily="34" charset="0"/>
              <a:buChar char="•"/>
              <a:defRPr sz="7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28000" indent="-72000" algn="l" defTabSz="914400" rtl="0" eaLnBrk="1" latinLnBrk="0" hangingPunct="1">
              <a:lnSpc>
                <a:spcPct val="100000"/>
              </a:lnSpc>
              <a:spcBef>
                <a:spcPts val="100"/>
              </a:spcBef>
              <a:spcAft>
                <a:spcPts val="100"/>
              </a:spcAft>
              <a:buSzPct val="100000"/>
              <a:buFont typeface="Arial" pitchFamily="34" charset="0"/>
              <a:buChar char="•"/>
              <a:defRPr sz="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200"/>
              <a:t>Martinique</a:t>
            </a:r>
          </a:p>
        </p:txBody>
      </p:sp>
      <p:sp>
        <p:nvSpPr>
          <p:cNvPr id="11" name="Espace réservé du texte 7">
            <a:extLst>
              <a:ext uri="{FF2B5EF4-FFF2-40B4-BE49-F238E27FC236}">
                <a16:creationId xmlns:a16="http://schemas.microsoft.com/office/drawing/2014/main" id="{5959BFE3-7E0F-64FC-8D3B-E58188EEBE90}"/>
              </a:ext>
            </a:extLst>
          </p:cNvPr>
          <p:cNvSpPr txBox="1">
            <a:spLocks/>
          </p:cNvSpPr>
          <p:nvPr/>
        </p:nvSpPr>
        <p:spPr bwMode="gray">
          <a:xfrm>
            <a:off x="7982979" y="1172396"/>
            <a:ext cx="1010691" cy="242951"/>
          </a:xfrm>
          <a:prstGeom prst="rect">
            <a:avLst/>
          </a:prstGeom>
          <a:ln>
            <a:noFill/>
          </a:ln>
        </p:spPr>
        <p:txBody>
          <a:bodyPr vert="horz" lIns="0" tIns="0" rIns="0" bIns="0" rtlCol="0" anchor="t" anchorCtr="0">
            <a:noAutofit/>
          </a:bodyPr>
          <a:lstStyle>
            <a:lvl1pPr marL="9525" indent="85725" algn="l" defTabSz="914400" rtl="0" eaLnBrk="1" latinLnBrk="0" hangingPunct="1">
              <a:lnSpc>
                <a:spcPct val="100000"/>
              </a:lnSpc>
              <a:spcBef>
                <a:spcPts val="400"/>
              </a:spcBef>
              <a:spcAft>
                <a:spcPts val="800"/>
              </a:spcAft>
              <a:buFont typeface="+mj-lt"/>
              <a:buNone/>
              <a:tabLst/>
              <a:defRPr sz="1500" b="1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24000" indent="-144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800"/>
              </a:spcAft>
              <a:buFont typeface="+mj-lt"/>
              <a:buAutoNum type="alphaLcPeriod"/>
              <a:defRPr sz="9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32000" indent="-72000" algn="l" defTabSz="914400" rtl="0" eaLnBrk="1" latinLnBrk="0" hangingPunct="1">
              <a:lnSpc>
                <a:spcPct val="100000"/>
              </a:lnSpc>
              <a:spcBef>
                <a:spcPts val="100"/>
              </a:spcBef>
              <a:spcAft>
                <a:spcPts val="100"/>
              </a:spcAft>
              <a:buSzPct val="100000"/>
              <a:buFont typeface="Arial" pitchFamily="34" charset="0"/>
              <a:buChar char="•"/>
              <a:defRPr sz="8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12000" indent="-72000" algn="l" defTabSz="914400" rtl="0" eaLnBrk="1" latinLnBrk="0" hangingPunct="1">
              <a:lnSpc>
                <a:spcPct val="100000"/>
              </a:lnSpc>
              <a:spcBef>
                <a:spcPts val="100"/>
              </a:spcBef>
              <a:spcAft>
                <a:spcPts val="100"/>
              </a:spcAft>
              <a:buSzPct val="100000"/>
              <a:buFont typeface="Arial" pitchFamily="34" charset="0"/>
              <a:buChar char="•"/>
              <a:defRPr sz="7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28000" indent="-72000" algn="l" defTabSz="914400" rtl="0" eaLnBrk="1" latinLnBrk="0" hangingPunct="1">
              <a:lnSpc>
                <a:spcPct val="100000"/>
              </a:lnSpc>
              <a:spcBef>
                <a:spcPts val="100"/>
              </a:spcBef>
              <a:spcAft>
                <a:spcPts val="100"/>
              </a:spcAft>
              <a:buSzPct val="100000"/>
              <a:buFont typeface="Arial" pitchFamily="34" charset="0"/>
              <a:buChar char="•"/>
              <a:defRPr sz="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200"/>
              <a:t>Mayotte</a:t>
            </a:r>
          </a:p>
        </p:txBody>
      </p:sp>
      <p:sp>
        <p:nvSpPr>
          <p:cNvPr id="15" name="Espace réservé du texte 7">
            <a:extLst>
              <a:ext uri="{FF2B5EF4-FFF2-40B4-BE49-F238E27FC236}">
                <a16:creationId xmlns:a16="http://schemas.microsoft.com/office/drawing/2014/main" id="{536759A2-A15B-948D-AA74-A4A9FA25A514}"/>
              </a:ext>
            </a:extLst>
          </p:cNvPr>
          <p:cNvSpPr txBox="1">
            <a:spLocks/>
          </p:cNvSpPr>
          <p:nvPr/>
        </p:nvSpPr>
        <p:spPr bwMode="gray">
          <a:xfrm>
            <a:off x="8025805" y="2347043"/>
            <a:ext cx="1010691" cy="242951"/>
          </a:xfrm>
          <a:prstGeom prst="rect">
            <a:avLst/>
          </a:prstGeom>
          <a:ln>
            <a:noFill/>
          </a:ln>
        </p:spPr>
        <p:txBody>
          <a:bodyPr vert="horz" lIns="0" tIns="0" rIns="0" bIns="0" rtlCol="0" anchor="t" anchorCtr="0">
            <a:noAutofit/>
          </a:bodyPr>
          <a:lstStyle>
            <a:lvl1pPr marL="9525" indent="85725" algn="l" defTabSz="914400" rtl="0" eaLnBrk="1" latinLnBrk="0" hangingPunct="1">
              <a:lnSpc>
                <a:spcPct val="100000"/>
              </a:lnSpc>
              <a:spcBef>
                <a:spcPts val="400"/>
              </a:spcBef>
              <a:spcAft>
                <a:spcPts val="800"/>
              </a:spcAft>
              <a:buFont typeface="+mj-lt"/>
              <a:buNone/>
              <a:tabLst/>
              <a:defRPr sz="1500" b="1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24000" indent="-144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800"/>
              </a:spcAft>
              <a:buFont typeface="+mj-lt"/>
              <a:buAutoNum type="alphaLcPeriod"/>
              <a:defRPr sz="9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32000" indent="-72000" algn="l" defTabSz="914400" rtl="0" eaLnBrk="1" latinLnBrk="0" hangingPunct="1">
              <a:lnSpc>
                <a:spcPct val="100000"/>
              </a:lnSpc>
              <a:spcBef>
                <a:spcPts val="100"/>
              </a:spcBef>
              <a:spcAft>
                <a:spcPts val="100"/>
              </a:spcAft>
              <a:buSzPct val="100000"/>
              <a:buFont typeface="Arial" pitchFamily="34" charset="0"/>
              <a:buChar char="•"/>
              <a:defRPr sz="8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12000" indent="-72000" algn="l" defTabSz="914400" rtl="0" eaLnBrk="1" latinLnBrk="0" hangingPunct="1">
              <a:lnSpc>
                <a:spcPct val="100000"/>
              </a:lnSpc>
              <a:spcBef>
                <a:spcPts val="100"/>
              </a:spcBef>
              <a:spcAft>
                <a:spcPts val="100"/>
              </a:spcAft>
              <a:buSzPct val="100000"/>
              <a:buFont typeface="Arial" pitchFamily="34" charset="0"/>
              <a:buChar char="•"/>
              <a:defRPr sz="7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28000" indent="-72000" algn="l" defTabSz="914400" rtl="0" eaLnBrk="1" latinLnBrk="0" hangingPunct="1">
              <a:lnSpc>
                <a:spcPct val="100000"/>
              </a:lnSpc>
              <a:spcBef>
                <a:spcPts val="100"/>
              </a:spcBef>
              <a:spcAft>
                <a:spcPts val="100"/>
              </a:spcAft>
              <a:buSzPct val="100000"/>
              <a:buFont typeface="Arial" pitchFamily="34" charset="0"/>
              <a:buChar char="•"/>
              <a:defRPr sz="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200"/>
              <a:t>Réunion</a:t>
            </a:r>
          </a:p>
        </p:txBody>
      </p:sp>
      <p:pic>
        <p:nvPicPr>
          <p:cNvPr id="17" name="Image 16" descr="Une image contenant carte, Caractère coloré, capture d’écran&#10;&#10;Le contenu généré par l’IA peut être incorrect.">
            <a:extLst>
              <a:ext uri="{FF2B5EF4-FFF2-40B4-BE49-F238E27FC236}">
                <a16:creationId xmlns:a16="http://schemas.microsoft.com/office/drawing/2014/main" id="{0C98D7CD-3EB4-EC32-F24F-BB893477D743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781947" y="2904234"/>
            <a:ext cx="936289" cy="904216"/>
          </a:xfrm>
          <a:prstGeom prst="rect">
            <a:avLst/>
          </a:prstGeom>
        </p:spPr>
      </p:pic>
      <p:sp>
        <p:nvSpPr>
          <p:cNvPr id="18" name="Espace réservé du texte 7">
            <a:extLst>
              <a:ext uri="{FF2B5EF4-FFF2-40B4-BE49-F238E27FC236}">
                <a16:creationId xmlns:a16="http://schemas.microsoft.com/office/drawing/2014/main" id="{91846FC8-DC70-97CD-3036-1AE816672453}"/>
              </a:ext>
            </a:extLst>
          </p:cNvPr>
          <p:cNvSpPr txBox="1">
            <a:spLocks/>
          </p:cNvSpPr>
          <p:nvPr/>
        </p:nvSpPr>
        <p:spPr bwMode="gray">
          <a:xfrm>
            <a:off x="6702572" y="2706413"/>
            <a:ext cx="1010691" cy="242951"/>
          </a:xfrm>
          <a:prstGeom prst="rect">
            <a:avLst/>
          </a:prstGeom>
          <a:ln>
            <a:noFill/>
          </a:ln>
        </p:spPr>
        <p:txBody>
          <a:bodyPr vert="horz" lIns="0" tIns="0" rIns="0" bIns="0" rtlCol="0" anchor="t" anchorCtr="0">
            <a:noAutofit/>
          </a:bodyPr>
          <a:lstStyle>
            <a:lvl1pPr marL="9525" indent="85725" algn="l" defTabSz="914400" rtl="0" eaLnBrk="1" latinLnBrk="0" hangingPunct="1">
              <a:lnSpc>
                <a:spcPct val="100000"/>
              </a:lnSpc>
              <a:spcBef>
                <a:spcPts val="400"/>
              </a:spcBef>
              <a:spcAft>
                <a:spcPts val="800"/>
              </a:spcAft>
              <a:buFont typeface="+mj-lt"/>
              <a:buNone/>
              <a:tabLst/>
              <a:defRPr sz="1500" b="1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24000" indent="-144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800"/>
              </a:spcAft>
              <a:buFont typeface="+mj-lt"/>
              <a:buAutoNum type="alphaLcPeriod"/>
              <a:defRPr sz="9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32000" indent="-72000" algn="l" defTabSz="914400" rtl="0" eaLnBrk="1" latinLnBrk="0" hangingPunct="1">
              <a:lnSpc>
                <a:spcPct val="100000"/>
              </a:lnSpc>
              <a:spcBef>
                <a:spcPts val="100"/>
              </a:spcBef>
              <a:spcAft>
                <a:spcPts val="100"/>
              </a:spcAft>
              <a:buSzPct val="100000"/>
              <a:buFont typeface="Arial" pitchFamily="34" charset="0"/>
              <a:buChar char="•"/>
              <a:defRPr sz="8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12000" indent="-72000" algn="l" defTabSz="914400" rtl="0" eaLnBrk="1" latinLnBrk="0" hangingPunct="1">
              <a:lnSpc>
                <a:spcPct val="100000"/>
              </a:lnSpc>
              <a:spcBef>
                <a:spcPts val="100"/>
              </a:spcBef>
              <a:spcAft>
                <a:spcPts val="100"/>
              </a:spcAft>
              <a:buSzPct val="100000"/>
              <a:buFont typeface="Arial" pitchFamily="34" charset="0"/>
              <a:buChar char="•"/>
              <a:defRPr sz="7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28000" indent="-72000" algn="l" defTabSz="914400" rtl="0" eaLnBrk="1" latinLnBrk="0" hangingPunct="1">
              <a:lnSpc>
                <a:spcPct val="100000"/>
              </a:lnSpc>
              <a:spcBef>
                <a:spcPts val="100"/>
              </a:spcBef>
              <a:spcAft>
                <a:spcPts val="100"/>
              </a:spcAft>
              <a:buSzPct val="100000"/>
              <a:buFont typeface="Arial" pitchFamily="34" charset="0"/>
              <a:buChar char="•"/>
              <a:defRPr sz="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200"/>
              <a:t>Guyane</a:t>
            </a:r>
          </a:p>
        </p:txBody>
      </p:sp>
    </p:spTree>
    <p:extLst>
      <p:ext uri="{BB962C8B-B14F-4D97-AF65-F5344CB8AC3E}">
        <p14:creationId xmlns:p14="http://schemas.microsoft.com/office/powerpoint/2010/main" val="10836712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80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67ECD0-A76D-1178-08CA-7E9EBBB652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Espace réservé du contenu 12">
            <a:extLst>
              <a:ext uri="{FF2B5EF4-FFF2-40B4-BE49-F238E27FC236}">
                <a16:creationId xmlns:a16="http://schemas.microsoft.com/office/drawing/2014/main" id="{E3EEEB3E-41C9-3AA7-CEF3-5D26E412F85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gray">
          <a:xfrm>
            <a:off x="359384" y="3133015"/>
            <a:ext cx="2103263" cy="149440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4" name="Picture 16">
            <a:extLst>
              <a:ext uri="{FF2B5EF4-FFF2-40B4-BE49-F238E27FC236}">
                <a16:creationId xmlns:a16="http://schemas.microsoft.com/office/drawing/2014/main" id="{BA8BAF2A-8A43-55DC-03D0-CE30068743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4163" y="3399349"/>
            <a:ext cx="1455491" cy="130994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6AB27FC1-A61F-F1B1-BC48-9C8D0906A2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Operational dependencies between Prév’air and CAMS</a:t>
            </a:r>
            <a:endParaRPr lang="en-GB" dirty="0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F1AF059-B857-AC07-5D53-C205216577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r>
              <a:rPr lang="fr-FR" cap="all" dirty="0"/>
              <a:t>26/06/2026</a:t>
            </a:r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57575A53-86CC-163A-4E06-D01176F67C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French National Institute for Industrial Environment and Risks (Ineris)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E5EBBA45-B1EB-DA4E-F217-91E9000D65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3122C9-A0B9-462F-8757-0847AD287B63}" type="slidenum">
              <a:rPr lang="fr-FR" smtClean="0"/>
              <a:pPr/>
              <a:t>6</a:t>
            </a:fld>
            <a:endParaRPr lang="fr-FR"/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76723B61-682F-6EC0-0D15-D4FD1533019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8" name="Espace réservé du texte 7">
            <a:extLst>
              <a:ext uri="{FF2B5EF4-FFF2-40B4-BE49-F238E27FC236}">
                <a16:creationId xmlns:a16="http://schemas.microsoft.com/office/drawing/2014/main" id="{10562F3E-6679-ABBC-E12A-D7F69EE4F71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en-GB"/>
          </a:p>
        </p:txBody>
      </p:sp>
      <p:graphicFrame>
        <p:nvGraphicFramePr>
          <p:cNvPr id="11" name="Espace réservé du contenu 10">
            <a:extLst>
              <a:ext uri="{FF2B5EF4-FFF2-40B4-BE49-F238E27FC236}">
                <a16:creationId xmlns:a16="http://schemas.microsoft.com/office/drawing/2014/main" id="{B3700E16-6849-48AF-F68C-087815342955}"/>
              </a:ext>
            </a:extLst>
          </p:cNvPr>
          <p:cNvGraphicFramePr>
            <a:graphicFrameLocks noGrp="1"/>
          </p:cNvGraphicFramePr>
          <p:nvPr>
            <p:ph sz="quarter" idx="14"/>
            <p:extLst>
              <p:ext uri="{D42A27DB-BD31-4B8C-83A1-F6EECF244321}">
                <p14:modId xmlns:p14="http://schemas.microsoft.com/office/powerpoint/2010/main" val="1139050641"/>
              </p:ext>
            </p:extLst>
          </p:nvPr>
        </p:nvGraphicFramePr>
        <p:xfrm>
          <a:off x="360363" y="1836739"/>
          <a:ext cx="8527328" cy="180381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294795439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EC0A15-D8B9-017A-DB6E-A0934BE46B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>
            <a:extLst>
              <a:ext uri="{FF2B5EF4-FFF2-40B4-BE49-F238E27FC236}">
                <a16:creationId xmlns:a16="http://schemas.microsoft.com/office/drawing/2014/main" id="{E1BB3CF9-6442-6D8C-0616-58E65725DD8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35744"/>
          <a:stretch>
            <a:fillRect/>
          </a:stretch>
        </p:blipFill>
        <p:spPr>
          <a:xfrm>
            <a:off x="6736539" y="3399350"/>
            <a:ext cx="2267266" cy="1309942"/>
          </a:xfrm>
          <a:prstGeom prst="rect">
            <a:avLst/>
          </a:prstGeom>
        </p:spPr>
      </p:pic>
      <p:pic>
        <p:nvPicPr>
          <p:cNvPr id="12" name="Espace réservé du contenu 12">
            <a:extLst>
              <a:ext uri="{FF2B5EF4-FFF2-40B4-BE49-F238E27FC236}">
                <a16:creationId xmlns:a16="http://schemas.microsoft.com/office/drawing/2014/main" id="{7AA5B6E2-ED28-C34A-F2F8-57FEA00B439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 bwMode="gray">
          <a:xfrm>
            <a:off x="359384" y="3133015"/>
            <a:ext cx="2103263" cy="149440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4" name="Picture 16">
            <a:extLst>
              <a:ext uri="{FF2B5EF4-FFF2-40B4-BE49-F238E27FC236}">
                <a16:creationId xmlns:a16="http://schemas.microsoft.com/office/drawing/2014/main" id="{CA92F01A-DEA6-FF81-929E-EDB8D865CF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4163" y="3399349"/>
            <a:ext cx="1455491" cy="130994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033A33F0-4588-803D-3F0C-4408AF74B8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Operational dependencies between Prév’air and CAMS</a:t>
            </a:r>
            <a:endParaRPr lang="en-GB" dirty="0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6A83372A-4D94-2A85-3801-B4EBD3EBB7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r>
              <a:rPr lang="fr-FR" cap="all" dirty="0"/>
              <a:t>26/06/2026</a:t>
            </a:r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2D8E98AD-2B60-C70F-C95C-A623D70817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French National Institute for Industrial Environment and Risks (Ineris)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CCD7AF60-6D95-7DDB-70F7-A2CC1E951D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3122C9-A0B9-462F-8757-0847AD287B63}" type="slidenum">
              <a:rPr lang="fr-FR" smtClean="0"/>
              <a:pPr/>
              <a:t>7</a:t>
            </a:fld>
            <a:endParaRPr lang="fr-FR"/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65BF8691-6218-1C2E-DAFE-C91019CD1D7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8" name="Espace réservé du texte 7">
            <a:extLst>
              <a:ext uri="{FF2B5EF4-FFF2-40B4-BE49-F238E27FC236}">
                <a16:creationId xmlns:a16="http://schemas.microsoft.com/office/drawing/2014/main" id="{C89CB317-FB07-355D-70D5-159231E8BB37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en-GB"/>
          </a:p>
        </p:txBody>
      </p:sp>
      <p:graphicFrame>
        <p:nvGraphicFramePr>
          <p:cNvPr id="11" name="Espace réservé du contenu 10">
            <a:extLst>
              <a:ext uri="{FF2B5EF4-FFF2-40B4-BE49-F238E27FC236}">
                <a16:creationId xmlns:a16="http://schemas.microsoft.com/office/drawing/2014/main" id="{E884FFAF-1987-4290-39EC-622ABCDA52A5}"/>
              </a:ext>
            </a:extLst>
          </p:cNvPr>
          <p:cNvGraphicFramePr>
            <a:graphicFrameLocks noGrp="1"/>
          </p:cNvGraphicFramePr>
          <p:nvPr>
            <p:ph sz="quarter" idx="14"/>
            <p:extLst>
              <p:ext uri="{D42A27DB-BD31-4B8C-83A1-F6EECF244321}">
                <p14:modId xmlns:p14="http://schemas.microsoft.com/office/powerpoint/2010/main" val="3364205743"/>
              </p:ext>
            </p:extLst>
          </p:nvPr>
        </p:nvGraphicFramePr>
        <p:xfrm>
          <a:off x="360363" y="1836739"/>
          <a:ext cx="8527328" cy="180381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grpSp>
        <p:nvGrpSpPr>
          <p:cNvPr id="13" name="Groupe 12">
            <a:extLst>
              <a:ext uri="{FF2B5EF4-FFF2-40B4-BE49-F238E27FC236}">
                <a16:creationId xmlns:a16="http://schemas.microsoft.com/office/drawing/2014/main" id="{3C5DFDCE-6288-EC5E-F4ED-6C6FF5331DB1}"/>
              </a:ext>
            </a:extLst>
          </p:cNvPr>
          <p:cNvGrpSpPr/>
          <p:nvPr/>
        </p:nvGrpSpPr>
        <p:grpSpPr>
          <a:xfrm>
            <a:off x="3421619" y="4147303"/>
            <a:ext cx="384876" cy="480113"/>
            <a:chOff x="2387210" y="323633"/>
            <a:chExt cx="384876" cy="480113"/>
          </a:xfrm>
        </p:grpSpPr>
        <p:sp>
          <p:nvSpPr>
            <p:cNvPr id="15" name="Flèche : droite 14">
              <a:extLst>
                <a:ext uri="{FF2B5EF4-FFF2-40B4-BE49-F238E27FC236}">
                  <a16:creationId xmlns:a16="http://schemas.microsoft.com/office/drawing/2014/main" id="{574EFCB4-9BD1-41D1-6C69-AD5AF60DF52D}"/>
                </a:ext>
              </a:extLst>
            </p:cNvPr>
            <p:cNvSpPr/>
            <p:nvPr/>
          </p:nvSpPr>
          <p:spPr>
            <a:xfrm>
              <a:off x="2387210" y="323633"/>
              <a:ext cx="384876" cy="480113"/>
            </a:xfrm>
            <a:prstGeom prst="rightArrow">
              <a:avLst/>
            </a:prstGeom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16" name="Flèche : droite 4">
              <a:extLst>
                <a:ext uri="{FF2B5EF4-FFF2-40B4-BE49-F238E27FC236}">
                  <a16:creationId xmlns:a16="http://schemas.microsoft.com/office/drawing/2014/main" id="{A0B62107-A5D2-0FBD-1608-857C69737D7B}"/>
                </a:ext>
              </a:extLst>
            </p:cNvPr>
            <p:cNvSpPr txBox="1"/>
            <p:nvPr/>
          </p:nvSpPr>
          <p:spPr>
            <a:xfrm>
              <a:off x="2387210" y="419656"/>
              <a:ext cx="269413" cy="288067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marL="0" lvl="0" indent="0" algn="ctr" defTabSz="355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en-GB" sz="800" kern="1200"/>
            </a:p>
          </p:txBody>
        </p:sp>
      </p:grpSp>
      <p:pic>
        <p:nvPicPr>
          <p:cNvPr id="2050" name="Picture 2">
            <a:extLst>
              <a:ext uri="{FF2B5EF4-FFF2-40B4-BE49-F238E27FC236}">
                <a16:creationId xmlns:a16="http://schemas.microsoft.com/office/drawing/2014/main" id="{477C7211-FF1E-5FF1-CAF9-5C65F14E9B2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4497"/>
          <a:stretch>
            <a:fillRect/>
          </a:stretch>
        </p:blipFill>
        <p:spPr bwMode="auto">
          <a:xfrm>
            <a:off x="3904185" y="3725077"/>
            <a:ext cx="1252310" cy="12341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3869714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E66D98F-E906-2C52-B015-5375E7EB92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Illustration: PM</a:t>
            </a:r>
            <a:r>
              <a:rPr lang="en-GB" baseline="-25000" dirty="0"/>
              <a:t>10 </a:t>
            </a:r>
            <a:r>
              <a:rPr lang="en-GB" dirty="0"/>
              <a:t>forecast for last Wednesday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18AC0EB6-8CA4-2533-C53A-675A256A01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r>
              <a:rPr lang="fr-FR" cap="all" dirty="0"/>
              <a:t>26/06/2026</a:t>
            </a:r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72E07AF6-40E0-0943-9553-DF8BFC894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French National Institute for Industrial Environment and Risks (Ineris)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18EF5C1E-E0DE-B283-6CB6-7C1FF906B4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3122C9-A0B9-462F-8757-0847AD287B63}" type="slidenum">
              <a:rPr lang="fr-FR" smtClean="0"/>
              <a:pPr/>
              <a:t>8</a:t>
            </a:fld>
            <a:endParaRPr lang="fr-FR"/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C75AE5EA-4156-040A-4E8C-7652CCD0607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8" name="Espace réservé du texte 7">
            <a:extLst>
              <a:ext uri="{FF2B5EF4-FFF2-40B4-BE49-F238E27FC236}">
                <a16:creationId xmlns:a16="http://schemas.microsoft.com/office/drawing/2014/main" id="{D9EABAD9-1CE6-EE49-4E6D-950A0C26A05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122" name="Picture 2">
            <a:extLst>
              <a:ext uri="{FF2B5EF4-FFF2-40B4-BE49-F238E27FC236}">
                <a16:creationId xmlns:a16="http://schemas.microsoft.com/office/drawing/2014/main" id="{11985DF3-B71A-16C7-D0E5-EC7577C3EFE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426" y="1830891"/>
            <a:ext cx="2887480" cy="25987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9F5FEC02-87C2-E30F-1BBE-AE84919B6C3B}"/>
              </a:ext>
            </a:extLst>
          </p:cNvPr>
          <p:cNvPicPr>
            <a:picLocks noGrp="1" noChangeAspect="1" noChangeArrowheads="1"/>
          </p:cNvPicPr>
          <p:nvPr>
            <p:ph sz="quarter" idx="1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63803" y="1428955"/>
            <a:ext cx="2021484" cy="2330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68DB01FF-7042-0D28-2200-1A649D85AF4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55992" y="1412770"/>
            <a:ext cx="2021484" cy="23299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>
            <a:extLst>
              <a:ext uri="{FF2B5EF4-FFF2-40B4-BE49-F238E27FC236}">
                <a16:creationId xmlns:a16="http://schemas.microsoft.com/office/drawing/2014/main" id="{BA99950A-36E9-2752-B858-84011B01AB7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56" b="8430"/>
          <a:stretch>
            <a:fillRect/>
          </a:stretch>
        </p:blipFill>
        <p:spPr bwMode="auto">
          <a:xfrm>
            <a:off x="4700783" y="2884342"/>
            <a:ext cx="1743217" cy="18939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CFD5FDE6-950F-0E8A-6EFD-7C0D3CF6F3A8}"/>
              </a:ext>
            </a:extLst>
          </p:cNvPr>
          <p:cNvSpPr txBox="1"/>
          <p:nvPr/>
        </p:nvSpPr>
        <p:spPr>
          <a:xfrm>
            <a:off x="7596554" y="2480738"/>
            <a:ext cx="154744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/>
              <a:t>Dust transport from Sahara towards Europe and towards Caribbean</a:t>
            </a:r>
          </a:p>
          <a:p>
            <a:r>
              <a:rPr lang="en-GB" sz="1200" dirty="0"/>
              <a:t>=&gt; Significant contributions to PM</a:t>
            </a:r>
            <a:r>
              <a:rPr lang="en-GB" sz="1200" baseline="-25000" dirty="0"/>
              <a:t>10</a:t>
            </a:r>
            <a:r>
              <a:rPr lang="en-GB" sz="1200" dirty="0"/>
              <a:t> concentrations</a:t>
            </a:r>
          </a:p>
        </p:txBody>
      </p:sp>
    </p:spTree>
    <p:extLst>
      <p:ext uri="{BB962C8B-B14F-4D97-AF65-F5344CB8AC3E}">
        <p14:creationId xmlns:p14="http://schemas.microsoft.com/office/powerpoint/2010/main" val="8006692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00905F-1B72-E0D4-C395-BF08844318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7038575-943E-B3D0-613F-5572DFCDA7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err="1"/>
              <a:t>Wildfires</a:t>
            </a:r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FE22AA13-FC85-CBBA-D027-497FDB6C39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3122C9-A0B9-462F-8757-0847AD287B63}" type="slidenum">
              <a:rPr lang="fr-FR" smtClean="0"/>
              <a:pPr/>
              <a:t>9</a:t>
            </a:fld>
            <a:endParaRPr lang="fr-FR"/>
          </a:p>
        </p:txBody>
      </p:sp>
      <p:sp>
        <p:nvSpPr>
          <p:cNvPr id="5" name="Espace réservé du contenu 4">
            <a:extLst>
              <a:ext uri="{FF2B5EF4-FFF2-40B4-BE49-F238E27FC236}">
                <a16:creationId xmlns:a16="http://schemas.microsoft.com/office/drawing/2014/main" id="{592F805C-032A-1E8B-DD59-E1A194496036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21911" y="1346835"/>
            <a:ext cx="5187860" cy="2574000"/>
          </a:xfrm>
        </p:spPr>
        <p:txBody>
          <a:bodyPr/>
          <a:lstStyle/>
          <a:p>
            <a:pPr marL="171450" indent="-171450">
              <a:buChar char="•"/>
            </a:pPr>
            <a:r>
              <a:rPr lang="fr-FR" sz="1200" dirty="0"/>
              <a:t>Fire Radiative Power </a:t>
            </a:r>
            <a:r>
              <a:rPr lang="fr-FR" sz="1200" dirty="0" err="1"/>
              <a:t>detected</a:t>
            </a:r>
            <a:r>
              <a:rPr lang="fr-FR" sz="1200" dirty="0"/>
              <a:t> in real time by satellite</a:t>
            </a:r>
          </a:p>
          <a:p>
            <a:pPr marL="171450" indent="-171450">
              <a:buChar char="•"/>
            </a:pPr>
            <a:r>
              <a:rPr lang="fr-FR" sz="1200" dirty="0"/>
              <a:t>Source </a:t>
            </a:r>
            <a:r>
              <a:rPr lang="fr-FR" sz="1200" dirty="0" err="1"/>
              <a:t>Term</a:t>
            </a:r>
            <a:r>
              <a:rPr lang="fr-FR" sz="1200" dirty="0"/>
              <a:t> </a:t>
            </a:r>
            <a:r>
              <a:rPr lang="fr-FR" sz="1200" dirty="0" err="1"/>
              <a:t>accounting</a:t>
            </a:r>
            <a:r>
              <a:rPr lang="fr-FR" sz="1200" dirty="0"/>
              <a:t> for </a:t>
            </a:r>
            <a:r>
              <a:rPr lang="fr-FR" sz="1200" dirty="0" err="1"/>
              <a:t>fire</a:t>
            </a:r>
            <a:r>
              <a:rPr lang="fr-FR" sz="1200" dirty="0"/>
              <a:t> </a:t>
            </a:r>
            <a:r>
              <a:rPr lang="fr-FR" sz="1200" dirty="0" err="1"/>
              <a:t>dynamic</a:t>
            </a:r>
            <a:r>
              <a:rPr lang="fr-FR" sz="1200" dirty="0"/>
              <a:t> and </a:t>
            </a:r>
            <a:r>
              <a:rPr lang="fr-FR" sz="1200" dirty="0" err="1"/>
              <a:t>vegetation</a:t>
            </a:r>
            <a:r>
              <a:rPr lang="fr-FR" sz="1200" dirty="0"/>
              <a:t> </a:t>
            </a:r>
            <a:r>
              <a:rPr lang="fr-FR" sz="1200" dirty="0" err="1"/>
              <a:t>map</a:t>
            </a:r>
            <a:r>
              <a:rPr lang="fr-FR" sz="1200" dirty="0"/>
              <a:t> </a:t>
            </a:r>
          </a:p>
          <a:p>
            <a:pPr marL="171450" indent="-171450">
              <a:buChar char="•"/>
            </a:pPr>
            <a:r>
              <a:rPr lang="fr-FR" sz="1200" dirty="0" err="1"/>
              <a:t>Operational</a:t>
            </a:r>
            <a:r>
              <a:rPr lang="fr-FR" sz="1200" dirty="0"/>
              <a:t> dispersion of </a:t>
            </a:r>
            <a:r>
              <a:rPr lang="fr-FR" sz="1200" dirty="0" err="1"/>
              <a:t>gaseous</a:t>
            </a:r>
            <a:r>
              <a:rPr lang="fr-FR" sz="1200" dirty="0"/>
              <a:t> and </a:t>
            </a:r>
            <a:r>
              <a:rPr lang="fr-FR" sz="1200" dirty="0" err="1"/>
              <a:t>particulate</a:t>
            </a:r>
            <a:r>
              <a:rPr lang="fr-FR" sz="1200" dirty="0"/>
              <a:t> </a:t>
            </a:r>
            <a:r>
              <a:rPr lang="fr-FR" sz="1200" dirty="0" err="1"/>
              <a:t>pollutants</a:t>
            </a:r>
            <a:r>
              <a:rPr lang="fr-FR" sz="1200" dirty="0"/>
              <a:t> in CHIMERE versions </a:t>
            </a:r>
            <a:r>
              <a:rPr lang="fr-FR" sz="1200" dirty="0" err="1"/>
              <a:t>used</a:t>
            </a:r>
            <a:r>
              <a:rPr lang="fr-FR" sz="1200" dirty="0"/>
              <a:t> for France and Europe </a:t>
            </a:r>
          </a:p>
          <a:p>
            <a:pPr marL="171450" indent="-171450">
              <a:buChar char="•"/>
            </a:pPr>
            <a:endParaRPr lang="fr-FR" sz="1200" dirty="0"/>
          </a:p>
          <a:p>
            <a:endParaRPr lang="fr-FR" sz="1200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pic>
        <p:nvPicPr>
          <p:cNvPr id="10" name="Image 9" descr="Une image contenant texte, carte, atlas, diagramme&#10;&#10;Description générée automatiquement">
            <a:extLst>
              <a:ext uri="{FF2B5EF4-FFF2-40B4-BE49-F238E27FC236}">
                <a16:creationId xmlns:a16="http://schemas.microsoft.com/office/drawing/2014/main" id="{E7A36519-EBBD-E376-405E-D4D63AA3973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39547" y="2611320"/>
            <a:ext cx="1666834" cy="1973604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3266BE6C-75A6-9717-04D7-658E1DC5AE4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22621" y="2717229"/>
            <a:ext cx="1956224" cy="1738577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D2CE6F1F-014A-17BA-4A64-BEA75227BB00}"/>
              </a:ext>
            </a:extLst>
          </p:cNvPr>
          <p:cNvSpPr txBox="1"/>
          <p:nvPr/>
        </p:nvSpPr>
        <p:spPr>
          <a:xfrm>
            <a:off x="252614" y="3151080"/>
            <a:ext cx="2470693" cy="67710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fr-FR" sz="1400" b="1"/>
              <a:t>Copernicus – service GFAS</a:t>
            </a:r>
          </a:p>
          <a:p>
            <a:r>
              <a:rPr lang="fr-FR" sz="1200">
                <a:ea typeface="+mn-lt"/>
                <a:cs typeface="+mn-lt"/>
              </a:rPr>
              <a:t>https://atmosphere.copernicus.eu/global-fire-emissions</a:t>
            </a:r>
            <a:endParaRPr lang="fr-FR" sz="1200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F1DB3543-1E7C-C1BB-D167-65732C69666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939000" y="2699573"/>
            <a:ext cx="1951041" cy="1699712"/>
          </a:xfrm>
          <a:prstGeom prst="rect">
            <a:avLst/>
          </a:prstGeom>
        </p:spPr>
      </p:pic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DD195FF8-AA9C-9AF0-FB98-2ACF93A5F85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16" name="Espace réservé du pied de page 3">
            <a:extLst>
              <a:ext uri="{FF2B5EF4-FFF2-40B4-BE49-F238E27FC236}">
                <a16:creationId xmlns:a16="http://schemas.microsoft.com/office/drawing/2014/main" id="{DDA0817C-12EC-52DC-8040-79D2450AF6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60000" y="4783500"/>
            <a:ext cx="5904000" cy="360000"/>
          </a:xfrm>
        </p:spPr>
        <p:txBody>
          <a:bodyPr/>
          <a:lstStyle/>
          <a:p>
            <a:r>
              <a:rPr lang="fr-FR"/>
              <a:t>French National Institute for </a:t>
            </a:r>
            <a:r>
              <a:rPr lang="fr-FR" err="1"/>
              <a:t>Industrial</a:t>
            </a:r>
            <a:r>
              <a:rPr lang="fr-FR"/>
              <a:t> Environment and Risks (Ineris)</a:t>
            </a:r>
          </a:p>
        </p:txBody>
      </p:sp>
      <p:pic>
        <p:nvPicPr>
          <p:cNvPr id="3" name="Real_testPM2.5_dpi400_max100">
            <a:hlinkClick r:id="" action="ppaction://media"/>
            <a:extLst>
              <a:ext uri="{FF2B5EF4-FFF2-40B4-BE49-F238E27FC236}">
                <a16:creationId xmlns:a16="http://schemas.microsoft.com/office/drawing/2014/main" id="{F4337A39-6CE0-BE0D-6748-D2B45D6DAA86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5341257" y="41920"/>
            <a:ext cx="3802744" cy="26321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34625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7334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6B7F017-FD53-F766-92EC-443F7ABC9C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Chimere modelling and observations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DD22D27B-49B7-72CA-8151-D0F41C966B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r>
              <a:rPr lang="fr-FR" cap="all" dirty="0"/>
              <a:t>26/06/2026</a:t>
            </a:r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42831676-E0B4-5489-231A-01B9857E96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French National Institute for Industrial Environment and Risks (Ineris)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5E7BCDB3-97B5-D53C-29A5-F490C7EB73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3122C9-A0B9-462F-8757-0847AD287B63}" type="slidenum">
              <a:rPr lang="fr-FR" smtClean="0"/>
              <a:pPr/>
              <a:t>10</a:t>
            </a:fld>
            <a:endParaRPr lang="fr-FR" dirty="0"/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B796EB38-2552-733C-3BE1-00439C317F9B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359997" y="1836000"/>
            <a:ext cx="5962504" cy="2947500"/>
          </a:xfrm>
        </p:spPr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fr-FR" altLang="fr-FR" sz="1000" dirty="0" err="1">
                <a:latin typeface="+mj-lt"/>
              </a:rPr>
              <a:t>Forecasting</a:t>
            </a:r>
            <a:r>
              <a:rPr lang="fr-FR" altLang="fr-FR" sz="1000" dirty="0">
                <a:latin typeface="+mj-lt"/>
              </a:rPr>
              <a:t> </a:t>
            </a:r>
            <a:r>
              <a:rPr lang="fr-FR" altLang="fr-FR" sz="1000" dirty="0" err="1">
                <a:latin typeface="+mj-lt"/>
              </a:rPr>
              <a:t>using</a:t>
            </a:r>
            <a:r>
              <a:rPr lang="fr-FR" altLang="fr-FR" sz="1000" dirty="0">
                <a:latin typeface="+mj-lt"/>
              </a:rPr>
              <a:t> Deep </a:t>
            </a:r>
            <a:r>
              <a:rPr lang="fr-FR" altLang="fr-FR" sz="1000" dirty="0" err="1">
                <a:latin typeface="+mj-lt"/>
              </a:rPr>
              <a:t>learning</a:t>
            </a:r>
            <a:r>
              <a:rPr lang="fr-FR" altLang="fr-FR" sz="1000" dirty="0">
                <a:latin typeface="+mj-lt"/>
              </a:rPr>
              <a:t> and machine </a:t>
            </a:r>
            <a:r>
              <a:rPr lang="fr-FR" altLang="fr-FR" sz="1000" dirty="0" err="1">
                <a:latin typeface="+mj-lt"/>
              </a:rPr>
              <a:t>learning</a:t>
            </a:r>
            <a:r>
              <a:rPr lang="fr-FR" altLang="fr-FR" sz="1000" dirty="0">
                <a:latin typeface="+mj-lt"/>
              </a:rPr>
              <a:t> </a:t>
            </a:r>
            <a:r>
              <a:rPr lang="fr-FR" altLang="fr-FR" sz="1000" dirty="0" err="1">
                <a:latin typeface="+mj-lt"/>
              </a:rPr>
              <a:t>technics</a:t>
            </a:r>
            <a:r>
              <a:rPr lang="fr-FR" altLang="fr-FR" sz="1000" dirty="0">
                <a:latin typeface="+mj-lt"/>
              </a:rPr>
              <a:t> (AI) to </a:t>
            </a:r>
            <a:r>
              <a:rPr lang="fr-FR" altLang="fr-FR" sz="1000" dirty="0" err="1">
                <a:latin typeface="+mj-lt"/>
              </a:rPr>
              <a:t>optimize</a:t>
            </a:r>
            <a:r>
              <a:rPr lang="fr-FR" altLang="fr-FR" sz="1000" dirty="0">
                <a:latin typeface="+mj-lt"/>
              </a:rPr>
              <a:t> the </a:t>
            </a:r>
            <a:r>
              <a:rPr lang="fr-FR" altLang="fr-FR" sz="1000" dirty="0" err="1">
                <a:latin typeface="+mj-lt"/>
              </a:rPr>
              <a:t>forecast</a:t>
            </a:r>
            <a:r>
              <a:rPr lang="fr-FR" altLang="fr-FR" sz="1000" dirty="0">
                <a:latin typeface="+mj-lt"/>
              </a:rPr>
              <a:t> performances at monitoring stations</a:t>
            </a:r>
          </a:p>
          <a:p>
            <a:pPr marL="423450" lvl="1" indent="-171450"/>
            <a:r>
              <a:rPr lang="fr-FR" altLang="fr-FR" sz="1000" dirty="0">
                <a:latin typeface="+mj-lt"/>
              </a:rPr>
              <a:t>Chimere </a:t>
            </a:r>
            <a:r>
              <a:rPr lang="fr-FR" altLang="fr-FR" sz="1000" dirty="0" err="1">
                <a:latin typeface="+mj-lt"/>
              </a:rPr>
              <a:t>is</a:t>
            </a:r>
            <a:r>
              <a:rPr lang="fr-FR" altLang="fr-FR" sz="1000" dirty="0">
                <a:latin typeface="+mj-lt"/>
              </a:rPr>
              <a:t> part of the </a:t>
            </a:r>
            <a:r>
              <a:rPr lang="fr-FR" altLang="fr-FR" sz="1000" dirty="0" err="1">
                <a:latin typeface="+mj-lt"/>
              </a:rPr>
              <a:t>explanatory</a:t>
            </a:r>
            <a:r>
              <a:rPr lang="fr-FR" altLang="fr-FR" sz="1000" dirty="0">
                <a:latin typeface="+mj-lt"/>
              </a:rPr>
              <a:t> variables (</a:t>
            </a:r>
            <a:r>
              <a:rPr lang="fr-FR" altLang="fr-FR" sz="1000" dirty="0" err="1">
                <a:latin typeface="+mj-lt"/>
              </a:rPr>
              <a:t>meteorological</a:t>
            </a:r>
            <a:r>
              <a:rPr lang="fr-FR" altLang="fr-FR" sz="1000" dirty="0">
                <a:latin typeface="+mj-lt"/>
              </a:rPr>
              <a:t> data, observations …)</a:t>
            </a:r>
          </a:p>
          <a:p>
            <a:pPr marL="423450" lvl="1" indent="-171450"/>
            <a:r>
              <a:rPr lang="fr-FR" altLang="fr-FR" sz="1000" dirty="0">
                <a:latin typeface="+mj-lt"/>
              </a:rPr>
              <a:t>A new </a:t>
            </a:r>
            <a:r>
              <a:rPr lang="fr-FR" altLang="fr-FR" sz="1000" dirty="0" err="1">
                <a:latin typeface="+mj-lt"/>
              </a:rPr>
              <a:t>method</a:t>
            </a:r>
            <a:r>
              <a:rPr lang="fr-FR" altLang="fr-FR" sz="1000" dirty="0">
                <a:latin typeface="+mj-lt"/>
              </a:rPr>
              <a:t> has been </a:t>
            </a:r>
            <a:r>
              <a:rPr lang="fr-FR" altLang="fr-FR" sz="1000" dirty="0" err="1">
                <a:latin typeface="+mj-lt"/>
              </a:rPr>
              <a:t>developed</a:t>
            </a:r>
            <a:r>
              <a:rPr lang="fr-FR" altLang="fr-FR" sz="1000" dirty="0">
                <a:latin typeface="+mj-lt"/>
              </a:rPr>
              <a:t> </a:t>
            </a:r>
            <a:r>
              <a:rPr lang="fr-FR" altLang="fr-FR" sz="1000" dirty="0" err="1">
                <a:latin typeface="+mj-lt"/>
              </a:rPr>
              <a:t>within</a:t>
            </a:r>
            <a:r>
              <a:rPr lang="fr-FR" altLang="fr-FR" sz="1000" dirty="0">
                <a:latin typeface="+mj-lt"/>
              </a:rPr>
              <a:t> CAMS </a:t>
            </a:r>
            <a:r>
              <a:rPr lang="fr-FR" altLang="fr-FR" sz="1000" dirty="0" err="1">
                <a:latin typeface="+mj-lt"/>
              </a:rPr>
              <a:t>based</a:t>
            </a:r>
            <a:r>
              <a:rPr lang="fr-FR" altLang="fr-FR" sz="1000" dirty="0">
                <a:latin typeface="+mj-lt"/>
              </a:rPr>
              <a:t> </a:t>
            </a:r>
            <a:r>
              <a:rPr lang="fr-FR" altLang="fr-FR" sz="1000" dirty="0" err="1">
                <a:latin typeface="+mj-lt"/>
              </a:rPr>
              <a:t>upon</a:t>
            </a:r>
            <a:r>
              <a:rPr lang="fr-FR" altLang="fr-FR" sz="1000" dirty="0">
                <a:latin typeface="+mj-lt"/>
              </a:rPr>
              <a:t> a global </a:t>
            </a:r>
            <a:r>
              <a:rPr lang="fr-FR" altLang="fr-FR" sz="1000" dirty="0" err="1">
                <a:latin typeface="+mj-lt"/>
              </a:rPr>
              <a:t>learning</a:t>
            </a:r>
            <a:r>
              <a:rPr lang="fr-FR" altLang="fr-FR" sz="1000" dirty="0">
                <a:latin typeface="+mj-lt"/>
              </a:rPr>
              <a:t> over Europe over a </a:t>
            </a:r>
            <a:r>
              <a:rPr lang="fr-FR" altLang="fr-FR" sz="1000" dirty="0" err="1">
                <a:latin typeface="+mj-lt"/>
              </a:rPr>
              <a:t>limited</a:t>
            </a:r>
            <a:r>
              <a:rPr lang="fr-FR" altLang="fr-FR" sz="1000" dirty="0">
                <a:latin typeface="+mj-lt"/>
              </a:rPr>
              <a:t> </a:t>
            </a:r>
            <a:r>
              <a:rPr lang="fr-FR" altLang="fr-FR" sz="1000" dirty="0" err="1">
                <a:latin typeface="+mj-lt"/>
              </a:rPr>
              <a:t>period</a:t>
            </a:r>
            <a:r>
              <a:rPr lang="fr-FR" altLang="fr-FR" sz="1000" dirty="0">
                <a:latin typeface="+mj-lt"/>
              </a:rPr>
              <a:t> of times (</a:t>
            </a:r>
            <a:r>
              <a:rPr lang="fr-FR" altLang="fr-FR" sz="1000" dirty="0" err="1">
                <a:latin typeface="+mj-lt"/>
              </a:rPr>
              <a:t>from</a:t>
            </a:r>
            <a:r>
              <a:rPr lang="fr-FR" altLang="fr-FR" sz="1000" dirty="0">
                <a:latin typeface="+mj-lt"/>
              </a:rPr>
              <a:t> </a:t>
            </a:r>
            <a:r>
              <a:rPr lang="fr-FR" altLang="fr-FR" sz="1000" dirty="0" err="1">
                <a:latin typeface="+mj-lt"/>
              </a:rPr>
              <a:t>several</a:t>
            </a:r>
            <a:r>
              <a:rPr lang="fr-FR" altLang="fr-FR" sz="1000" dirty="0">
                <a:latin typeface="+mj-lt"/>
              </a:rPr>
              <a:t> </a:t>
            </a:r>
            <a:r>
              <a:rPr lang="fr-FR" altLang="fr-FR" sz="1000" dirty="0" err="1">
                <a:latin typeface="+mj-lt"/>
              </a:rPr>
              <a:t>days</a:t>
            </a:r>
            <a:r>
              <a:rPr lang="fr-FR" altLang="fr-FR" sz="1000" dirty="0">
                <a:latin typeface="+mj-lt"/>
              </a:rPr>
              <a:t> to </a:t>
            </a:r>
            <a:r>
              <a:rPr lang="fr-FR" altLang="fr-FR" sz="1000" dirty="0" err="1">
                <a:latin typeface="+mj-lt"/>
              </a:rPr>
              <a:t>severals</a:t>
            </a:r>
            <a:r>
              <a:rPr lang="fr-FR" altLang="fr-FR" sz="1000" dirty="0">
                <a:latin typeface="+mj-lt"/>
              </a:rPr>
              <a:t> </a:t>
            </a:r>
            <a:r>
              <a:rPr lang="fr-FR" altLang="fr-FR" sz="1000" dirty="0" err="1">
                <a:latin typeface="+mj-lt"/>
              </a:rPr>
              <a:t>weeks</a:t>
            </a:r>
            <a:r>
              <a:rPr lang="fr-FR" altLang="fr-FR" sz="1000" dirty="0">
                <a:latin typeface="+mj-lt"/>
              </a:rPr>
              <a:t>):</a:t>
            </a:r>
          </a:p>
          <a:p>
            <a:pPr marL="603450" lvl="2" indent="-171450"/>
            <a:r>
              <a:rPr lang="fr-FR" altLang="fr-FR" sz="900" dirty="0" err="1">
                <a:latin typeface="+mj-lt"/>
              </a:rPr>
              <a:t>Deployed</a:t>
            </a:r>
            <a:r>
              <a:rPr lang="fr-FR" altLang="fr-FR" sz="900" dirty="0">
                <a:latin typeface="+mj-lt"/>
              </a:rPr>
              <a:t> </a:t>
            </a:r>
            <a:r>
              <a:rPr lang="fr-FR" altLang="fr-FR" sz="900" dirty="0" err="1">
                <a:latin typeface="+mj-lt"/>
              </a:rPr>
              <a:t>recently</a:t>
            </a:r>
            <a:r>
              <a:rPr lang="fr-FR" altLang="fr-FR" sz="900" dirty="0">
                <a:latin typeface="+mj-lt"/>
              </a:rPr>
              <a:t> in Prév’air </a:t>
            </a:r>
          </a:p>
          <a:p>
            <a:pPr marL="603450" lvl="2" indent="-171450"/>
            <a:r>
              <a:rPr lang="fr-FR" altLang="fr-FR" sz="900" dirty="0" err="1">
                <a:latin typeface="+mj-lt"/>
              </a:rPr>
              <a:t>Allowing</a:t>
            </a:r>
            <a:r>
              <a:rPr lang="fr-FR" altLang="fr-FR" sz="900" dirty="0">
                <a:latin typeface="+mj-lt"/>
              </a:rPr>
              <a:t> </a:t>
            </a:r>
            <a:r>
              <a:rPr lang="fr-FR" altLang="fr-FR" sz="900" dirty="0" err="1">
                <a:latin typeface="+mj-lt"/>
              </a:rPr>
              <a:t>hourly</a:t>
            </a:r>
            <a:r>
              <a:rPr lang="fr-FR" altLang="fr-FR" sz="900" dirty="0">
                <a:latin typeface="+mj-lt"/>
              </a:rPr>
              <a:t> </a:t>
            </a:r>
            <a:r>
              <a:rPr lang="fr-FR" altLang="fr-FR" sz="900" dirty="0" err="1">
                <a:latin typeface="+mj-lt"/>
              </a:rPr>
              <a:t>predictions</a:t>
            </a:r>
            <a:r>
              <a:rPr lang="fr-FR" altLang="fr-FR" sz="900" dirty="0">
                <a:latin typeface="+mj-lt"/>
              </a:rPr>
              <a:t> for surface concentrations of for D+0 to D+5 for O</a:t>
            </a:r>
            <a:r>
              <a:rPr lang="fr-FR" altLang="fr-FR" sz="900" baseline="-25000" dirty="0">
                <a:latin typeface="+mj-lt"/>
              </a:rPr>
              <a:t>3</a:t>
            </a:r>
            <a:r>
              <a:rPr lang="fr-FR" altLang="fr-FR" sz="900" dirty="0">
                <a:latin typeface="+mj-lt"/>
              </a:rPr>
              <a:t>, NO</a:t>
            </a:r>
            <a:r>
              <a:rPr lang="fr-FR" altLang="fr-FR" sz="900" baseline="-25000" dirty="0">
                <a:latin typeface="+mj-lt"/>
              </a:rPr>
              <a:t>2</a:t>
            </a:r>
            <a:r>
              <a:rPr lang="fr-FR" altLang="fr-FR" sz="900" dirty="0">
                <a:latin typeface="+mj-lt"/>
              </a:rPr>
              <a:t>, PM</a:t>
            </a:r>
            <a:r>
              <a:rPr lang="fr-FR" altLang="fr-FR" sz="900" baseline="-25000" dirty="0">
                <a:latin typeface="+mj-lt"/>
              </a:rPr>
              <a:t>10</a:t>
            </a:r>
            <a:r>
              <a:rPr lang="fr-FR" altLang="fr-FR" sz="900" dirty="0">
                <a:latin typeface="+mj-lt"/>
              </a:rPr>
              <a:t> and PM</a:t>
            </a:r>
            <a:r>
              <a:rPr lang="fr-FR" altLang="fr-FR" sz="900" baseline="-25000" dirty="0">
                <a:latin typeface="+mj-lt"/>
              </a:rPr>
              <a:t>2.5</a:t>
            </a:r>
          </a:p>
          <a:p>
            <a:pPr marL="423450" lvl="1" indent="-171450"/>
            <a:r>
              <a:rPr lang="fr-FR" altLang="fr-FR" sz="1000" dirty="0">
                <a:latin typeface="+mj-lt"/>
              </a:rPr>
              <a:t>Mapping </a:t>
            </a:r>
            <a:r>
              <a:rPr lang="fr-FR" altLang="fr-FR" sz="1000" dirty="0" err="1">
                <a:latin typeface="+mj-lt"/>
              </a:rPr>
              <a:t>with</a:t>
            </a:r>
            <a:r>
              <a:rPr lang="fr-FR" altLang="fr-FR" sz="1000" dirty="0">
                <a:latin typeface="+mj-lt"/>
              </a:rPr>
              <a:t> </a:t>
            </a:r>
            <a:r>
              <a:rPr lang="fr-FR" sz="1000" dirty="0" err="1">
                <a:latin typeface="+mj-lt"/>
              </a:rPr>
              <a:t>geostatistical</a:t>
            </a:r>
            <a:r>
              <a:rPr lang="fr-FR" sz="1000" dirty="0">
                <a:latin typeface="+mj-lt"/>
              </a:rPr>
              <a:t> </a:t>
            </a:r>
            <a:r>
              <a:rPr lang="fr-FR" sz="1000" dirty="0" err="1">
                <a:latin typeface="+mj-lt"/>
              </a:rPr>
              <a:t>kriging</a:t>
            </a:r>
            <a:r>
              <a:rPr lang="fr-FR" sz="1000" dirty="0">
                <a:latin typeface="+mj-lt"/>
              </a:rPr>
              <a:t> (</a:t>
            </a:r>
            <a:r>
              <a:rPr lang="fr-FR" sz="1000" dirty="0" err="1">
                <a:latin typeface="+mj-lt"/>
              </a:rPr>
              <a:t>with</a:t>
            </a:r>
            <a:r>
              <a:rPr lang="fr-FR" sz="1000" dirty="0">
                <a:latin typeface="+mj-lt"/>
              </a:rPr>
              <a:t> Chimere as </a:t>
            </a:r>
            <a:r>
              <a:rPr lang="fr-FR" sz="1000" dirty="0" err="1">
                <a:latin typeface="+mj-lt"/>
              </a:rPr>
              <a:t>external</a:t>
            </a:r>
            <a:r>
              <a:rPr lang="fr-FR" sz="1000" dirty="0">
                <a:latin typeface="+mj-lt"/>
              </a:rPr>
              <a:t> drift)</a:t>
            </a:r>
          </a:p>
          <a:p>
            <a:pPr marL="603450" lvl="2" indent="-171450"/>
            <a:r>
              <a:rPr lang="fr-FR" sz="900" dirty="0">
                <a:latin typeface="+mj-lt"/>
              </a:rPr>
              <a:t>Resolution:2 km</a:t>
            </a:r>
          </a:p>
          <a:p>
            <a:pPr marL="603450" lvl="2" indent="-171450"/>
            <a:r>
              <a:rPr lang="fr-FR" altLang="fr-FR" sz="900" b="1" dirty="0">
                <a:latin typeface="+mj-lt"/>
              </a:rPr>
              <a:t>Reference </a:t>
            </a:r>
            <a:r>
              <a:rPr lang="fr-FR" altLang="fr-FR" sz="900" b="1" dirty="0" err="1">
                <a:latin typeface="+mj-lt"/>
              </a:rPr>
              <a:t>forecast</a:t>
            </a:r>
            <a:r>
              <a:rPr lang="fr-FR" altLang="fr-FR" sz="900" b="1" dirty="0">
                <a:latin typeface="+mj-lt"/>
              </a:rPr>
              <a:t> </a:t>
            </a:r>
            <a:r>
              <a:rPr lang="fr-FR" altLang="fr-FR" sz="900" dirty="0">
                <a:latin typeface="+mj-lt"/>
              </a:rPr>
              <a:t>of Prév’air </a:t>
            </a:r>
            <a:r>
              <a:rPr lang="fr-FR" altLang="fr-FR" sz="900" dirty="0" err="1">
                <a:latin typeface="+mj-lt"/>
              </a:rPr>
              <a:t>supporting</a:t>
            </a:r>
            <a:r>
              <a:rPr lang="fr-FR" altLang="fr-FR" sz="900" dirty="0">
                <a:latin typeface="+mj-lt"/>
              </a:rPr>
              <a:t> the air </a:t>
            </a:r>
            <a:r>
              <a:rPr lang="fr-FR" altLang="fr-FR" sz="900" dirty="0" err="1">
                <a:latin typeface="+mj-lt"/>
              </a:rPr>
              <a:t>quality</a:t>
            </a:r>
            <a:r>
              <a:rPr lang="fr-FR" altLang="fr-FR" sz="900" dirty="0">
                <a:latin typeface="+mj-lt"/>
              </a:rPr>
              <a:t> expertise</a:t>
            </a:r>
          </a:p>
          <a:p>
            <a:pPr marL="603450" lvl="2" indent="-171450"/>
            <a:r>
              <a:rPr lang="fr-FR" altLang="fr-FR" sz="900" dirty="0" err="1">
                <a:latin typeface="+mj-lt"/>
              </a:rPr>
              <a:t>Available</a:t>
            </a:r>
            <a:r>
              <a:rPr lang="fr-FR" altLang="fr-FR" sz="900" dirty="0">
                <a:latin typeface="+mj-lt"/>
              </a:rPr>
              <a:t> on the </a:t>
            </a:r>
            <a:r>
              <a:rPr lang="fr-FR" altLang="fr-FR" sz="900" dirty="0" err="1">
                <a:latin typeface="+mj-lt"/>
              </a:rPr>
              <a:t>homepage</a:t>
            </a:r>
            <a:r>
              <a:rPr lang="fr-FR" altLang="fr-FR" sz="900" dirty="0">
                <a:latin typeface="+mj-lt"/>
              </a:rPr>
              <a:t> of the Prev’air </a:t>
            </a:r>
            <a:r>
              <a:rPr lang="fr-FR" altLang="fr-FR" sz="900" dirty="0" err="1">
                <a:latin typeface="+mj-lt"/>
              </a:rPr>
              <a:t>website</a:t>
            </a:r>
            <a:r>
              <a:rPr lang="fr-FR" altLang="fr-FR" sz="900" dirty="0">
                <a:latin typeface="+mj-lt"/>
              </a:rPr>
              <a:t>.</a:t>
            </a:r>
            <a:endParaRPr lang="en-GB" dirty="0"/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A7680800-474F-48E9-8A73-21407FD1E39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8" name="Espace réservé du texte 7">
            <a:extLst>
              <a:ext uri="{FF2B5EF4-FFF2-40B4-BE49-F238E27FC236}">
                <a16:creationId xmlns:a16="http://schemas.microsoft.com/office/drawing/2014/main" id="{29D03E31-1E64-CCC1-64CF-9B7D3068FA2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GB" dirty="0"/>
              <a:t>Model Output Statistics (MOS Forecasts)</a:t>
            </a:r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69D0BE13-E0D3-F279-444E-4CEF8EA16B1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2501" y="1458078"/>
            <a:ext cx="2582997" cy="30824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2863483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6829E0-7DFB-A8D0-77B1-45872D7BE0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8E9AEE4-A7F4-CD80-36A0-D599E8E722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Chimere modelling and observations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300E858-0F6E-4163-68E8-E7E51FC78E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r>
              <a:rPr lang="fr-FR" cap="all" dirty="0"/>
              <a:t>26/06/2026</a:t>
            </a:r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90ED0D13-560A-AF79-8EEE-F3F9BBE68D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French National Institute for Industrial Environment and Risks (Ineris)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62050516-5080-5F41-CC96-ED9E487D17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3122C9-A0B9-462F-8757-0847AD287B63}" type="slidenum">
              <a:rPr lang="fr-FR" smtClean="0"/>
              <a:pPr/>
              <a:t>11</a:t>
            </a:fld>
            <a:endParaRPr lang="fr-FR"/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6388B646-6281-540F-EE81-F739E4FAD26B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fr-FR" altLang="fr-FR" sz="1000" dirty="0" err="1">
                <a:latin typeface="+mj-lt"/>
              </a:rPr>
              <a:t>Geokriging</a:t>
            </a:r>
            <a:r>
              <a:rPr lang="fr-FR" altLang="fr-FR" sz="1000" dirty="0">
                <a:latin typeface="+mj-lt"/>
              </a:rPr>
              <a:t> </a:t>
            </a:r>
            <a:r>
              <a:rPr lang="fr-FR" altLang="fr-FR" sz="1000" dirty="0" err="1">
                <a:latin typeface="+mj-lt"/>
              </a:rPr>
              <a:t>using</a:t>
            </a:r>
            <a:r>
              <a:rPr lang="fr-FR" altLang="fr-FR" sz="1000" dirty="0">
                <a:latin typeface="+mj-lt"/>
              </a:rPr>
              <a:t> Chimere outputs and in-situ </a:t>
            </a:r>
            <a:r>
              <a:rPr lang="fr-FR" altLang="fr-FR" sz="1000" dirty="0" err="1">
                <a:latin typeface="+mj-lt"/>
              </a:rPr>
              <a:t>measurements</a:t>
            </a:r>
            <a:r>
              <a:rPr lang="fr-FR" altLang="fr-FR" sz="1000" dirty="0">
                <a:latin typeface="+mj-lt"/>
              </a:rPr>
              <a:t> </a:t>
            </a:r>
          </a:p>
          <a:p>
            <a:pPr marL="423450" lvl="1" indent="-171450"/>
            <a:r>
              <a:rPr lang="fr-FR" altLang="fr-FR" sz="900" dirty="0">
                <a:latin typeface="+mj-lt"/>
              </a:rPr>
              <a:t>to </a:t>
            </a:r>
            <a:r>
              <a:rPr lang="fr-FR" altLang="fr-FR" sz="900" dirty="0" err="1">
                <a:latin typeface="+mj-lt"/>
              </a:rPr>
              <a:t>compute</a:t>
            </a:r>
            <a:r>
              <a:rPr lang="fr-FR" altLang="fr-FR" sz="900" dirty="0">
                <a:latin typeface="+mj-lt"/>
              </a:rPr>
              <a:t> the best </a:t>
            </a:r>
            <a:r>
              <a:rPr lang="fr-FR" altLang="fr-FR" sz="900" dirty="0" err="1">
                <a:latin typeface="+mj-lt"/>
              </a:rPr>
              <a:t>estimate</a:t>
            </a:r>
            <a:r>
              <a:rPr lang="fr-FR" altLang="fr-FR" sz="900" dirty="0">
                <a:latin typeface="+mj-lt"/>
              </a:rPr>
              <a:t> of the surface concentrations for </a:t>
            </a:r>
            <a:r>
              <a:rPr lang="fr-FR" altLang="fr-FR" sz="900" dirty="0" err="1">
                <a:latin typeface="+mj-lt"/>
              </a:rPr>
              <a:t>regulated</a:t>
            </a:r>
            <a:r>
              <a:rPr lang="fr-FR" altLang="fr-FR" sz="900" dirty="0">
                <a:latin typeface="+mj-lt"/>
              </a:rPr>
              <a:t> </a:t>
            </a:r>
            <a:r>
              <a:rPr lang="fr-FR" altLang="fr-FR" sz="900" dirty="0" err="1">
                <a:latin typeface="+mj-lt"/>
              </a:rPr>
              <a:t>pollutants</a:t>
            </a:r>
            <a:endParaRPr lang="fr-FR" altLang="fr-FR" sz="900" dirty="0">
              <a:latin typeface="+mj-lt"/>
            </a:endParaRPr>
          </a:p>
          <a:p>
            <a:pPr marL="423450" lvl="1" indent="-171450"/>
            <a:r>
              <a:rPr lang="fr-FR" altLang="fr-FR" sz="900" dirty="0">
                <a:latin typeface="+mj-lt"/>
              </a:rPr>
              <a:t>To support the </a:t>
            </a:r>
            <a:r>
              <a:rPr lang="fr-FR" altLang="fr-FR" sz="900" dirty="0" err="1">
                <a:latin typeface="+mj-lt"/>
              </a:rPr>
              <a:t>reporting</a:t>
            </a:r>
            <a:r>
              <a:rPr lang="fr-FR" altLang="fr-FR" sz="900" dirty="0">
                <a:latin typeface="+mj-lt"/>
              </a:rPr>
              <a:t> </a:t>
            </a:r>
            <a:r>
              <a:rPr lang="fr-FR" altLang="fr-FR" sz="900" dirty="0" err="1">
                <a:latin typeface="+mj-lt"/>
              </a:rPr>
              <a:t>activities</a:t>
            </a:r>
            <a:r>
              <a:rPr lang="fr-FR" altLang="fr-FR" sz="900" dirty="0">
                <a:latin typeface="+mj-lt"/>
              </a:rPr>
              <a:t> </a:t>
            </a:r>
            <a:r>
              <a:rPr lang="fr-FR" altLang="fr-FR" sz="900" dirty="0" err="1">
                <a:latin typeface="+mj-lt"/>
              </a:rPr>
              <a:t>required</a:t>
            </a:r>
            <a:r>
              <a:rPr lang="fr-FR" altLang="fr-FR" sz="900" dirty="0">
                <a:latin typeface="+mj-lt"/>
              </a:rPr>
              <a:t> by the air </a:t>
            </a:r>
            <a:r>
              <a:rPr lang="fr-FR" altLang="fr-FR" sz="900" dirty="0" err="1">
                <a:latin typeface="+mj-lt"/>
              </a:rPr>
              <a:t>quality</a:t>
            </a:r>
            <a:r>
              <a:rPr lang="fr-FR" altLang="fr-FR" sz="900" dirty="0">
                <a:latin typeface="+mj-lt"/>
              </a:rPr>
              <a:t> directive</a:t>
            </a:r>
          </a:p>
          <a:p>
            <a:pPr marL="603450" lvl="2" indent="-171450"/>
            <a:r>
              <a:rPr lang="fr-FR" altLang="fr-FR" sz="800" dirty="0">
                <a:latin typeface="+mj-lt"/>
              </a:rPr>
              <a:t>Air </a:t>
            </a:r>
            <a:r>
              <a:rPr lang="fr-FR" altLang="fr-FR" sz="800" dirty="0" err="1">
                <a:latin typeface="+mj-lt"/>
              </a:rPr>
              <a:t>quality</a:t>
            </a:r>
            <a:r>
              <a:rPr lang="fr-FR" altLang="fr-FR" sz="800" dirty="0">
                <a:latin typeface="+mj-lt"/>
              </a:rPr>
              <a:t> </a:t>
            </a:r>
            <a:r>
              <a:rPr lang="fr-FR" altLang="fr-FR" sz="800" dirty="0" err="1">
                <a:latin typeface="+mj-lt"/>
              </a:rPr>
              <a:t>indicators</a:t>
            </a:r>
            <a:r>
              <a:rPr lang="fr-FR" altLang="fr-FR" sz="800" dirty="0">
                <a:latin typeface="+mj-lt"/>
              </a:rPr>
              <a:t> (</a:t>
            </a:r>
            <a:r>
              <a:rPr lang="fr-FR" altLang="fr-FR" sz="800" dirty="0" err="1">
                <a:latin typeface="+mj-lt"/>
              </a:rPr>
              <a:t>annual</a:t>
            </a:r>
            <a:r>
              <a:rPr lang="fr-FR" altLang="fr-FR" sz="800" dirty="0">
                <a:latin typeface="+mj-lt"/>
              </a:rPr>
              <a:t> </a:t>
            </a:r>
            <a:r>
              <a:rPr lang="fr-FR" altLang="fr-FR" sz="800" dirty="0" err="1">
                <a:latin typeface="+mj-lt"/>
              </a:rPr>
              <a:t>average</a:t>
            </a:r>
            <a:r>
              <a:rPr lang="fr-FR" altLang="fr-FR" sz="800" dirty="0">
                <a:latin typeface="+mj-lt"/>
              </a:rPr>
              <a:t> … are in respect </a:t>
            </a:r>
            <a:r>
              <a:rPr lang="fr-FR" altLang="fr-FR" sz="800" dirty="0" err="1">
                <a:latin typeface="+mj-lt"/>
              </a:rPr>
              <a:t>with</a:t>
            </a:r>
            <a:r>
              <a:rPr lang="fr-FR" altLang="fr-FR" sz="800" dirty="0">
                <a:latin typeface="+mj-lt"/>
              </a:rPr>
              <a:t> </a:t>
            </a:r>
            <a:r>
              <a:rPr lang="fr-FR" altLang="fr-FR" sz="800" dirty="0" err="1">
                <a:latin typeface="+mj-lt"/>
              </a:rPr>
              <a:t>limit</a:t>
            </a:r>
            <a:r>
              <a:rPr lang="fr-FR" altLang="fr-FR" sz="800" dirty="0">
                <a:latin typeface="+mj-lt"/>
              </a:rPr>
              <a:t> values)</a:t>
            </a:r>
          </a:p>
          <a:p>
            <a:pPr marL="603450" lvl="2" indent="-171450"/>
            <a:r>
              <a:rPr lang="fr-FR" altLang="fr-FR" sz="800" dirty="0" err="1">
                <a:latin typeface="+mj-lt"/>
              </a:rPr>
              <a:t>Annual</a:t>
            </a:r>
            <a:r>
              <a:rPr lang="fr-FR" altLang="fr-FR" sz="800" dirty="0">
                <a:latin typeface="+mj-lt"/>
              </a:rPr>
              <a:t> French air </a:t>
            </a:r>
            <a:r>
              <a:rPr lang="fr-FR" altLang="fr-FR" sz="800" dirty="0" err="1">
                <a:latin typeface="+mj-lt"/>
              </a:rPr>
              <a:t>quality</a:t>
            </a:r>
            <a:r>
              <a:rPr lang="fr-FR" altLang="fr-FR" sz="800" dirty="0">
                <a:latin typeface="+mj-lt"/>
              </a:rPr>
              <a:t> </a:t>
            </a:r>
            <a:r>
              <a:rPr lang="fr-FR" altLang="fr-FR" sz="800" dirty="0" err="1">
                <a:latin typeface="+mj-lt"/>
              </a:rPr>
              <a:t>assessment</a:t>
            </a:r>
            <a:r>
              <a:rPr lang="fr-FR" altLang="fr-FR" sz="800" dirty="0">
                <a:latin typeface="+mj-lt"/>
              </a:rPr>
              <a:t> report</a:t>
            </a:r>
          </a:p>
          <a:p>
            <a:pPr marL="603450" lvl="2" indent="-171450"/>
            <a:r>
              <a:rPr lang="fr-FR" altLang="fr-FR" sz="800" dirty="0">
                <a:latin typeface="+mj-lt"/>
                <a:hlinkClick r:id="rId2"/>
              </a:rPr>
              <a:t>Air </a:t>
            </a:r>
            <a:r>
              <a:rPr lang="fr-FR" altLang="fr-FR" sz="800" dirty="0" err="1">
                <a:latin typeface="+mj-lt"/>
                <a:hlinkClick r:id="rId2"/>
              </a:rPr>
              <a:t>quality</a:t>
            </a:r>
            <a:r>
              <a:rPr lang="fr-FR" altLang="fr-FR" sz="800" dirty="0">
                <a:latin typeface="+mj-lt"/>
                <a:hlinkClick r:id="rId2"/>
              </a:rPr>
              <a:t> mapping </a:t>
            </a:r>
            <a:r>
              <a:rPr lang="fr-FR" altLang="fr-FR" sz="800" dirty="0" err="1">
                <a:latin typeface="+mj-lt"/>
                <a:hlinkClick r:id="rId2"/>
              </a:rPr>
              <a:t>library</a:t>
            </a:r>
            <a:r>
              <a:rPr lang="fr-FR" altLang="fr-FR" sz="800" dirty="0">
                <a:latin typeface="+mj-lt"/>
                <a:hlinkClick r:id="rId2"/>
              </a:rPr>
              <a:t> </a:t>
            </a:r>
            <a:r>
              <a:rPr lang="fr-FR" altLang="fr-FR" sz="800" dirty="0">
                <a:latin typeface="+mj-lt"/>
              </a:rPr>
              <a:t>(more </a:t>
            </a:r>
            <a:r>
              <a:rPr lang="fr-FR" altLang="fr-FR" sz="800" dirty="0" err="1">
                <a:latin typeface="+mj-lt"/>
              </a:rPr>
              <a:t>than</a:t>
            </a:r>
            <a:r>
              <a:rPr lang="fr-FR" altLang="fr-FR" sz="800" dirty="0">
                <a:latin typeface="+mj-lt"/>
              </a:rPr>
              <a:t> 20 </a:t>
            </a:r>
            <a:r>
              <a:rPr lang="fr-FR" altLang="fr-FR" sz="800" dirty="0" err="1">
                <a:latin typeface="+mj-lt"/>
              </a:rPr>
              <a:t>years</a:t>
            </a:r>
            <a:r>
              <a:rPr lang="fr-FR" altLang="fr-FR" sz="800" dirty="0">
                <a:latin typeface="+mj-lt"/>
              </a:rPr>
              <a:t> of air </a:t>
            </a:r>
            <a:r>
              <a:rPr lang="fr-FR" altLang="fr-FR" sz="800" dirty="0" err="1">
                <a:latin typeface="+mj-lt"/>
              </a:rPr>
              <a:t>quality</a:t>
            </a:r>
            <a:r>
              <a:rPr lang="fr-FR" altLang="fr-FR" sz="800" dirty="0">
                <a:latin typeface="+mj-lt"/>
              </a:rPr>
              <a:t> </a:t>
            </a:r>
            <a:r>
              <a:rPr lang="fr-FR" altLang="fr-FR" sz="800" dirty="0" err="1">
                <a:latin typeface="+mj-lt"/>
              </a:rPr>
              <a:t>indicators</a:t>
            </a:r>
            <a:r>
              <a:rPr lang="fr-FR" altLang="fr-FR" sz="800" dirty="0">
                <a:latin typeface="+mj-lt"/>
              </a:rPr>
              <a:t> over France)</a:t>
            </a:r>
          </a:p>
          <a:p>
            <a:endParaRPr lang="en-GB" dirty="0"/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80709216-13EB-188C-63D5-7AF07459BF5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8" name="Espace réservé du texte 7">
            <a:extLst>
              <a:ext uri="{FF2B5EF4-FFF2-40B4-BE49-F238E27FC236}">
                <a16:creationId xmlns:a16="http://schemas.microsoft.com/office/drawing/2014/main" id="{DEF18D04-CF95-171C-59B4-D205326CD84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GB" dirty="0"/>
              <a:t>Data Fusion</a:t>
            </a:r>
          </a:p>
        </p:txBody>
      </p:sp>
      <p:pic>
        <p:nvPicPr>
          <p:cNvPr id="9" name="Image 8" descr="PM10_AFMH_DAVE_D-1_big.gif">
            <a:extLst>
              <a:ext uri="{FF2B5EF4-FFF2-40B4-BE49-F238E27FC236}">
                <a16:creationId xmlns:a16="http://schemas.microsoft.com/office/drawing/2014/main" id="{F6558016-D50D-D7A7-FFD1-760C992392C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/>
          <a:srcRect l="1" r="1678"/>
          <a:stretch/>
        </p:blipFill>
        <p:spPr>
          <a:xfrm>
            <a:off x="703913" y="3368886"/>
            <a:ext cx="1159685" cy="1022671"/>
          </a:xfrm>
          <a:prstGeom prst="rect">
            <a:avLst/>
          </a:prstGeom>
        </p:spPr>
      </p:pic>
      <p:pic>
        <p:nvPicPr>
          <p:cNvPr id="10" name="Picture 2">
            <a:extLst>
              <a:ext uri="{FF2B5EF4-FFF2-40B4-BE49-F238E27FC236}">
                <a16:creationId xmlns:a16="http://schemas.microsoft.com/office/drawing/2014/main" id="{165C5B95-4323-A798-3560-0B765B6BD2E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/>
          <a:srcRect l="26284" t="30140" r="34578" b="18745"/>
          <a:stretch/>
        </p:blipFill>
        <p:spPr bwMode="auto">
          <a:xfrm>
            <a:off x="2134781" y="3443579"/>
            <a:ext cx="1089412" cy="7999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Croix 10">
            <a:extLst>
              <a:ext uri="{FF2B5EF4-FFF2-40B4-BE49-F238E27FC236}">
                <a16:creationId xmlns:a16="http://schemas.microsoft.com/office/drawing/2014/main" id="{51184403-605F-E398-BDC7-4D3083D035E7}"/>
              </a:ext>
            </a:extLst>
          </p:cNvPr>
          <p:cNvSpPr>
            <a:spLocks/>
          </p:cNvSpPr>
          <p:nvPr/>
        </p:nvSpPr>
        <p:spPr>
          <a:xfrm>
            <a:off x="1895258" y="3882882"/>
            <a:ext cx="176807" cy="171962"/>
          </a:xfrm>
          <a:prstGeom prst="plus">
            <a:avLst>
              <a:gd name="adj" fmla="val 43860"/>
            </a:avLst>
          </a:prstGeom>
          <a:solidFill>
            <a:srgbClr val="0070C0"/>
          </a:solidFill>
          <a:ln w="254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12" name="Image 11" descr="PM10_AFMHA_DAVE_D-1_big.gif">
            <a:extLst>
              <a:ext uri="{FF2B5EF4-FFF2-40B4-BE49-F238E27FC236}">
                <a16:creationId xmlns:a16="http://schemas.microsoft.com/office/drawing/2014/main" id="{3EA4BBBB-5A0E-FD8D-CB46-E05BFB0E8E02}"/>
              </a:ext>
            </a:extLst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628888" y="3340155"/>
            <a:ext cx="1179481" cy="1022671"/>
          </a:xfrm>
          <a:prstGeom prst="rect">
            <a:avLst/>
          </a:prstGeom>
        </p:spPr>
      </p:pic>
      <p:sp>
        <p:nvSpPr>
          <p:cNvPr id="13" name="Flèche droite 12">
            <a:extLst>
              <a:ext uri="{FF2B5EF4-FFF2-40B4-BE49-F238E27FC236}">
                <a16:creationId xmlns:a16="http://schemas.microsoft.com/office/drawing/2014/main" id="{E575FB35-EF69-CA49-6456-0A2A0E9DE14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96201" y="3889157"/>
            <a:ext cx="255787" cy="168547"/>
          </a:xfrm>
          <a:prstGeom prst="rightArrow">
            <a:avLst>
              <a:gd name="adj1" fmla="val 50000"/>
              <a:gd name="adj2" fmla="val 50026"/>
            </a:avLst>
          </a:prstGeom>
          <a:solidFill>
            <a:srgbClr val="0070C0"/>
          </a:solidFill>
          <a:ln w="12700" algn="ctr">
            <a:noFill/>
            <a:round/>
            <a:headEnd/>
            <a:tailEnd/>
          </a:ln>
        </p:spPr>
        <p:txBody>
          <a:bodyPr lIns="62197" tIns="31099" rIns="62197" bIns="31099" anchor="ctr"/>
          <a:lstStyle/>
          <a:p>
            <a:pPr algn="ctr" eaLnBrk="0" hangingPunct="0"/>
            <a:endParaRPr lang="fr-FR" sz="600" b="1" dirty="0">
              <a:solidFill>
                <a:srgbClr val="FF0000"/>
              </a:solidFill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F756A880-AA1B-DAA7-5421-FC22FCAB3B55}"/>
              </a:ext>
            </a:extLst>
          </p:cNvPr>
          <p:cNvSpPr txBox="1"/>
          <p:nvPr/>
        </p:nvSpPr>
        <p:spPr>
          <a:xfrm>
            <a:off x="1063953" y="4454485"/>
            <a:ext cx="3488455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900" i="1" dirty="0"/>
              <a:t>Data fusion </a:t>
            </a:r>
            <a:r>
              <a:rPr lang="fr-FR" sz="900" i="1" dirty="0" err="1"/>
              <a:t>using</a:t>
            </a:r>
            <a:r>
              <a:rPr lang="fr-FR" sz="900" i="1" dirty="0"/>
              <a:t> </a:t>
            </a:r>
            <a:r>
              <a:rPr lang="fr-FR" sz="900" i="1" dirty="0" err="1"/>
              <a:t>reference</a:t>
            </a:r>
            <a:r>
              <a:rPr lang="fr-FR" sz="900" i="1" dirty="0"/>
              <a:t> station and </a:t>
            </a:r>
            <a:r>
              <a:rPr lang="fr-FR" sz="900" i="1" dirty="0" err="1"/>
              <a:t>geostatistical</a:t>
            </a:r>
            <a:r>
              <a:rPr lang="fr-FR" sz="900" i="1" dirty="0"/>
              <a:t>  </a:t>
            </a:r>
            <a:r>
              <a:rPr lang="fr-FR" sz="900" i="1" dirty="0" err="1"/>
              <a:t>kriging</a:t>
            </a:r>
            <a:endParaRPr lang="fr-FR" sz="900" i="1" dirty="0"/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EB04136F-9B4B-0958-E55E-921DC38EAF7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58369" y="1243829"/>
            <a:ext cx="2537962" cy="35396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311869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477B3D-59D4-48A3-25CE-35D975979B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8E94402-EC60-521B-30FC-04443416B9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Chimere modelling and observations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A69D02D1-260C-C05E-8201-2337349D56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r>
              <a:rPr lang="fr-FR" cap="all" dirty="0"/>
              <a:t>26/06/2026</a:t>
            </a:r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F0AD5995-69A4-15C5-B055-56F7DF90D0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French National Institute for Industrial Environment and Risks (Ineris)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52E933B6-F080-76E7-9291-AA0C90BF33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3122C9-A0B9-462F-8757-0847AD287B63}" type="slidenum">
              <a:rPr lang="fr-FR" smtClean="0"/>
              <a:pPr/>
              <a:t>12</a:t>
            </a:fld>
            <a:endParaRPr lang="fr-FR" dirty="0"/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771D6601-B561-B0A8-AAD1-936C603F7561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359998" y="1836000"/>
            <a:ext cx="5213488" cy="2574000"/>
          </a:xfrm>
        </p:spPr>
        <p:txBody>
          <a:bodyPr/>
          <a:lstStyle/>
          <a:p>
            <a:r>
              <a:rPr lang="en-GB" dirty="0"/>
              <a:t>Both in Copernicus and in Prev’air, a wide range of scores is computed in order to assess the quality of the regional products (Forecasts and Reanalyses):</a:t>
            </a:r>
          </a:p>
          <a:p>
            <a:pPr marL="423450" lvl="1" indent="-171450"/>
            <a:r>
              <a:rPr lang="en-GB" dirty="0"/>
              <a:t>Skill scores (bias, RMSE, correlation) – over season – over multi-years …</a:t>
            </a:r>
          </a:p>
          <a:p>
            <a:pPr marL="423450" lvl="1" indent="-171450"/>
            <a:r>
              <a:rPr lang="en-GB" dirty="0"/>
              <a:t>Capability to detect threshold exceedances (Contingency table,  performance diagram)</a:t>
            </a:r>
          </a:p>
          <a:p>
            <a:pPr marL="423450" lvl="1" indent="-171450"/>
            <a:r>
              <a:rPr lang="en-GB" dirty="0" err="1"/>
              <a:t>Fairmode</a:t>
            </a:r>
            <a:r>
              <a:rPr lang="en-GB" dirty="0"/>
              <a:t> metrics to evaluate if a model output has the quality required for being used for European  air quality reporting.</a:t>
            </a:r>
          </a:p>
          <a:p>
            <a:pPr marL="423450" lvl="1" indent="-171450"/>
            <a:r>
              <a:rPr lang="en-GB" dirty="0"/>
              <a:t>Upper levels evaluations with IAGOS, Ozonesondes and </a:t>
            </a:r>
            <a:r>
              <a:rPr lang="en-GB" dirty="0" err="1"/>
              <a:t>Tropomi</a:t>
            </a:r>
            <a:endParaRPr lang="en-GB" dirty="0"/>
          </a:p>
          <a:p>
            <a:pPr marL="423450" lvl="1" indent="-171450"/>
            <a:r>
              <a:rPr lang="en-GB" dirty="0"/>
              <a:t>CAMS EQC reports: </a:t>
            </a:r>
            <a:r>
              <a:rPr lang="fr-FR" dirty="0">
                <a:hlinkClick r:id="rId2"/>
              </a:rPr>
              <a:t>Regional services | Copernicus</a:t>
            </a:r>
            <a:endParaRPr lang="fr-FR" dirty="0"/>
          </a:p>
          <a:p>
            <a:pPr marL="423450" lvl="1" indent="-171450"/>
            <a:r>
              <a:rPr lang="fr-FR" dirty="0">
                <a:hlinkClick r:id="rId3"/>
              </a:rPr>
              <a:t>Prev’air EQC reports </a:t>
            </a:r>
            <a:r>
              <a:rPr lang="fr-FR" dirty="0"/>
              <a:t>on </a:t>
            </a:r>
            <a:r>
              <a:rPr lang="fr-FR" dirty="0">
                <a:hlinkClick r:id="rId4"/>
              </a:rPr>
              <a:t>LCSQA </a:t>
            </a:r>
            <a:r>
              <a:rPr lang="fr-FR" dirty="0" err="1">
                <a:hlinkClick r:id="rId4"/>
              </a:rPr>
              <a:t>website</a:t>
            </a:r>
            <a:r>
              <a:rPr lang="fr-FR" dirty="0">
                <a:hlinkClick r:id="rId4"/>
              </a:rPr>
              <a:t> </a:t>
            </a:r>
            <a:endParaRPr lang="en-GB" dirty="0"/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458CB1E9-F1FF-2D26-4FF2-BF8B40DCE67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8" name="Espace réservé du texte 7">
            <a:extLst>
              <a:ext uri="{FF2B5EF4-FFF2-40B4-BE49-F238E27FC236}">
                <a16:creationId xmlns:a16="http://schemas.microsoft.com/office/drawing/2014/main" id="{16A0857D-3A2C-DCA9-936C-DCF724833B8D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GB" dirty="0"/>
              <a:t>Quality control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94EC6416-4671-3280-372D-F788190C8AC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54801" y="983835"/>
            <a:ext cx="1156832" cy="1630600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F17F3800-9373-637D-368F-1B97B3FD73F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811633" y="900000"/>
            <a:ext cx="1332367" cy="1800711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A53CF8E4-4828-2D4A-7DB8-D9E87BF6704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06763" y="2416464"/>
            <a:ext cx="648038" cy="1122494"/>
          </a:xfrm>
          <a:prstGeom prst="rect">
            <a:avLst/>
          </a:prstGeom>
        </p:spPr>
      </p:pic>
      <p:grpSp>
        <p:nvGrpSpPr>
          <p:cNvPr id="15" name="Groupe 14">
            <a:extLst>
              <a:ext uri="{FF2B5EF4-FFF2-40B4-BE49-F238E27FC236}">
                <a16:creationId xmlns:a16="http://schemas.microsoft.com/office/drawing/2014/main" id="{B78E7BCB-603D-A80F-1E76-FB726B68D457}"/>
              </a:ext>
            </a:extLst>
          </p:cNvPr>
          <p:cNvGrpSpPr/>
          <p:nvPr/>
        </p:nvGrpSpPr>
        <p:grpSpPr>
          <a:xfrm>
            <a:off x="6755719" y="2854056"/>
            <a:ext cx="2111828" cy="734665"/>
            <a:chOff x="4871421" y="3746645"/>
            <a:chExt cx="8315361" cy="2542905"/>
          </a:xfrm>
        </p:grpSpPr>
        <p:pic>
          <p:nvPicPr>
            <p:cNvPr id="16" name="Image 15" descr="Une image contenant diagramme, ligne, capture d’écran, Tracé&#10;&#10;Description générée automatiquement">
              <a:extLst>
                <a:ext uri="{FF2B5EF4-FFF2-40B4-BE49-F238E27FC236}">
                  <a16:creationId xmlns:a16="http://schemas.microsoft.com/office/drawing/2014/main" id="{78CC78CA-D6E7-DFE3-7D83-0C80A56BEC4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4554" r="21786"/>
            <a:stretch/>
          </p:blipFill>
          <p:spPr>
            <a:xfrm>
              <a:off x="5305524" y="3749550"/>
              <a:ext cx="6542315" cy="2540000"/>
            </a:xfrm>
            <a:prstGeom prst="rect">
              <a:avLst/>
            </a:prstGeom>
          </p:spPr>
        </p:pic>
        <p:pic>
          <p:nvPicPr>
            <p:cNvPr id="17" name="Image 16" descr="Une image contenant diagramme, ligne, capture d’écran, Tracé&#10;&#10;Description générée automatiquement">
              <a:extLst>
                <a:ext uri="{FF2B5EF4-FFF2-40B4-BE49-F238E27FC236}">
                  <a16:creationId xmlns:a16="http://schemas.microsoft.com/office/drawing/2014/main" id="{77AAD86A-E9EF-111F-C6D2-C0920E788BE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184" r="86798"/>
            <a:stretch/>
          </p:blipFill>
          <p:spPr>
            <a:xfrm>
              <a:off x="4871421" y="3746645"/>
              <a:ext cx="489858" cy="2540000"/>
            </a:xfrm>
            <a:prstGeom prst="rect">
              <a:avLst/>
            </a:prstGeom>
          </p:spPr>
        </p:pic>
        <p:pic>
          <p:nvPicPr>
            <p:cNvPr id="18" name="Image 17" descr="Une image contenant diagramme, ligne, capture d’écran, Tracé&#10;&#10;Description générée automatiquement">
              <a:extLst>
                <a:ext uri="{FF2B5EF4-FFF2-40B4-BE49-F238E27FC236}">
                  <a16:creationId xmlns:a16="http://schemas.microsoft.com/office/drawing/2014/main" id="{E28470E7-3C27-014F-0379-9ACCD011D8B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9018"/>
            <a:stretch/>
          </p:blipFill>
          <p:spPr>
            <a:xfrm>
              <a:off x="11847839" y="3749550"/>
              <a:ext cx="1338943" cy="2540000"/>
            </a:xfrm>
            <a:prstGeom prst="rect">
              <a:avLst/>
            </a:prstGeom>
          </p:spPr>
        </p:pic>
        <p:pic>
          <p:nvPicPr>
            <p:cNvPr id="19" name="Image 18" descr="Une image contenant diagramme, ligne, capture d’écran, Tracé&#10;&#10;Description générée automatiquement">
              <a:extLst>
                <a:ext uri="{FF2B5EF4-FFF2-40B4-BE49-F238E27FC236}">
                  <a16:creationId xmlns:a16="http://schemas.microsoft.com/office/drawing/2014/main" id="{124A26A9-D5CA-BD55-4CA9-8E16D3EDD87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4285" b="87786"/>
            <a:stretch/>
          </p:blipFill>
          <p:spPr>
            <a:xfrm>
              <a:off x="5260916" y="3773744"/>
              <a:ext cx="696686" cy="310238"/>
            </a:xfrm>
            <a:prstGeom prst="rect">
              <a:avLst/>
            </a:prstGeom>
          </p:spPr>
        </p:pic>
      </p:grpSp>
      <p:pic>
        <p:nvPicPr>
          <p:cNvPr id="20" name="Image 19">
            <a:extLst>
              <a:ext uri="{FF2B5EF4-FFF2-40B4-BE49-F238E27FC236}">
                <a16:creationId xmlns:a16="http://schemas.microsoft.com/office/drawing/2014/main" id="{863CC3D8-4A1A-CB22-315E-2178C07DAC24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 l="50590" t="9666" r="1941" b="25893"/>
          <a:stretch>
            <a:fillRect/>
          </a:stretch>
        </p:blipFill>
        <p:spPr>
          <a:xfrm>
            <a:off x="7233217" y="3630134"/>
            <a:ext cx="1834671" cy="1054456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B6B866AD-5FE3-9073-1A8F-C1B4575B19A8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456621" y="3606530"/>
            <a:ext cx="1614758" cy="11224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425410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7D705C8-41C6-14AD-4B85-1040B828F6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The future of CHIMERE in CAMS and Prév’air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5B10BED-F806-171C-800C-1550AEB011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r>
              <a:rPr lang="fr-FR" cap="all" dirty="0"/>
              <a:t>26/06/2026</a:t>
            </a:r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1D7C5D49-A06F-E3DE-9809-F857480076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dirty="0"/>
              <a:t>French National Institute for </a:t>
            </a:r>
            <a:r>
              <a:rPr lang="fr-FR" dirty="0" err="1"/>
              <a:t>Industrial</a:t>
            </a:r>
            <a:r>
              <a:rPr lang="fr-FR" dirty="0"/>
              <a:t> </a:t>
            </a:r>
            <a:r>
              <a:rPr lang="fr-FR" dirty="0" err="1"/>
              <a:t>Environment</a:t>
            </a:r>
            <a:r>
              <a:rPr lang="fr-FR" dirty="0"/>
              <a:t> and Risks (Ineris)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AAB42BE3-BAA1-8E63-92D8-4C0A17B5C7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3122C9-A0B9-462F-8757-0847AD287B63}" type="slidenum">
              <a:rPr lang="fr-FR" smtClean="0"/>
              <a:pPr/>
              <a:t>13</a:t>
            </a:fld>
            <a:endParaRPr lang="fr-FR"/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3BB40823-A1B8-E584-112A-6B4C2D43AEC1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359999" y="1432219"/>
            <a:ext cx="6773773" cy="3287614"/>
          </a:xfrm>
        </p:spPr>
        <p:txBody>
          <a:bodyPr>
            <a:normAutofit fontScale="85000" lnSpcReduction="20000"/>
          </a:bodyPr>
          <a:lstStyle/>
          <a:p>
            <a:r>
              <a:rPr lang="en-GB" dirty="0"/>
              <a:t>Upcoming developments in CAMS air quality productions :</a:t>
            </a:r>
          </a:p>
          <a:p>
            <a:pPr lvl="1"/>
            <a:r>
              <a:rPr lang="en-GB" dirty="0"/>
              <a:t>Add 2 new levels – at the surface and at the top</a:t>
            </a:r>
          </a:p>
          <a:p>
            <a:pPr lvl="1"/>
            <a:r>
              <a:rPr lang="fr-FR" dirty="0"/>
              <a:t>Update and harmonisation of Land-Use Data (Baptiste Thomas talk)</a:t>
            </a:r>
          </a:p>
          <a:p>
            <a:pPr lvl="1"/>
            <a:r>
              <a:rPr lang="en-GB" dirty="0"/>
              <a:t>Initialisation of Forecasts with data assimilation</a:t>
            </a:r>
            <a:endParaRPr lang="fr-FR" dirty="0"/>
          </a:p>
          <a:p>
            <a:pPr lvl="1"/>
            <a:r>
              <a:rPr lang="en-GB" dirty="0"/>
              <a:t>New provisions: </a:t>
            </a:r>
          </a:p>
          <a:p>
            <a:pPr lvl="2"/>
            <a:r>
              <a:rPr lang="en-GB" dirty="0"/>
              <a:t>Pollen species (hazel and cypress)</a:t>
            </a:r>
          </a:p>
          <a:p>
            <a:pPr lvl="2"/>
            <a:r>
              <a:rPr lang="en-GB" dirty="0"/>
              <a:t>Deposition flux</a:t>
            </a:r>
          </a:p>
          <a:p>
            <a:pPr lvl="1"/>
            <a:r>
              <a:rPr lang="en-GB" dirty="0"/>
              <a:t>Initialisation of Forecasts with data assimilation</a:t>
            </a:r>
          </a:p>
          <a:p>
            <a:endParaRPr lang="en-GB" dirty="0"/>
          </a:p>
          <a:p>
            <a:pPr marL="171450" indent="-171450"/>
            <a:r>
              <a:rPr lang="en-GB" dirty="0"/>
              <a:t>Increase of resolution (downscaling):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dirty="0"/>
              <a:t> With hybrid approach combining model and data-driven approach (CAMS evolution) for higher resolution 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dirty="0"/>
              <a:t>Chimere and CHROMAP to deliver </a:t>
            </a:r>
            <a:r>
              <a:rPr lang="en-US" dirty="0"/>
              <a:t>High-resolution air quality mapping </a:t>
            </a:r>
            <a:endParaRPr lang="en-GB" dirty="0"/>
          </a:p>
          <a:p>
            <a:endParaRPr lang="en-GB" dirty="0"/>
          </a:p>
          <a:p>
            <a:r>
              <a:rPr lang="en-GB" dirty="0"/>
              <a:t>Strengthening the relation between CAMS and Prév’air through the national collaboration program</a:t>
            </a:r>
          </a:p>
          <a:p>
            <a:pPr marL="423450" lvl="1" indent="-171450"/>
            <a:r>
              <a:rPr lang="en-GB" dirty="0"/>
              <a:t>Downscaling with national Chimere runs using CAMS-ENS as boundary conditions for pollutants and pollens (Ineris)</a:t>
            </a:r>
          </a:p>
          <a:p>
            <a:pPr marL="423450" lvl="1" indent="-171450"/>
            <a:r>
              <a:rPr lang="en-GB" dirty="0"/>
              <a:t>Optimized forecast with CAMS-ENS, </a:t>
            </a:r>
            <a:r>
              <a:rPr lang="en-GB" dirty="0" err="1"/>
              <a:t>Arome</a:t>
            </a:r>
            <a:r>
              <a:rPr lang="en-GB" dirty="0"/>
              <a:t> and Chimere analyses (Météo-France)</a:t>
            </a:r>
          </a:p>
          <a:p>
            <a:pPr marL="423450" lvl="1" indent="-171450"/>
            <a:endParaRPr lang="en-GB" dirty="0"/>
          </a:p>
          <a:p>
            <a:pPr marL="423450" lvl="1" indent="-171450"/>
            <a:endParaRPr lang="en-GB" dirty="0"/>
          </a:p>
          <a:p>
            <a:pPr marL="171450" indent="-171450"/>
            <a:endParaRPr lang="en-GB" dirty="0"/>
          </a:p>
          <a:p>
            <a:pPr marL="423450" lvl="1" indent="-171450"/>
            <a:endParaRPr lang="en-GB" dirty="0"/>
          </a:p>
          <a:p>
            <a:endParaRPr lang="en-GB" dirty="0"/>
          </a:p>
          <a:p>
            <a:endParaRPr lang="en-GB" dirty="0"/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39D18845-85FA-C4EF-F5D6-FE7CED2C2F6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C871479B-D7E9-0AFE-339F-233EF99E3F3C}"/>
              </a:ext>
            </a:extLst>
          </p:cNvPr>
          <p:cNvSpPr txBox="1">
            <a:spLocks/>
          </p:cNvSpPr>
          <p:nvPr/>
        </p:nvSpPr>
        <p:spPr bwMode="gray">
          <a:xfrm>
            <a:off x="9612665" y="8720853"/>
            <a:ext cx="2861837" cy="75586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defPPr>
              <a:defRPr lang="fr-FR"/>
            </a:defPPr>
            <a:lvl1pPr marL="0" algn="r" defTabSz="914400" rtl="0" eaLnBrk="1" latinLnBrk="0" hangingPunct="1">
              <a:defRPr sz="75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3EA4D8E-44A8-4463-B017-CF3C24FF631E}" type="slidenum">
              <a:rPr lang="en-US" smtClean="0"/>
              <a:pPr/>
              <a:t>13</a:t>
            </a:fld>
            <a:endParaRPr lang="en-US" dirty="0"/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AFAE51A8-A9C2-A614-5CEC-BFE74131247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33772" y="2884830"/>
            <a:ext cx="1879600" cy="1151440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BD2D60BC-B6CF-89E4-7CF6-50D9812CABE5}"/>
              </a:ext>
            </a:extLst>
          </p:cNvPr>
          <p:cNvSpPr txBox="1"/>
          <p:nvPr/>
        </p:nvSpPr>
        <p:spPr>
          <a:xfrm>
            <a:off x="5936375" y="8494781"/>
            <a:ext cx="7153171" cy="41549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050" noProof="0" dirty="0"/>
              <a:t>CHROMAP : </a:t>
            </a:r>
            <a:r>
              <a:rPr lang="en-US" sz="1050" b="1" noProof="0" dirty="0">
                <a:solidFill>
                  <a:srgbClr val="FF0000"/>
                </a:solidFill>
              </a:rPr>
              <a:t>C</a:t>
            </a:r>
            <a:r>
              <a:rPr lang="en-US" sz="1050" noProof="0" dirty="0"/>
              <a:t>omputational model for </a:t>
            </a:r>
            <a:r>
              <a:rPr lang="en-US" sz="1050" b="1" noProof="0" dirty="0" err="1">
                <a:solidFill>
                  <a:srgbClr val="FF0000"/>
                </a:solidFill>
              </a:rPr>
              <a:t>H</a:t>
            </a:r>
            <a:r>
              <a:rPr lang="en-US" sz="1050" noProof="0" dirty="0" err="1"/>
              <a:t>igh-</a:t>
            </a:r>
            <a:r>
              <a:rPr lang="en-US" sz="1050" b="1" noProof="0" dirty="0" err="1">
                <a:solidFill>
                  <a:srgbClr val="FF0000"/>
                </a:solidFill>
              </a:rPr>
              <a:t>R</a:t>
            </a:r>
            <a:r>
              <a:rPr lang="en-US" sz="1050" noProof="0" dirty="0" err="1"/>
              <a:t>es</a:t>
            </a:r>
            <a:r>
              <a:rPr lang="en-US" sz="1050" b="1" noProof="0" dirty="0" err="1">
                <a:solidFill>
                  <a:srgbClr val="FF0000"/>
                </a:solidFill>
              </a:rPr>
              <a:t>O</a:t>
            </a:r>
            <a:r>
              <a:rPr lang="en-US" sz="1050" noProof="0" dirty="0" err="1"/>
              <a:t>lution</a:t>
            </a:r>
            <a:r>
              <a:rPr lang="en-US" sz="1050" noProof="0" dirty="0"/>
              <a:t> air quality </a:t>
            </a:r>
            <a:r>
              <a:rPr lang="en-US" sz="1050" b="1" noProof="0" dirty="0">
                <a:solidFill>
                  <a:srgbClr val="FF0000"/>
                </a:solidFill>
              </a:rPr>
              <a:t>MAP</a:t>
            </a:r>
            <a:r>
              <a:rPr lang="en-US" sz="1050" noProof="0" dirty="0"/>
              <a:t>s based on data fusion using artificial intelligence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93C28EAB-B423-D9FF-B915-08524CED7B2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33772" y="4220936"/>
            <a:ext cx="788346" cy="619896"/>
          </a:xfrm>
          <a:prstGeom prst="rect">
            <a:avLst/>
          </a:prstGeom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5FDC59AC-D3D5-5F1B-4D83-872EE7348B6F}"/>
              </a:ext>
            </a:extLst>
          </p:cNvPr>
          <p:cNvSpPr txBox="1"/>
          <p:nvPr/>
        </p:nvSpPr>
        <p:spPr>
          <a:xfrm>
            <a:off x="7713301" y="4006792"/>
            <a:ext cx="127951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000" dirty="0"/>
              <a:t>Guion et al., 2026</a:t>
            </a:r>
          </a:p>
        </p:txBody>
      </p:sp>
    </p:spTree>
    <p:extLst>
      <p:ext uri="{BB962C8B-B14F-4D97-AF65-F5344CB8AC3E}">
        <p14:creationId xmlns:p14="http://schemas.microsoft.com/office/powerpoint/2010/main" val="279723561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D8E6A55-78CC-476A-9564-D7EA146AF7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544" y="1941750"/>
            <a:ext cx="8424000" cy="720000"/>
          </a:xfrm>
        </p:spPr>
        <p:txBody>
          <a:bodyPr/>
          <a:lstStyle/>
          <a:p>
            <a:pPr algn="ctr"/>
            <a:r>
              <a:rPr lang="en-US" dirty="0"/>
              <a:t>Thank you for your attention</a:t>
            </a:r>
            <a:r>
              <a:rPr lang="en-GB" dirty="0"/>
              <a:t>!</a:t>
            </a:r>
            <a:endParaRPr lang="fr-FR" dirty="0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063A81D4-FC63-4E67-AF45-69C1569BAF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3122C9-A0B9-462F-8757-0847AD287B63}" type="slidenum">
              <a:rPr lang="fr-FR" smtClean="0"/>
              <a:pPr/>
              <a:t>14</a:t>
            </a:fld>
            <a:endParaRPr lang="fr-FR" dirty="0"/>
          </a:p>
        </p:txBody>
      </p:sp>
      <p:sp>
        <p:nvSpPr>
          <p:cNvPr id="5" name="Espace réservé de la date 2">
            <a:extLst>
              <a:ext uri="{FF2B5EF4-FFF2-40B4-BE49-F238E27FC236}">
                <a16:creationId xmlns:a16="http://schemas.microsoft.com/office/drawing/2014/main" id="{C5CC07DB-25D7-9265-4069-0B9AA052520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614000" y="4783500"/>
            <a:ext cx="1170000" cy="360000"/>
          </a:xfrm>
        </p:spPr>
        <p:txBody>
          <a:bodyPr/>
          <a:lstStyle/>
          <a:p>
            <a:pPr algn="r"/>
            <a:r>
              <a:rPr lang="fr-FR" cap="all" dirty="0"/>
              <a:t>26/06/2026</a:t>
            </a:r>
            <a:endParaRPr lang="fr-FR" dirty="0"/>
          </a:p>
        </p:txBody>
      </p:sp>
      <p:sp>
        <p:nvSpPr>
          <p:cNvPr id="6" name="Espace réservé du pied de page 3">
            <a:extLst>
              <a:ext uri="{FF2B5EF4-FFF2-40B4-BE49-F238E27FC236}">
                <a16:creationId xmlns:a16="http://schemas.microsoft.com/office/drawing/2014/main" id="{8AE620EC-096B-2518-92E8-76A728959B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60000" y="4783500"/>
            <a:ext cx="5904000" cy="360000"/>
          </a:xfrm>
        </p:spPr>
        <p:txBody>
          <a:bodyPr/>
          <a:lstStyle/>
          <a:p>
            <a:r>
              <a:rPr lang="fr-FR" dirty="0"/>
              <a:t>Workshop CHIMERE 2026</a:t>
            </a:r>
          </a:p>
        </p:txBody>
      </p:sp>
    </p:spTree>
    <p:extLst>
      <p:ext uri="{BB962C8B-B14F-4D97-AF65-F5344CB8AC3E}">
        <p14:creationId xmlns:p14="http://schemas.microsoft.com/office/powerpoint/2010/main" val="1150373280"/>
      </p:ext>
    </p:extLst>
  </p:cSld>
  <p:clrMapOvr>
    <a:masterClrMapping/>
  </p:clrMapOvr>
</p:sld>
</file>

<file path=ppt/theme/theme1.xml><?xml version="1.0" encoding="utf-8"?>
<a:theme xmlns:a="http://schemas.openxmlformats.org/drawingml/2006/main" name="MINISTÈRIEL">
  <a:themeElements>
    <a:clrScheme name="GOUVERNEMENT PPT">
      <a:dk1>
        <a:srgbClr val="000000"/>
      </a:dk1>
      <a:lt1>
        <a:srgbClr val="FFFFFF"/>
      </a:lt1>
      <a:dk2>
        <a:srgbClr val="000091"/>
      </a:dk2>
      <a:lt2>
        <a:srgbClr val="E1000F"/>
      </a:lt2>
      <a:accent1>
        <a:srgbClr val="005841"/>
      </a:accent1>
      <a:accent2>
        <a:srgbClr val="21215A"/>
      </a:accent2>
      <a:accent3>
        <a:srgbClr val="FFD500"/>
      </a:accent3>
      <a:accent4>
        <a:srgbClr val="EA5433"/>
      </a:accent4>
      <a:accent5>
        <a:srgbClr val="8C2237"/>
      </a:accent5>
      <a:accent6>
        <a:srgbClr val="49311F"/>
      </a:accent6>
      <a:hlink>
        <a:srgbClr val="000000"/>
      </a:hlink>
      <a:folHlink>
        <a:srgbClr val="000000"/>
      </a:folHlink>
    </a:clrScheme>
    <a:fontScheme name="GOUVERNEMENT PPT">
      <a:majorFont>
        <a:latin typeface="Marianne"/>
        <a:ea typeface=""/>
        <a:cs typeface=""/>
      </a:majorFont>
      <a:minorFont>
        <a:latin typeface="Marianne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odèle présentation powerpoint Charte Etat - Marianne - GB (ID 2723087)  -  Lecture seule" id="{690BB123-9745-49BF-A3AA-05086DEB4B64}" vid="{78AD8288-CBCE-44E0-A0BD-8F5CFBC633B9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Metadata/LabelInfo.xml><?xml version="1.0" encoding="utf-8"?>
<clbl:labelList xmlns:clbl="http://schemas.microsoft.com/office/2020/mipLabelMetadata">
  <clbl:label id="{58e30408-5f61-4cea-8a9f-7a6eb45ff0b1}" enabled="0" method="" siteId="{58e30408-5f61-4cea-8a9f-7a6eb45ff0b1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INERIS_AirQualityOverview_OzoneFocus_20230203_v1</Template>
  <TotalTime>9718</TotalTime>
  <Words>1337</Words>
  <Application>Microsoft Office PowerPoint</Application>
  <PresentationFormat>Affichage à l'écran (16:9)</PresentationFormat>
  <Paragraphs>189</Paragraphs>
  <Slides>14</Slides>
  <Notes>2</Notes>
  <HiddenSlides>0</HiddenSlides>
  <MMClips>2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14</vt:i4>
      </vt:variant>
    </vt:vector>
  </HeadingPairs>
  <TitlesOfParts>
    <vt:vector size="18" baseType="lpstr">
      <vt:lpstr>Arial</vt:lpstr>
      <vt:lpstr>Marianne</vt:lpstr>
      <vt:lpstr>Symbol</vt:lpstr>
      <vt:lpstr>MINISTÈRIEL</vt:lpstr>
      <vt:lpstr>Présentation PowerPoint</vt:lpstr>
      <vt:lpstr>Copernicus Atmospheric Monitoring Service – </vt:lpstr>
      <vt:lpstr>French national air quality platform Prev’air</vt:lpstr>
      <vt:lpstr>Air quality report</vt:lpstr>
      <vt:lpstr>Prév’air (www.prevair.org)</vt:lpstr>
      <vt:lpstr>Operational dependencies between Prév’air and CAMS</vt:lpstr>
      <vt:lpstr>Operational dependencies between Prév’air and CAMS</vt:lpstr>
      <vt:lpstr>Illustration: PM10 forecast for last Wednesday</vt:lpstr>
      <vt:lpstr>Wildfires</vt:lpstr>
      <vt:lpstr>Chimere modelling and observations</vt:lpstr>
      <vt:lpstr>Chimere modelling and observations</vt:lpstr>
      <vt:lpstr>Chimere modelling and observations</vt:lpstr>
      <vt:lpstr>The future of CHIMERE in CAMS and Prév’air</vt:lpstr>
      <vt:lpstr>Thank you for your attention!</vt:lpstr>
    </vt:vector>
  </TitlesOfParts>
  <Manager>Client</Manager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subject>Client</dc:subject>
  <dc:creator>COLETTE Augustin</dc:creator>
  <cp:lastModifiedBy>MELEUX Frederik</cp:lastModifiedBy>
  <cp:revision>4</cp:revision>
  <dcterms:created xsi:type="dcterms:W3CDTF">2023-01-25T13:06:58Z</dcterms:created>
  <dcterms:modified xsi:type="dcterms:W3CDTF">2026-06-25T20:13:34Z</dcterms:modified>
</cp:coreProperties>
</file>