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75" r:id="rId3"/>
    <p:sldId id="274" r:id="rId4"/>
    <p:sldId id="272" r:id="rId5"/>
    <p:sldId id="277" r:id="rId6"/>
    <p:sldId id="265" r:id="rId7"/>
    <p:sldId id="273" r:id="rId8"/>
    <p:sldId id="276" r:id="rId9"/>
    <p:sldId id="259" r:id="rId10"/>
    <p:sldId id="266" r:id="rId11"/>
    <p:sldId id="268" r:id="rId12"/>
    <p:sldId id="262" r:id="rId13"/>
  </p:sldIdLst>
  <p:sldSz cx="12192000" cy="6858000"/>
  <p:notesSz cx="6858000" cy="9144000"/>
  <p:embeddedFontLst>
    <p:embeddedFont>
      <p:font typeface="Roboto" panose="02000000000000000000" pitchFamily="2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8FC"/>
    <a:srgbClr val="87CCEB"/>
    <a:srgbClr val="030F40"/>
    <a:srgbClr val="A4D713"/>
    <a:srgbClr val="1B1D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2B6336-DC53-4D06-AB51-6E4E7A83E0A3}" v="2" dt="2026-06-25T16:06:50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63" autoAdjust="0"/>
    <p:restoredTop sz="86088" autoAdjust="0"/>
  </p:normalViewPr>
  <p:slideViewPr>
    <p:cSldViewPr snapToGrid="0">
      <p:cViewPr>
        <p:scale>
          <a:sx n="120" d="100"/>
          <a:sy n="120" d="100"/>
        </p:scale>
        <p:origin x="2172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301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kni, Ines" userId="d1492844-7645-4f26-9a09-2a314f1242d2" providerId="ADAL" clId="{39BE2E4E-642E-4F68-904D-06449756D037}"/>
    <pc:docChg chg="addSld delSld modSld">
      <pc:chgData name="Makni, Ines" userId="d1492844-7645-4f26-9a09-2a314f1242d2" providerId="ADAL" clId="{39BE2E4E-642E-4F68-904D-06449756D037}" dt="2026-06-25T16:06:52.155" v="18" actId="47"/>
      <pc:docMkLst>
        <pc:docMk/>
      </pc:docMkLst>
      <pc:sldChg chg="modNotesTx">
        <pc:chgData name="Makni, Ines" userId="d1492844-7645-4f26-9a09-2a314f1242d2" providerId="ADAL" clId="{39BE2E4E-642E-4F68-904D-06449756D037}" dt="2026-06-25T12:25:25.137" v="7" actId="20577"/>
        <pc:sldMkLst>
          <pc:docMk/>
          <pc:sldMk cId="3683553313" sldId="259"/>
        </pc:sldMkLst>
      </pc:sldChg>
      <pc:sldChg chg="modNotesTx">
        <pc:chgData name="Makni, Ines" userId="d1492844-7645-4f26-9a09-2a314f1242d2" providerId="ADAL" clId="{39BE2E4E-642E-4F68-904D-06449756D037}" dt="2026-06-25T12:25:17.628" v="4" actId="20577"/>
        <pc:sldMkLst>
          <pc:docMk/>
          <pc:sldMk cId="4137282363" sldId="265"/>
        </pc:sldMkLst>
      </pc:sldChg>
      <pc:sldChg chg="modNotesTx">
        <pc:chgData name="Makni, Ines" userId="d1492844-7645-4f26-9a09-2a314f1242d2" providerId="ADAL" clId="{39BE2E4E-642E-4F68-904D-06449756D037}" dt="2026-06-25T12:25:43.934" v="9" actId="20577"/>
        <pc:sldMkLst>
          <pc:docMk/>
          <pc:sldMk cId="2662899798" sldId="266"/>
        </pc:sldMkLst>
      </pc:sldChg>
      <pc:sldChg chg="del modNotesTx">
        <pc:chgData name="Makni, Ines" userId="d1492844-7645-4f26-9a09-2a314f1242d2" providerId="ADAL" clId="{39BE2E4E-642E-4F68-904D-06449756D037}" dt="2026-06-25T12:25:44.985" v="10" actId="47"/>
        <pc:sldMkLst>
          <pc:docMk/>
          <pc:sldMk cId="261598584" sldId="267"/>
        </pc:sldMkLst>
      </pc:sldChg>
      <pc:sldChg chg="add del modNotesTx">
        <pc:chgData name="Makni, Ines" userId="d1492844-7645-4f26-9a09-2a314f1242d2" providerId="ADAL" clId="{39BE2E4E-642E-4F68-904D-06449756D037}" dt="2026-06-25T16:06:17.903" v="16" actId="20577"/>
        <pc:sldMkLst>
          <pc:docMk/>
          <pc:sldMk cId="1178033908" sldId="268"/>
        </pc:sldMkLst>
      </pc:sldChg>
      <pc:sldChg chg="del">
        <pc:chgData name="Makni, Ines" userId="d1492844-7645-4f26-9a09-2a314f1242d2" providerId="ADAL" clId="{39BE2E4E-642E-4F68-904D-06449756D037}" dt="2026-06-25T16:06:06.466" v="12" actId="47"/>
        <pc:sldMkLst>
          <pc:docMk/>
          <pc:sldMk cId="3833323188" sldId="269"/>
        </pc:sldMkLst>
      </pc:sldChg>
      <pc:sldChg chg="del modNotesTx">
        <pc:chgData name="Makni, Ines" userId="d1492844-7645-4f26-9a09-2a314f1242d2" providerId="ADAL" clId="{39BE2E4E-642E-4F68-904D-06449756D037}" dt="2026-06-25T16:06:52.155" v="18" actId="47"/>
        <pc:sldMkLst>
          <pc:docMk/>
          <pc:sldMk cId="1593745914" sldId="271"/>
        </pc:sldMkLst>
      </pc:sldChg>
      <pc:sldChg chg="modNotesTx">
        <pc:chgData name="Makni, Ines" userId="d1492844-7645-4f26-9a09-2a314f1242d2" providerId="ADAL" clId="{39BE2E4E-642E-4F68-904D-06449756D037}" dt="2026-06-25T12:25:08.981" v="2" actId="20577"/>
        <pc:sldMkLst>
          <pc:docMk/>
          <pc:sldMk cId="675579749" sldId="272"/>
        </pc:sldMkLst>
      </pc:sldChg>
      <pc:sldChg chg="modNotesTx">
        <pc:chgData name="Makni, Ines" userId="d1492844-7645-4f26-9a09-2a314f1242d2" providerId="ADAL" clId="{39BE2E4E-642E-4F68-904D-06449756D037}" dt="2026-06-25T12:25:20.164" v="5" actId="20577"/>
        <pc:sldMkLst>
          <pc:docMk/>
          <pc:sldMk cId="1590712780" sldId="273"/>
        </pc:sldMkLst>
      </pc:sldChg>
      <pc:sldChg chg="modNotesTx">
        <pc:chgData name="Makni, Ines" userId="d1492844-7645-4f26-9a09-2a314f1242d2" providerId="ADAL" clId="{39BE2E4E-642E-4F68-904D-06449756D037}" dt="2026-06-25T12:25:06.695" v="1" actId="20577"/>
        <pc:sldMkLst>
          <pc:docMk/>
          <pc:sldMk cId="2277842624" sldId="274"/>
        </pc:sldMkLst>
      </pc:sldChg>
      <pc:sldChg chg="modNotesTx">
        <pc:chgData name="Makni, Ines" userId="d1492844-7645-4f26-9a09-2a314f1242d2" providerId="ADAL" clId="{39BE2E4E-642E-4F68-904D-06449756D037}" dt="2026-06-25T12:25:04.331" v="0" actId="20577"/>
        <pc:sldMkLst>
          <pc:docMk/>
          <pc:sldMk cId="2540031889" sldId="275"/>
        </pc:sldMkLst>
      </pc:sldChg>
      <pc:sldChg chg="modNotesTx">
        <pc:chgData name="Makni, Ines" userId="d1492844-7645-4f26-9a09-2a314f1242d2" providerId="ADAL" clId="{39BE2E4E-642E-4F68-904D-06449756D037}" dt="2026-06-25T12:25:22.684" v="6" actId="20577"/>
        <pc:sldMkLst>
          <pc:docMk/>
          <pc:sldMk cId="1200328000" sldId="276"/>
        </pc:sldMkLst>
      </pc:sldChg>
      <pc:sldChg chg="add">
        <pc:chgData name="Makni, Ines" userId="d1492844-7645-4f26-9a09-2a314f1242d2" providerId="ADAL" clId="{39BE2E4E-642E-4F68-904D-06449756D037}" dt="2026-06-25T16:06:50.110" v="17"/>
        <pc:sldMkLst>
          <pc:docMk/>
          <pc:sldMk cId="345577592" sldId="277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image" Target="../media/image7.jpeg"/><Relationship Id="rId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image" Target="../media/image7.jpeg"/><Relationship Id="rId4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055084-9226-4465-9015-78197AC6AEE5}" type="doc">
      <dgm:prSet loTypeId="urn:microsoft.com/office/officeart/2005/8/layout/vList4" loCatId="pictur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173CD3B-E9B1-4FF0-AE67-B32C879F6ECC}">
      <dgm:prSet phldrT="[Texte]" custT="1"/>
      <dgm:spPr>
        <a:xfrm>
          <a:off x="0" y="0"/>
          <a:ext cx="5329403" cy="889418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</a:pPr>
          <a:r>
            <a:rPr lang="fr-FR" sz="1800" b="1" dirty="0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Emission inventories</a:t>
          </a:r>
          <a:endParaRPr lang="fr-FR" sz="1400" b="1" dirty="0">
            <a:solidFill>
              <a:schemeClr val="tx2"/>
            </a:solidFill>
            <a:effectLst>
              <a:outerShdw blurRad="50800" dist="38100" dir="2700000" algn="tl" rotWithShape="0">
                <a:schemeClr val="tx2">
                  <a:alpha val="40000"/>
                </a:schemeClr>
              </a:outerShdw>
            </a:effectLst>
            <a:latin typeface="Arial" panose="020B0604020202020204"/>
            <a:ea typeface="+mn-ea"/>
            <a:cs typeface="+mn-cs"/>
          </a:endParaRPr>
        </a:p>
      </dgm:t>
    </dgm:pt>
    <dgm:pt modelId="{A42DCB4C-A8CF-464D-A148-EB0667E516F1}" type="parTrans" cxnId="{30F1C1B3-AD88-4CC7-943D-FF38B75634CC}">
      <dgm:prSet/>
      <dgm:spPr/>
      <dgm:t>
        <a:bodyPr/>
        <a:lstStyle/>
        <a:p>
          <a:endParaRPr lang="fr-FR" sz="1050" b="1">
            <a:solidFill>
              <a:schemeClr val="accent2"/>
            </a:solidFill>
          </a:endParaRPr>
        </a:p>
      </dgm:t>
    </dgm:pt>
    <dgm:pt modelId="{6307963D-4303-4520-9FFD-66D95945E2E1}" type="sibTrans" cxnId="{30F1C1B3-AD88-4CC7-943D-FF38B75634CC}">
      <dgm:prSet custT="1"/>
      <dgm:spPr>
        <a:solidFill>
          <a:schemeClr val="accent2"/>
        </a:solidFill>
      </dgm:spPr>
      <dgm:t>
        <a:bodyPr/>
        <a:lstStyle/>
        <a:p>
          <a:endParaRPr lang="fr-FR" sz="1050" b="1">
            <a:solidFill>
              <a:schemeClr val="accent2"/>
            </a:solidFill>
          </a:endParaRPr>
        </a:p>
      </dgm:t>
    </dgm:pt>
    <dgm:pt modelId="{9E8B776D-9F8A-4939-934B-D8A49D76C152}">
      <dgm:prSet phldrT="[Texte]" custT="1"/>
      <dgm:spPr>
        <a:xfrm>
          <a:off x="0" y="978359"/>
          <a:ext cx="5329403" cy="889418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</a:pPr>
          <a:r>
            <a:rPr lang="fr-FR" sz="1800" b="1" dirty="0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 Air </a:t>
          </a:r>
          <a:r>
            <a:rPr lang="fr-FR" sz="1800" b="1" dirty="0" err="1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quality</a:t>
          </a:r>
          <a:r>
            <a:rPr lang="fr-FR" sz="1800" b="1" dirty="0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 </a:t>
          </a:r>
          <a:r>
            <a:rPr lang="fr-FR" sz="1800" b="1" dirty="0" err="1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forecasts</a:t>
          </a:r>
          <a:endParaRPr lang="fr-FR" sz="1800" b="1" dirty="0">
            <a:solidFill>
              <a:schemeClr val="tx2"/>
            </a:solidFill>
            <a:effectLst>
              <a:outerShdw blurRad="50800" dist="38100" dir="2700000" algn="tl" rotWithShape="0">
                <a:schemeClr val="tx2">
                  <a:alpha val="40000"/>
                </a:schemeClr>
              </a:outerShdw>
            </a:effectLst>
            <a:latin typeface="Arial" panose="020B0604020202020204"/>
            <a:ea typeface="+mn-ea"/>
            <a:cs typeface="+mn-cs"/>
          </a:endParaRPr>
        </a:p>
      </dgm:t>
    </dgm:pt>
    <dgm:pt modelId="{678EAAB1-73FF-431D-BDD2-125836A29DC4}" type="parTrans" cxnId="{98DE5237-86B7-4E63-AFF0-C737958C7959}">
      <dgm:prSet/>
      <dgm:spPr/>
      <dgm:t>
        <a:bodyPr/>
        <a:lstStyle/>
        <a:p>
          <a:endParaRPr lang="fr-FR" sz="1050" b="1">
            <a:solidFill>
              <a:schemeClr val="accent2"/>
            </a:solidFill>
          </a:endParaRPr>
        </a:p>
      </dgm:t>
    </dgm:pt>
    <dgm:pt modelId="{4FA4036E-F161-4279-97F8-5CEC9414A7FF}" type="sibTrans" cxnId="{98DE5237-86B7-4E63-AFF0-C737958C7959}">
      <dgm:prSet custT="1"/>
      <dgm:spPr>
        <a:solidFill>
          <a:schemeClr val="accent2"/>
        </a:solidFill>
      </dgm:spPr>
      <dgm:t>
        <a:bodyPr/>
        <a:lstStyle/>
        <a:p>
          <a:endParaRPr lang="fr-FR" sz="1050" b="1">
            <a:solidFill>
              <a:schemeClr val="accent2"/>
            </a:solidFill>
          </a:endParaRPr>
        </a:p>
      </dgm:t>
    </dgm:pt>
    <dgm:pt modelId="{C3EC0F0D-78A6-4590-A626-34C23BB1D57E}">
      <dgm:prSet phldrT="[Texte]" custT="1"/>
      <dgm:spPr>
        <a:xfrm>
          <a:off x="0" y="1956719"/>
          <a:ext cx="5329403" cy="889418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None/>
          </a:pPr>
          <a:endParaRPr lang="fr-FR" sz="1400" b="1" dirty="0">
            <a:solidFill>
              <a:schemeClr val="tx2"/>
            </a:solidFill>
            <a:latin typeface="Arial" panose="020B0604020202020204"/>
            <a:ea typeface="+mn-ea"/>
            <a:cs typeface="+mn-cs"/>
          </a:endParaRPr>
        </a:p>
      </dgm:t>
    </dgm:pt>
    <dgm:pt modelId="{D023288F-8827-4838-A010-341FD79E38B4}" type="parTrans" cxnId="{1F37909B-4839-439D-A37D-B43F4A6551EB}">
      <dgm:prSet/>
      <dgm:spPr/>
      <dgm:t>
        <a:bodyPr/>
        <a:lstStyle/>
        <a:p>
          <a:endParaRPr lang="fr-FR" sz="1050" b="1">
            <a:solidFill>
              <a:schemeClr val="accent2"/>
            </a:solidFill>
          </a:endParaRPr>
        </a:p>
      </dgm:t>
    </dgm:pt>
    <dgm:pt modelId="{DF0EA730-F01A-4E84-86C4-99F8B2F8B38E}" type="sibTrans" cxnId="{1F37909B-4839-439D-A37D-B43F4A6551EB}">
      <dgm:prSet/>
      <dgm:spPr/>
      <dgm:t>
        <a:bodyPr/>
        <a:lstStyle/>
        <a:p>
          <a:endParaRPr lang="fr-FR" sz="1050" b="1">
            <a:solidFill>
              <a:schemeClr val="accent2"/>
            </a:solidFill>
          </a:endParaRPr>
        </a:p>
      </dgm:t>
    </dgm:pt>
    <dgm:pt modelId="{11C8BD50-2849-4AAD-B196-A19F2E48A607}">
      <dgm:prSet phldrT="[Texte]" custT="1"/>
      <dgm:spPr>
        <a:xfrm>
          <a:off x="0" y="1956719"/>
          <a:ext cx="5329403" cy="889418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</a:pPr>
          <a:r>
            <a:rPr lang="fr-FR" sz="1800" b="1" dirty="0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 Emission scenarios</a:t>
          </a:r>
        </a:p>
      </dgm:t>
    </dgm:pt>
    <dgm:pt modelId="{ABAB1D80-3403-4A64-A499-9DC9FBFAE564}" type="parTrans" cxnId="{B57C1783-0613-45E8-B906-2B1C0DDBDA87}">
      <dgm:prSet/>
      <dgm:spPr/>
      <dgm:t>
        <a:bodyPr/>
        <a:lstStyle/>
        <a:p>
          <a:endParaRPr lang="fr-FR" sz="1050"/>
        </a:p>
      </dgm:t>
    </dgm:pt>
    <dgm:pt modelId="{863DAEA7-0DE5-4555-8233-7997C9BCFE1D}" type="sibTrans" cxnId="{B57C1783-0613-45E8-B906-2B1C0DDBDA87}">
      <dgm:prSet/>
      <dgm:spPr/>
      <dgm:t>
        <a:bodyPr/>
        <a:lstStyle/>
        <a:p>
          <a:endParaRPr lang="fr-FR" sz="1050"/>
        </a:p>
      </dgm:t>
    </dgm:pt>
    <dgm:pt modelId="{D929C2CE-7014-4AB9-97FE-EA5CD4F2A31D}">
      <dgm:prSet phldrT="[Texte]" custT="1"/>
      <dgm:spPr>
        <a:xfrm>
          <a:off x="0" y="2935079"/>
          <a:ext cx="5329403" cy="889418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None/>
          </a:pPr>
          <a:r>
            <a:rPr lang="fr-FR" sz="1800" b="1" dirty="0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	Web platforms</a:t>
          </a:r>
        </a:p>
      </dgm:t>
    </dgm:pt>
    <dgm:pt modelId="{8E5CA5E2-7F92-4C87-AEA6-18227DFF92DD}" type="sibTrans" cxnId="{1BE41169-2D43-4AC0-82CD-C085F7069E3A}">
      <dgm:prSet/>
      <dgm:spPr/>
      <dgm:t>
        <a:bodyPr/>
        <a:lstStyle/>
        <a:p>
          <a:endParaRPr lang="fr-FR" sz="1050"/>
        </a:p>
      </dgm:t>
    </dgm:pt>
    <dgm:pt modelId="{D2CDB808-6B4D-41BB-872A-5FBA7A0E6F43}" type="parTrans" cxnId="{1BE41169-2D43-4AC0-82CD-C085F7069E3A}">
      <dgm:prSet/>
      <dgm:spPr/>
      <dgm:t>
        <a:bodyPr/>
        <a:lstStyle/>
        <a:p>
          <a:endParaRPr lang="fr-FR" sz="1050"/>
        </a:p>
      </dgm:t>
    </dgm:pt>
    <dgm:pt modelId="{242A85B8-0EC9-4E28-A237-A09925B11710}" type="pres">
      <dgm:prSet presAssocID="{34055084-9226-4465-9015-78197AC6AEE5}" presName="linear" presStyleCnt="0">
        <dgm:presLayoutVars>
          <dgm:dir/>
          <dgm:resizeHandles val="exact"/>
        </dgm:presLayoutVars>
      </dgm:prSet>
      <dgm:spPr/>
    </dgm:pt>
    <dgm:pt modelId="{E1911B7B-725B-45B3-A0F8-E1BEE5EA2E2B}" type="pres">
      <dgm:prSet presAssocID="{1173CD3B-E9B1-4FF0-AE67-B32C879F6ECC}" presName="comp" presStyleCnt="0"/>
      <dgm:spPr/>
    </dgm:pt>
    <dgm:pt modelId="{87659859-1E79-4D1C-9B5D-8CF1452AEF82}" type="pres">
      <dgm:prSet presAssocID="{1173CD3B-E9B1-4FF0-AE67-B32C879F6ECC}" presName="box" presStyleLbl="node1" presStyleIdx="0" presStyleCnt="4"/>
      <dgm:spPr/>
    </dgm:pt>
    <dgm:pt modelId="{4F0870E1-EC63-4313-A7DA-B75D09B7C322}" type="pres">
      <dgm:prSet presAssocID="{1173CD3B-E9B1-4FF0-AE67-B32C879F6ECC}" presName="img" presStyleLbl="fgImgPlace1" presStyleIdx="0" presStyleCnt="4" custScaleX="98446" custScaleY="106156" custLinFactNeighborX="-1092" custLinFactNeighborY="-632"/>
      <dgm:spPr>
        <a:xfrm>
          <a:off x="97223" y="86358"/>
          <a:ext cx="1049316" cy="75533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D2CDBE45-35E6-4FD2-A866-E781A82821C7}" type="pres">
      <dgm:prSet presAssocID="{1173CD3B-E9B1-4FF0-AE67-B32C879F6ECC}" presName="text" presStyleLbl="node1" presStyleIdx="0" presStyleCnt="4">
        <dgm:presLayoutVars>
          <dgm:bulletEnabled val="1"/>
        </dgm:presLayoutVars>
      </dgm:prSet>
      <dgm:spPr/>
    </dgm:pt>
    <dgm:pt modelId="{E8CAF846-882D-4BBF-AE21-6D9C6CA2599D}" type="pres">
      <dgm:prSet presAssocID="{6307963D-4303-4520-9FFD-66D95945E2E1}" presName="spacer" presStyleCnt="0"/>
      <dgm:spPr/>
    </dgm:pt>
    <dgm:pt modelId="{DFF9C6A9-1424-4FF7-911A-96C446912A99}" type="pres">
      <dgm:prSet presAssocID="{9E8B776D-9F8A-4939-934B-D8A49D76C152}" presName="comp" presStyleCnt="0"/>
      <dgm:spPr/>
    </dgm:pt>
    <dgm:pt modelId="{FA969150-6F11-4D75-B2A4-6080AC55952B}" type="pres">
      <dgm:prSet presAssocID="{9E8B776D-9F8A-4939-934B-D8A49D76C152}" presName="box" presStyleLbl="node1" presStyleIdx="1" presStyleCnt="4"/>
      <dgm:spPr/>
    </dgm:pt>
    <dgm:pt modelId="{E9E9967E-5CE5-40CE-BCAE-F19CFEA3CD2E}" type="pres">
      <dgm:prSet presAssocID="{9E8B776D-9F8A-4939-934B-D8A49D76C152}" presName="img" presStyleLbl="fgImgPlace1" presStyleIdx="1" presStyleCnt="4"/>
      <dgm:spPr>
        <a:xfrm>
          <a:off x="88941" y="1067301"/>
          <a:ext cx="1065880" cy="7115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1AF2F193-F0CF-4870-9832-54D092C8FBF7}" type="pres">
      <dgm:prSet presAssocID="{9E8B776D-9F8A-4939-934B-D8A49D76C152}" presName="text" presStyleLbl="node1" presStyleIdx="1" presStyleCnt="4">
        <dgm:presLayoutVars>
          <dgm:bulletEnabled val="1"/>
        </dgm:presLayoutVars>
      </dgm:prSet>
      <dgm:spPr/>
    </dgm:pt>
    <dgm:pt modelId="{CEB35C26-0546-486E-8C9B-D7E66622B485}" type="pres">
      <dgm:prSet presAssocID="{4FA4036E-F161-4279-97F8-5CEC9414A7FF}" presName="spacer" presStyleCnt="0"/>
      <dgm:spPr/>
    </dgm:pt>
    <dgm:pt modelId="{E7EF1A69-1CB9-42F8-BF6F-9F60FF834063}" type="pres">
      <dgm:prSet presAssocID="{C3EC0F0D-78A6-4590-A626-34C23BB1D57E}" presName="comp" presStyleCnt="0"/>
      <dgm:spPr/>
    </dgm:pt>
    <dgm:pt modelId="{A1B4D274-92A4-4448-8967-F2A48FB38BE4}" type="pres">
      <dgm:prSet presAssocID="{C3EC0F0D-78A6-4590-A626-34C23BB1D57E}" presName="box" presStyleLbl="node1" presStyleIdx="2" presStyleCnt="4" custLinFactNeighborX="4979"/>
      <dgm:spPr/>
    </dgm:pt>
    <dgm:pt modelId="{0C1EBC73-DF70-46B2-B294-D7D6442519C3}" type="pres">
      <dgm:prSet presAssocID="{C3EC0F0D-78A6-4590-A626-34C23BB1D57E}" presName="img" presStyleLbl="fgImgPlace1" presStyleIdx="2" presStyleCnt="4"/>
      <dgm:spPr>
        <a:xfrm>
          <a:off x="88941" y="2045661"/>
          <a:ext cx="1065880" cy="7115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 b="-6000"/>
          </a:stretch>
        </a:blip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59F7C003-DF13-4E5B-BCD4-12634913273B}" type="pres">
      <dgm:prSet presAssocID="{C3EC0F0D-78A6-4590-A626-34C23BB1D57E}" presName="text" presStyleLbl="node1" presStyleIdx="2" presStyleCnt="4">
        <dgm:presLayoutVars>
          <dgm:bulletEnabled val="1"/>
        </dgm:presLayoutVars>
      </dgm:prSet>
      <dgm:spPr/>
    </dgm:pt>
    <dgm:pt modelId="{F2DA5898-8574-4B61-9AC3-E3EBD2EC2637}" type="pres">
      <dgm:prSet presAssocID="{DF0EA730-F01A-4E84-86C4-99F8B2F8B38E}" presName="spacer" presStyleCnt="0"/>
      <dgm:spPr/>
    </dgm:pt>
    <dgm:pt modelId="{11B8F546-C787-4403-9A11-33DA45299F37}" type="pres">
      <dgm:prSet presAssocID="{D929C2CE-7014-4AB9-97FE-EA5CD4F2A31D}" presName="comp" presStyleCnt="0"/>
      <dgm:spPr/>
    </dgm:pt>
    <dgm:pt modelId="{B51F89DF-87E1-455F-9251-A6CD8456C14C}" type="pres">
      <dgm:prSet presAssocID="{D929C2CE-7014-4AB9-97FE-EA5CD4F2A31D}" presName="box" presStyleLbl="node1" presStyleIdx="3" presStyleCnt="4"/>
      <dgm:spPr/>
    </dgm:pt>
    <dgm:pt modelId="{C536C96E-D0C1-41B7-A5C9-5ED51D391EBC}" type="pres">
      <dgm:prSet presAssocID="{D929C2CE-7014-4AB9-97FE-EA5CD4F2A31D}" presName="img" presStyleLbl="fgImgPlace1" presStyleIdx="3" presStyleCnt="4"/>
      <dgm:spPr>
        <a:xfrm>
          <a:off x="88941" y="3024021"/>
          <a:ext cx="1065880" cy="7115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13B629FC-E979-4D7C-9FD4-EB7CD0984357}" type="pres">
      <dgm:prSet presAssocID="{D929C2CE-7014-4AB9-97FE-EA5CD4F2A31D}" presName="text" presStyleLbl="node1" presStyleIdx="3" presStyleCnt="4">
        <dgm:presLayoutVars>
          <dgm:bulletEnabled val="1"/>
        </dgm:presLayoutVars>
      </dgm:prSet>
      <dgm:spPr/>
    </dgm:pt>
  </dgm:ptLst>
  <dgm:cxnLst>
    <dgm:cxn modelId="{5E2A450B-2EE1-402F-BFD0-FE1657BE8061}" type="presOf" srcId="{34055084-9226-4465-9015-78197AC6AEE5}" destId="{242A85B8-0EC9-4E28-A237-A09925B11710}" srcOrd="0" destOrd="0" presId="urn:microsoft.com/office/officeart/2005/8/layout/vList4"/>
    <dgm:cxn modelId="{95EE5B1C-ADA8-485D-8F9C-D009E3E39923}" type="presOf" srcId="{1173CD3B-E9B1-4FF0-AE67-B32C879F6ECC}" destId="{87659859-1E79-4D1C-9B5D-8CF1452AEF82}" srcOrd="0" destOrd="0" presId="urn:microsoft.com/office/officeart/2005/8/layout/vList4"/>
    <dgm:cxn modelId="{FF286C37-A63E-41E1-9CA6-27C4C09080DA}" type="presOf" srcId="{D929C2CE-7014-4AB9-97FE-EA5CD4F2A31D}" destId="{13B629FC-E979-4D7C-9FD4-EB7CD0984357}" srcOrd="1" destOrd="0" presId="urn:microsoft.com/office/officeart/2005/8/layout/vList4"/>
    <dgm:cxn modelId="{98DE5237-86B7-4E63-AFF0-C737958C7959}" srcId="{34055084-9226-4465-9015-78197AC6AEE5}" destId="{9E8B776D-9F8A-4939-934B-D8A49D76C152}" srcOrd="1" destOrd="0" parTransId="{678EAAB1-73FF-431D-BDD2-125836A29DC4}" sibTransId="{4FA4036E-F161-4279-97F8-5CEC9414A7FF}"/>
    <dgm:cxn modelId="{1E69E040-AC95-4B02-8CAB-BFDC406398FB}" type="presOf" srcId="{11C8BD50-2849-4AAD-B196-A19F2E48A607}" destId="{59F7C003-DF13-4E5B-BCD4-12634913273B}" srcOrd="1" destOrd="1" presId="urn:microsoft.com/office/officeart/2005/8/layout/vList4"/>
    <dgm:cxn modelId="{0939665B-D31B-463D-8257-8690DCB54535}" type="presOf" srcId="{C3EC0F0D-78A6-4590-A626-34C23BB1D57E}" destId="{59F7C003-DF13-4E5B-BCD4-12634913273B}" srcOrd="1" destOrd="0" presId="urn:microsoft.com/office/officeart/2005/8/layout/vList4"/>
    <dgm:cxn modelId="{2C40405F-8093-4156-AB66-B13A7DC6A477}" type="presOf" srcId="{9E8B776D-9F8A-4939-934B-D8A49D76C152}" destId="{1AF2F193-F0CF-4870-9832-54D092C8FBF7}" srcOrd="1" destOrd="0" presId="urn:microsoft.com/office/officeart/2005/8/layout/vList4"/>
    <dgm:cxn modelId="{1BE41169-2D43-4AC0-82CD-C085F7069E3A}" srcId="{34055084-9226-4465-9015-78197AC6AEE5}" destId="{D929C2CE-7014-4AB9-97FE-EA5CD4F2A31D}" srcOrd="3" destOrd="0" parTransId="{D2CDB808-6B4D-41BB-872A-5FBA7A0E6F43}" sibTransId="{8E5CA5E2-7F92-4C87-AEA6-18227DFF92DD}"/>
    <dgm:cxn modelId="{09406C4A-1742-49E4-829E-A726856F2D3A}" type="presOf" srcId="{1173CD3B-E9B1-4FF0-AE67-B32C879F6ECC}" destId="{D2CDBE45-35E6-4FD2-A866-E781A82821C7}" srcOrd="1" destOrd="0" presId="urn:microsoft.com/office/officeart/2005/8/layout/vList4"/>
    <dgm:cxn modelId="{F6E28E53-F1C9-406F-98CA-3352DE7045A9}" type="presOf" srcId="{D929C2CE-7014-4AB9-97FE-EA5CD4F2A31D}" destId="{B51F89DF-87E1-455F-9251-A6CD8456C14C}" srcOrd="0" destOrd="0" presId="urn:microsoft.com/office/officeart/2005/8/layout/vList4"/>
    <dgm:cxn modelId="{644A4D76-46E3-4CA6-AAE8-B763253CA781}" type="presOf" srcId="{11C8BD50-2849-4AAD-B196-A19F2E48A607}" destId="{A1B4D274-92A4-4448-8967-F2A48FB38BE4}" srcOrd="0" destOrd="1" presId="urn:microsoft.com/office/officeart/2005/8/layout/vList4"/>
    <dgm:cxn modelId="{B57C1783-0613-45E8-B906-2B1C0DDBDA87}" srcId="{C3EC0F0D-78A6-4590-A626-34C23BB1D57E}" destId="{11C8BD50-2849-4AAD-B196-A19F2E48A607}" srcOrd="0" destOrd="0" parTransId="{ABAB1D80-3403-4A64-A499-9DC9FBFAE564}" sibTransId="{863DAEA7-0DE5-4555-8233-7997C9BCFE1D}"/>
    <dgm:cxn modelId="{CF03E190-3FDE-4F69-8B18-3021B702A9B7}" type="presOf" srcId="{C3EC0F0D-78A6-4590-A626-34C23BB1D57E}" destId="{A1B4D274-92A4-4448-8967-F2A48FB38BE4}" srcOrd="0" destOrd="0" presId="urn:microsoft.com/office/officeart/2005/8/layout/vList4"/>
    <dgm:cxn modelId="{1F37909B-4839-439D-A37D-B43F4A6551EB}" srcId="{34055084-9226-4465-9015-78197AC6AEE5}" destId="{C3EC0F0D-78A6-4590-A626-34C23BB1D57E}" srcOrd="2" destOrd="0" parTransId="{D023288F-8827-4838-A010-341FD79E38B4}" sibTransId="{DF0EA730-F01A-4E84-86C4-99F8B2F8B38E}"/>
    <dgm:cxn modelId="{9F06289F-47C3-47B9-9864-0ECB98C08722}" type="presOf" srcId="{9E8B776D-9F8A-4939-934B-D8A49D76C152}" destId="{FA969150-6F11-4D75-B2A4-6080AC55952B}" srcOrd="0" destOrd="0" presId="urn:microsoft.com/office/officeart/2005/8/layout/vList4"/>
    <dgm:cxn modelId="{30F1C1B3-AD88-4CC7-943D-FF38B75634CC}" srcId="{34055084-9226-4465-9015-78197AC6AEE5}" destId="{1173CD3B-E9B1-4FF0-AE67-B32C879F6ECC}" srcOrd="0" destOrd="0" parTransId="{A42DCB4C-A8CF-464D-A148-EB0667E516F1}" sibTransId="{6307963D-4303-4520-9FFD-66D95945E2E1}"/>
    <dgm:cxn modelId="{0A0D33EB-1609-4CBB-9C54-4BB058B6D1A8}" type="presParOf" srcId="{242A85B8-0EC9-4E28-A237-A09925B11710}" destId="{E1911B7B-725B-45B3-A0F8-E1BEE5EA2E2B}" srcOrd="0" destOrd="0" presId="urn:microsoft.com/office/officeart/2005/8/layout/vList4"/>
    <dgm:cxn modelId="{098FF5D1-3D16-4FE5-9B76-8D76394D13B3}" type="presParOf" srcId="{E1911B7B-725B-45B3-A0F8-E1BEE5EA2E2B}" destId="{87659859-1E79-4D1C-9B5D-8CF1452AEF82}" srcOrd="0" destOrd="0" presId="urn:microsoft.com/office/officeart/2005/8/layout/vList4"/>
    <dgm:cxn modelId="{87CA50AF-FAA4-4D0B-B49F-14EF77D0F03B}" type="presParOf" srcId="{E1911B7B-725B-45B3-A0F8-E1BEE5EA2E2B}" destId="{4F0870E1-EC63-4313-A7DA-B75D09B7C322}" srcOrd="1" destOrd="0" presId="urn:microsoft.com/office/officeart/2005/8/layout/vList4"/>
    <dgm:cxn modelId="{31DFD627-25CB-44B3-9177-E1146092F948}" type="presParOf" srcId="{E1911B7B-725B-45B3-A0F8-E1BEE5EA2E2B}" destId="{D2CDBE45-35E6-4FD2-A866-E781A82821C7}" srcOrd="2" destOrd="0" presId="urn:microsoft.com/office/officeart/2005/8/layout/vList4"/>
    <dgm:cxn modelId="{7EBC6C16-EC60-4706-A03B-EF6CC2864434}" type="presParOf" srcId="{242A85B8-0EC9-4E28-A237-A09925B11710}" destId="{E8CAF846-882D-4BBF-AE21-6D9C6CA2599D}" srcOrd="1" destOrd="0" presId="urn:microsoft.com/office/officeart/2005/8/layout/vList4"/>
    <dgm:cxn modelId="{0A6C363C-6925-41B6-9552-E5CAA988F232}" type="presParOf" srcId="{242A85B8-0EC9-4E28-A237-A09925B11710}" destId="{DFF9C6A9-1424-4FF7-911A-96C446912A99}" srcOrd="2" destOrd="0" presId="urn:microsoft.com/office/officeart/2005/8/layout/vList4"/>
    <dgm:cxn modelId="{2E818A30-FF13-448A-A992-EE45798B77AB}" type="presParOf" srcId="{DFF9C6A9-1424-4FF7-911A-96C446912A99}" destId="{FA969150-6F11-4D75-B2A4-6080AC55952B}" srcOrd="0" destOrd="0" presId="urn:microsoft.com/office/officeart/2005/8/layout/vList4"/>
    <dgm:cxn modelId="{ED3785AD-5D5F-480E-904C-2E8BEC28B707}" type="presParOf" srcId="{DFF9C6A9-1424-4FF7-911A-96C446912A99}" destId="{E9E9967E-5CE5-40CE-BCAE-F19CFEA3CD2E}" srcOrd="1" destOrd="0" presId="urn:microsoft.com/office/officeart/2005/8/layout/vList4"/>
    <dgm:cxn modelId="{06D7F508-58D6-4337-8494-2008D41E5500}" type="presParOf" srcId="{DFF9C6A9-1424-4FF7-911A-96C446912A99}" destId="{1AF2F193-F0CF-4870-9832-54D092C8FBF7}" srcOrd="2" destOrd="0" presId="urn:microsoft.com/office/officeart/2005/8/layout/vList4"/>
    <dgm:cxn modelId="{AF643C4F-9051-4F86-AF80-1B8A8F82F698}" type="presParOf" srcId="{242A85B8-0EC9-4E28-A237-A09925B11710}" destId="{CEB35C26-0546-486E-8C9B-D7E66622B485}" srcOrd="3" destOrd="0" presId="urn:microsoft.com/office/officeart/2005/8/layout/vList4"/>
    <dgm:cxn modelId="{FC2246D6-7F09-424C-BA11-0F82C31398F7}" type="presParOf" srcId="{242A85B8-0EC9-4E28-A237-A09925B11710}" destId="{E7EF1A69-1CB9-42F8-BF6F-9F60FF834063}" srcOrd="4" destOrd="0" presId="urn:microsoft.com/office/officeart/2005/8/layout/vList4"/>
    <dgm:cxn modelId="{BE300A3F-29F1-4AD5-870B-7052314998B7}" type="presParOf" srcId="{E7EF1A69-1CB9-42F8-BF6F-9F60FF834063}" destId="{A1B4D274-92A4-4448-8967-F2A48FB38BE4}" srcOrd="0" destOrd="0" presId="urn:microsoft.com/office/officeart/2005/8/layout/vList4"/>
    <dgm:cxn modelId="{600B5AD7-247F-47B8-B6F7-1827A6B777BD}" type="presParOf" srcId="{E7EF1A69-1CB9-42F8-BF6F-9F60FF834063}" destId="{0C1EBC73-DF70-46B2-B294-D7D6442519C3}" srcOrd="1" destOrd="0" presId="urn:microsoft.com/office/officeart/2005/8/layout/vList4"/>
    <dgm:cxn modelId="{1D6DFE18-6DA2-49F4-B449-2EE9B37F53B1}" type="presParOf" srcId="{E7EF1A69-1CB9-42F8-BF6F-9F60FF834063}" destId="{59F7C003-DF13-4E5B-BCD4-12634913273B}" srcOrd="2" destOrd="0" presId="urn:microsoft.com/office/officeart/2005/8/layout/vList4"/>
    <dgm:cxn modelId="{269E9FCC-9D00-4D66-9B0C-C7F86E6B96E2}" type="presParOf" srcId="{242A85B8-0EC9-4E28-A237-A09925B11710}" destId="{F2DA5898-8574-4B61-9AC3-E3EBD2EC2637}" srcOrd="5" destOrd="0" presId="urn:microsoft.com/office/officeart/2005/8/layout/vList4"/>
    <dgm:cxn modelId="{2549722B-E917-4C64-9094-667A855E4831}" type="presParOf" srcId="{242A85B8-0EC9-4E28-A237-A09925B11710}" destId="{11B8F546-C787-4403-9A11-33DA45299F37}" srcOrd="6" destOrd="0" presId="urn:microsoft.com/office/officeart/2005/8/layout/vList4"/>
    <dgm:cxn modelId="{75A6CFD9-793A-4C79-938F-1B1C08A2090A}" type="presParOf" srcId="{11B8F546-C787-4403-9A11-33DA45299F37}" destId="{B51F89DF-87E1-455F-9251-A6CD8456C14C}" srcOrd="0" destOrd="0" presId="urn:microsoft.com/office/officeart/2005/8/layout/vList4"/>
    <dgm:cxn modelId="{D893EA8C-FC71-4ACA-A38D-057D1AF542D3}" type="presParOf" srcId="{11B8F546-C787-4403-9A11-33DA45299F37}" destId="{C536C96E-D0C1-41B7-A5C9-5ED51D391EBC}" srcOrd="1" destOrd="0" presId="urn:microsoft.com/office/officeart/2005/8/layout/vList4"/>
    <dgm:cxn modelId="{B4BB1639-F337-48B2-B571-685F69D40D02}" type="presParOf" srcId="{11B8F546-C787-4403-9A11-33DA45299F37}" destId="{13B629FC-E979-4D7C-9FD4-EB7CD09843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659859-1E79-4D1C-9B5D-8CF1452AEF82}">
      <dsp:nvSpPr>
        <dsp:cNvPr id="0" name=""/>
        <dsp:cNvSpPr/>
      </dsp:nvSpPr>
      <dsp:spPr>
        <a:xfrm>
          <a:off x="0" y="0"/>
          <a:ext cx="4360521" cy="889418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Emission inventories</a:t>
          </a:r>
          <a:endParaRPr lang="fr-FR" sz="1400" b="1" kern="1200" dirty="0">
            <a:solidFill>
              <a:schemeClr val="tx2"/>
            </a:solidFill>
            <a:effectLst>
              <a:outerShdw blurRad="50800" dist="38100" dir="2700000" algn="tl" rotWithShape="0">
                <a:schemeClr val="tx2">
                  <a:alpha val="40000"/>
                </a:schemeClr>
              </a:outerShdw>
            </a:effectLst>
            <a:latin typeface="Arial" panose="020B0604020202020204"/>
            <a:ea typeface="+mn-ea"/>
            <a:cs typeface="+mn-cs"/>
          </a:endParaRPr>
        </a:p>
      </dsp:txBody>
      <dsp:txXfrm>
        <a:off x="987096" y="26050"/>
        <a:ext cx="3347374" cy="837318"/>
      </dsp:txXfrm>
    </dsp:sp>
    <dsp:sp modelId="{4F0870E1-EC63-4313-A7DA-B75D09B7C322}">
      <dsp:nvSpPr>
        <dsp:cNvPr id="0" name=""/>
        <dsp:cNvSpPr/>
      </dsp:nvSpPr>
      <dsp:spPr>
        <a:xfrm>
          <a:off x="86194" y="62543"/>
          <a:ext cx="858551" cy="75533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69150-6F11-4D75-B2A4-6080AC55952B}">
      <dsp:nvSpPr>
        <dsp:cNvPr id="0" name=""/>
        <dsp:cNvSpPr/>
      </dsp:nvSpPr>
      <dsp:spPr>
        <a:xfrm>
          <a:off x="0" y="978359"/>
          <a:ext cx="4360521" cy="889418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 Air </a:t>
          </a:r>
          <a:r>
            <a:rPr lang="fr-FR" sz="1800" b="1" kern="1200" dirty="0" err="1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quality</a:t>
          </a:r>
          <a:r>
            <a:rPr lang="fr-FR" sz="1800" b="1" kern="1200" dirty="0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 </a:t>
          </a:r>
          <a:r>
            <a:rPr lang="fr-FR" sz="1800" b="1" kern="1200" dirty="0" err="1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forecasts</a:t>
          </a:r>
          <a:endParaRPr lang="fr-FR" sz="1800" b="1" kern="1200" dirty="0">
            <a:solidFill>
              <a:schemeClr val="tx2"/>
            </a:solidFill>
            <a:effectLst>
              <a:outerShdw blurRad="50800" dist="38100" dir="2700000" algn="tl" rotWithShape="0">
                <a:schemeClr val="tx2">
                  <a:alpha val="40000"/>
                </a:schemeClr>
              </a:outerShdw>
            </a:effectLst>
            <a:latin typeface="Arial" panose="020B0604020202020204"/>
            <a:ea typeface="+mn-ea"/>
            <a:cs typeface="+mn-cs"/>
          </a:endParaRPr>
        </a:p>
      </dsp:txBody>
      <dsp:txXfrm>
        <a:off x="987096" y="1004409"/>
        <a:ext cx="3347374" cy="837318"/>
      </dsp:txXfrm>
    </dsp:sp>
    <dsp:sp modelId="{E9E9967E-5CE5-40CE-BCAE-F19CFEA3CD2E}">
      <dsp:nvSpPr>
        <dsp:cNvPr id="0" name=""/>
        <dsp:cNvSpPr/>
      </dsp:nvSpPr>
      <dsp:spPr>
        <a:xfrm>
          <a:off x="88941" y="1067301"/>
          <a:ext cx="872104" cy="7115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B4D274-92A4-4448-8967-F2A48FB38BE4}">
      <dsp:nvSpPr>
        <dsp:cNvPr id="0" name=""/>
        <dsp:cNvSpPr/>
      </dsp:nvSpPr>
      <dsp:spPr>
        <a:xfrm>
          <a:off x="0" y="1956719"/>
          <a:ext cx="4360521" cy="889418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 dirty="0">
            <a:solidFill>
              <a:schemeClr val="tx2"/>
            </a:solidFill>
            <a:latin typeface="Arial" panose="020B0604020202020204"/>
            <a:ea typeface="+mn-ea"/>
            <a:cs typeface="+mn-cs"/>
          </a:endParaRP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800" b="1" kern="1200" dirty="0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 Emission scenarios</a:t>
          </a:r>
        </a:p>
      </dsp:txBody>
      <dsp:txXfrm>
        <a:off x="987096" y="1982769"/>
        <a:ext cx="3347374" cy="837318"/>
      </dsp:txXfrm>
    </dsp:sp>
    <dsp:sp modelId="{0C1EBC73-DF70-46B2-B294-D7D6442519C3}">
      <dsp:nvSpPr>
        <dsp:cNvPr id="0" name=""/>
        <dsp:cNvSpPr/>
      </dsp:nvSpPr>
      <dsp:spPr>
        <a:xfrm>
          <a:off x="88941" y="2045661"/>
          <a:ext cx="872104" cy="7115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 b="-6000"/>
          </a:stretch>
        </a:blip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1F89DF-87E1-455F-9251-A6CD8456C14C}">
      <dsp:nvSpPr>
        <dsp:cNvPr id="0" name=""/>
        <dsp:cNvSpPr/>
      </dsp:nvSpPr>
      <dsp:spPr>
        <a:xfrm>
          <a:off x="0" y="2935079"/>
          <a:ext cx="4360521" cy="889418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solidFill>
                <a:schemeClr val="tx2"/>
              </a:solidFill>
              <a:effectLst>
                <a:outerShdw blurRad="50800" dist="38100" dir="2700000" algn="tl" rotWithShape="0">
                  <a:schemeClr val="tx2">
                    <a:alpha val="40000"/>
                  </a:schemeClr>
                </a:outerShdw>
              </a:effectLst>
              <a:latin typeface="Arial" panose="020B0604020202020204"/>
              <a:ea typeface="+mn-ea"/>
              <a:cs typeface="+mn-cs"/>
            </a:rPr>
            <a:t>	Web platforms</a:t>
          </a:r>
        </a:p>
      </dsp:txBody>
      <dsp:txXfrm>
        <a:off x="987096" y="2961129"/>
        <a:ext cx="3347374" cy="837318"/>
      </dsp:txXfrm>
    </dsp:sp>
    <dsp:sp modelId="{C536C96E-D0C1-41B7-A5C9-5ED51D391EBC}">
      <dsp:nvSpPr>
        <dsp:cNvPr id="0" name=""/>
        <dsp:cNvSpPr/>
      </dsp:nvSpPr>
      <dsp:spPr>
        <a:xfrm>
          <a:off x="88941" y="3024021"/>
          <a:ext cx="872104" cy="7115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AF41771-4FFA-887C-BE30-7C65578F60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381F13-F267-A879-E42E-20A74209750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ADA887-F3B3-22FE-E47C-0C9AC315D0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CE98E-0651-E546-AB81-27D7A6300C53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79DF2EF-482A-8DEE-FE5E-F0EF1157F0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5D381-5FFE-0247-8919-24B205638EA9}" type="datetimeFigureOut">
              <a:rPr lang="en-US" smtClean="0"/>
              <a:t>6/25/2026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935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6DDB0-2247-AF4B-A6BE-72C2336C7862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64B4C-9F2B-6841-B70A-F7F266548DE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90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morning everyone and thank you for giving us the opportunity to present some of our work.</a:t>
            </a:r>
          </a:p>
          <a:p>
            <a:r>
              <a:rPr lang="en-US" dirty="0"/>
              <a:t>Fanny unfortunately could not attend the workshop, so I will be presenting on her behalf. My name is Inès Makni, and I am an air quality engineer at SUEZ Aria Technologies.</a:t>
            </a:r>
          </a:p>
          <a:p>
            <a:r>
              <a:rPr lang="en-US" dirty="0"/>
              <a:t>Today, I will focus on how we operationalize CHIMERE in our projects, and how we adapt the model to address a wide range of client needs ; from research-oriented developments to operational air quality services that support decision-making.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64B4C-9F2B-6841-B70A-F7F266548D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5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64B4C-9F2B-6841-B70A-F7F266548D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346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64B4C-9F2B-6841-B70A-F7F266548D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44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64B4C-9F2B-6841-B70A-F7F266548D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633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illustrate this approach through several project examples, starting with systems where CHIMERE is a core operational component.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64B4C-9F2B-6841-B70A-F7F266548D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60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64B4C-9F2B-6841-B70A-F7F266548D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20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64B4C-9F2B-6841-B70A-F7F266548D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3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75F8C-44C5-7666-BDE5-943C1FD2D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47D14B-4A55-D5AF-40E0-FF7E23597C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E09C710-D671-DECF-B613-515DA94B4E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3C7FAE-DB7E-CE05-239E-731523397D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64B4C-9F2B-6841-B70A-F7F266548D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64B4C-9F2B-6841-B70A-F7F266548D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58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64B4C-9F2B-6841-B70A-F7F266548D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83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64B4C-9F2B-6841-B70A-F7F266548D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422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3A435-49C0-6C5C-AF87-BB38CAF78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B7DC6-556D-6400-A5E3-0727F5D78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616C7-5F74-B770-7DB9-673A7011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58BF9-2473-82F1-2265-87F084FAD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C4A64-20D2-2105-A8F0-53D921FBC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456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595CE-9A4F-FE9A-6103-5460EA884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30CB4F-EB44-2935-49AA-BEC683346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D437E0-5698-BBF9-E2FD-327763480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7B5EA0-006A-B5A9-5B8B-8B836B73B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82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ED825-5A72-6454-D98B-9FB0A0100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0598" y="365125"/>
            <a:ext cx="2743201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44E591-E5A3-6F93-3A12-40CCE74FC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74057F-A7B6-93E2-F00B-97915C21A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236397-20D9-0D25-4204-05319A36C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8EF600E-4BE6-A26D-6D79-CD735232EB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10424" y="1135062"/>
            <a:ext cx="4991100" cy="5403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64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7C170-1D46-046F-48E0-5EC8E59CA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0D027-2237-5259-C81C-21C92819D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7A45D3-44DA-6107-D4F7-628BA5ECD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8A0587-CCB1-DFCB-AC52-609BDD93E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38B86EE-ED08-3B30-6593-FB78665FDE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42531" y="2245043"/>
            <a:ext cx="592138" cy="59055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65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BC5B6-CE11-8DB3-C321-92A5FB5EF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AAE32-164C-D7BE-2C61-41BD5940F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90402-5CB8-1A0D-50DA-23267FCC4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C11E9-C179-F9AA-8FA7-B68C4EA73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76CE6-5B58-65A9-FD66-14B040102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7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A3748-F22D-5215-A58F-380A2ABC4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FD46EC-89CA-519B-C23D-D25F2A792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B9122-8366-3DD6-307D-FB97A6DB8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7B05C-4504-8DCF-A7F9-50199B479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A427A-3814-5666-739F-F4EA737B7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6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E3A0B-1D68-0400-A9C5-3C5BBA85D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8C40C-632C-D77C-8B89-D8BD394AF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3DC3E-8D7E-D6CC-22B9-6C643F82A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0B24C-122E-AF7C-82FE-64C88F936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F6F860-284B-5FF6-959F-EFA2B5A12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1FA2D-2D61-B018-03F6-525FE761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76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BF718-6A3E-A6D4-59B3-8BAAACEBC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CC804-6C0F-0261-F309-8839F49C8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9F4C3B-39BD-C015-AAFC-A91180C8A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92F8F-AAFB-2AD0-E0FC-DCF0CBA86A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366CFE-7502-D573-3645-2AC8EC3EF8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88F19E-F3D2-60A9-2890-DF95976B2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FAB5EB-9266-EB8B-B43A-347C60424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B8313C-5C4F-3FE8-6233-C0911B58B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48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9B4C2-EEF4-C715-9EB1-52566970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A6AAC-1A7D-6587-2BC7-4571031D2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3D7F0A-42F9-1222-A80E-61844BBBC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BBB722-F8E0-5945-24AA-6A1269BD8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0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DDF160-01A4-4531-F452-CEFC8DB26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3DC7E-4848-F27B-2A20-E68E3057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72DBD-2C3F-CDF3-332D-0592D0378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69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A8F38-BDDB-BD82-9997-0552074BF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410A5-3780-B5E0-B8FB-EB785524C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352E8-3F21-ED59-1827-C6E8737D8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6F5593-B8C3-71A4-CE59-ABFA2344E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7A882B-69D5-6502-ACBA-62BA36D50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5B720-FF16-8CE1-B635-17A44F7FB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456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F5CC9-B5E0-F447-E87F-F78FB61B1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A67F8D-A001-AE34-6966-C7B20490B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71BD9-5C5F-47E1-CEFB-9CF535B691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F3F219-D1BB-D2D7-8667-97E4F2B40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FE8215-F465-58E6-6F35-578B07896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3C0849-BDC5-A18E-3A92-9A670F50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90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B5683-7DA0-6B10-7B60-53A81763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FFE50A-AF2C-DD19-6707-A5EA5F200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D60CC-8C1B-F877-3C47-18373E42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35FBE-EC41-53FC-857B-5E85CEC2B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592F2-E059-27E5-DD33-5BA081B27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11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6F89F3-1191-9124-76DB-ED9692E004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D3386E-5673-42AC-C863-F74246038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83FF3-669D-4D26-DBB4-A55CAD54B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1F0AE-5215-1411-C565-13D81F00D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A6F25-A65C-3B5D-23AB-4D309EFD4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45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F8EB48-7F6E-85D9-1D5A-4C5787F0B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76966-8092-61A6-36F3-BD0FAAF2B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ED33D-A40A-1EF8-B753-23CC2289D2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6C7A9B-9D17-8942-B7D1-C8ED203ADB1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18D7E-D9A2-C6BC-A037-8C5CFA31B7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260DC-9885-46BB-0AD4-3E1024A945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FAAAA6-6B92-7748-8F11-995BFD099394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C0C4F7-AD3A-CE3E-C53E-2C2D35DA2EE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4349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</a:t>
            </a:r>
          </a:p>
        </p:txBody>
      </p:sp>
    </p:spTree>
    <p:extLst>
      <p:ext uri="{BB962C8B-B14F-4D97-AF65-F5344CB8AC3E}">
        <p14:creationId xmlns:p14="http://schemas.microsoft.com/office/powerpoint/2010/main" val="314306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em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em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gif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9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19.png"/><Relationship Id="rId7" Type="http://schemas.openxmlformats.org/officeDocument/2006/relationships/image" Target="../media/image40.svg"/><Relationship Id="rId12" Type="http://schemas.openxmlformats.org/officeDocument/2006/relationships/image" Target="../media/image4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2C3EB-773D-4891-E8A6-343CD3793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9701F0-6A22-FD19-73A2-09788116A610}"/>
              </a:ext>
            </a:extLst>
          </p:cNvPr>
          <p:cNvSpPr/>
          <p:nvPr/>
        </p:nvSpPr>
        <p:spPr>
          <a:xfrm>
            <a:off x="0" y="0"/>
            <a:ext cx="12192000" cy="65457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A54E6D-3B7D-4B59-22D6-B241588DE218}"/>
              </a:ext>
            </a:extLst>
          </p:cNvPr>
          <p:cNvSpPr/>
          <p:nvPr/>
        </p:nvSpPr>
        <p:spPr>
          <a:xfrm>
            <a:off x="0" y="6545766"/>
            <a:ext cx="12192000" cy="315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9A0AC5-99A2-D929-1F8B-BA1F9436D0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497" r="283" b="497"/>
          <a:stretch>
            <a:fillRect/>
          </a:stretch>
        </p:blipFill>
        <p:spPr>
          <a:xfrm>
            <a:off x="605481" y="496118"/>
            <a:ext cx="1935789" cy="11079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1E3FD3-56E5-97E3-F23E-8941F557FB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rcRect t="1803" r="33975"/>
          <a:stretch>
            <a:fillRect/>
          </a:stretch>
        </p:blipFill>
        <p:spPr>
          <a:xfrm>
            <a:off x="4876800" y="0"/>
            <a:ext cx="7315200" cy="65457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5FCF12-8706-2507-5BD8-CA5F4DD53082}"/>
              </a:ext>
            </a:extLst>
          </p:cNvPr>
          <p:cNvSpPr txBox="1"/>
          <p:nvPr/>
        </p:nvSpPr>
        <p:spPr>
          <a:xfrm>
            <a:off x="2767012" y="4895658"/>
            <a:ext cx="6657976" cy="40011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Paytone one"/>
                <a:ea typeface="DIN 2014" panose="020B0504020202020204" pitchFamily="34" charset="77"/>
                <a:cs typeface="DINPro-CondBlack" panose="020B0A06020101010102" pitchFamily="34" charset="77"/>
              </a:rPr>
              <a:t>From research advances to decision-ready air quality services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FABE1C-4E40-87F9-C699-4492214CF8E5}"/>
              </a:ext>
            </a:extLst>
          </p:cNvPr>
          <p:cNvSpPr txBox="1"/>
          <p:nvPr/>
        </p:nvSpPr>
        <p:spPr>
          <a:xfrm>
            <a:off x="645641" y="3739560"/>
            <a:ext cx="10900719" cy="1107996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600" b="1" spc="130" dirty="0">
                <a:solidFill>
                  <a:schemeClr val="bg1"/>
                </a:solidFill>
                <a:latin typeface="Paytone one"/>
                <a:cs typeface="DINPro-CondBlack" panose="020B0A06020101010102" pitchFamily="34" charset="77"/>
              </a:rPr>
              <a:t>Operationalizing CHIMERE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AAFD2151-1B50-13C7-122F-2798EFE54EF7}"/>
              </a:ext>
            </a:extLst>
          </p:cNvPr>
          <p:cNvSpPr txBox="1"/>
          <p:nvPr/>
        </p:nvSpPr>
        <p:spPr>
          <a:xfrm>
            <a:off x="9746374" y="5341830"/>
            <a:ext cx="1942720" cy="907941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  <a:latin typeface="Paytone one"/>
                <a:ea typeface="DIN 2014" panose="020B0504020202020204" pitchFamily="34" charset="77"/>
                <a:cs typeface="DINPro-CondBlack" panose="020B0A06020101010102" pitchFamily="34" charset="77"/>
              </a:rPr>
              <a:t>Fanny </a:t>
            </a:r>
            <a:r>
              <a:rPr lang="en-US" sz="2800" dirty="0" err="1">
                <a:solidFill>
                  <a:schemeClr val="bg1"/>
                </a:solidFill>
                <a:latin typeface="Paytone one"/>
                <a:ea typeface="DIN 2014" panose="020B0504020202020204" pitchFamily="34" charset="77"/>
                <a:cs typeface="DINPro-CondBlack" panose="020B0A06020101010102" pitchFamily="34" charset="77"/>
              </a:rPr>
              <a:t>Velay</a:t>
            </a:r>
            <a:endParaRPr lang="en-US" sz="2800" dirty="0">
              <a:solidFill>
                <a:schemeClr val="bg1"/>
              </a:solidFill>
              <a:latin typeface="Paytone one"/>
              <a:ea typeface="DIN 2014" panose="020B0504020202020204" pitchFamily="34" charset="77"/>
              <a:cs typeface="DINPro-CondBlack" panose="020B0A06020101010102" pitchFamily="34" charset="77"/>
            </a:endParaRPr>
          </a:p>
          <a:p>
            <a:pPr algn="r">
              <a:spcBef>
                <a:spcPts val="600"/>
              </a:spcBef>
            </a:pPr>
            <a:r>
              <a:rPr lang="en-US" sz="2000" dirty="0">
                <a:solidFill>
                  <a:schemeClr val="tx2"/>
                </a:solidFill>
                <a:latin typeface="Paytone one"/>
                <a:ea typeface="DIN 2014" panose="020B0504020202020204" pitchFamily="34" charset="77"/>
                <a:cs typeface="DINPro-CondBlack" panose="020B0A06020101010102" pitchFamily="34" charset="77"/>
              </a:rPr>
              <a:t>26.06.2026</a:t>
            </a:r>
          </a:p>
        </p:txBody>
      </p:sp>
    </p:spTree>
    <p:extLst>
      <p:ext uri="{BB962C8B-B14F-4D97-AF65-F5344CB8AC3E}">
        <p14:creationId xmlns:p14="http://schemas.microsoft.com/office/powerpoint/2010/main" val="3129683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D4340-8FFC-49DC-80A3-789727CF1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11331A-B1AF-7E6A-48F6-8C5AA3F62223}"/>
              </a:ext>
            </a:extLst>
          </p:cNvPr>
          <p:cNvSpPr/>
          <p:nvPr/>
        </p:nvSpPr>
        <p:spPr>
          <a:xfrm>
            <a:off x="0" y="0"/>
            <a:ext cx="12192000" cy="11411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4456EF-9BB6-0A0E-D032-AE4E622C178F}"/>
              </a:ext>
            </a:extLst>
          </p:cNvPr>
          <p:cNvSpPr/>
          <p:nvPr/>
        </p:nvSpPr>
        <p:spPr>
          <a:xfrm>
            <a:off x="0" y="6545766"/>
            <a:ext cx="12192000" cy="315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66D8EA-28CF-9730-3282-ECE5CAE087FA}"/>
              </a:ext>
            </a:extLst>
          </p:cNvPr>
          <p:cNvSpPr txBox="1"/>
          <p:nvPr/>
        </p:nvSpPr>
        <p:spPr>
          <a:xfrm>
            <a:off x="2901778" y="1514025"/>
            <a:ext cx="6388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tx2">
                    <a:lumMod val="90000"/>
                    <a:lumOff val="10000"/>
                  </a:schemeClr>
                </a:solidFill>
                <a:ea typeface="DIN 2014 Demi" panose="020B0504020202020204" pitchFamily="34" charset="77"/>
              </a:rPr>
              <a:t>High resolution for local action services</a:t>
            </a:r>
            <a:endParaRPr lang="en-US" sz="6000" b="1" dirty="0">
              <a:solidFill>
                <a:schemeClr val="tx2">
                  <a:lumMod val="90000"/>
                  <a:lumOff val="10000"/>
                </a:schemeClr>
              </a:solidFill>
              <a:ea typeface="DIN 2014 Demi" panose="020B0504020202020204" pitchFamily="34" charset="77"/>
              <a:cs typeface="DINPro-CondBlack" panose="020B0A06020101010102" pitchFamily="34" charset="77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6365910-9E5D-A9B8-5DAF-F35D66BB25EF}"/>
              </a:ext>
            </a:extLst>
          </p:cNvPr>
          <p:cNvSpPr>
            <a:spLocks noChangeAspect="1"/>
          </p:cNvSpPr>
          <p:nvPr/>
        </p:nvSpPr>
        <p:spPr>
          <a:xfrm>
            <a:off x="698269" y="2337918"/>
            <a:ext cx="5259186" cy="1479667"/>
          </a:xfrm>
          <a:prstGeom prst="roundRect">
            <a:avLst>
              <a:gd name="adj" fmla="val 11236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E38ACEF-8A2F-B51E-5CBC-9C29AF33567D}"/>
              </a:ext>
            </a:extLst>
          </p:cNvPr>
          <p:cNvSpPr>
            <a:spLocks noChangeAspect="1"/>
          </p:cNvSpPr>
          <p:nvPr/>
        </p:nvSpPr>
        <p:spPr>
          <a:xfrm>
            <a:off x="698269" y="4083590"/>
            <a:ext cx="5259186" cy="1479667"/>
          </a:xfrm>
          <a:prstGeom prst="roundRect">
            <a:avLst>
              <a:gd name="adj" fmla="val 11236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AD4E805-0AAF-C041-07FC-D2BC8D875366}"/>
              </a:ext>
            </a:extLst>
          </p:cNvPr>
          <p:cNvSpPr>
            <a:spLocks noChangeAspect="1"/>
          </p:cNvSpPr>
          <p:nvPr/>
        </p:nvSpPr>
        <p:spPr>
          <a:xfrm>
            <a:off x="6234545" y="2337918"/>
            <a:ext cx="5259186" cy="1479667"/>
          </a:xfrm>
          <a:prstGeom prst="roundRect">
            <a:avLst>
              <a:gd name="adj" fmla="val 11236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CDEF5955-3E19-B9C2-2276-1E32793E04D4}"/>
              </a:ext>
            </a:extLst>
          </p:cNvPr>
          <p:cNvSpPr>
            <a:spLocks noChangeAspect="1"/>
          </p:cNvSpPr>
          <p:nvPr/>
        </p:nvSpPr>
        <p:spPr>
          <a:xfrm>
            <a:off x="6234545" y="4083590"/>
            <a:ext cx="5259186" cy="1479667"/>
          </a:xfrm>
          <a:prstGeom prst="roundRect">
            <a:avLst>
              <a:gd name="adj" fmla="val 11236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80F146-8C1F-2ADA-121C-E750CA2B7572}"/>
              </a:ext>
            </a:extLst>
          </p:cNvPr>
          <p:cNvSpPr txBox="1"/>
          <p:nvPr/>
        </p:nvSpPr>
        <p:spPr>
          <a:xfrm>
            <a:off x="1068357" y="2715682"/>
            <a:ext cx="2297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78B8FC"/>
                </a:solidFill>
                <a:ea typeface="DIN 2014 Bold" panose="020B0504020202020204" pitchFamily="34" charset="77"/>
              </a:rPr>
              <a:t>Meteorological forcing</a:t>
            </a:r>
            <a:endParaRPr lang="en-US" sz="5400" b="1" dirty="0">
              <a:solidFill>
                <a:srgbClr val="78B8FC"/>
              </a:solidFill>
              <a:ea typeface="DIN 2014 Bold" panose="020B0504020202020204" pitchFamily="34" charset="77"/>
              <a:cs typeface="DINPro-CondBlack" panose="020B0A06020101010102" pitchFamily="34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145602-72B0-B4FE-0CFB-37E750066A19}"/>
              </a:ext>
            </a:extLst>
          </p:cNvPr>
          <p:cNvSpPr txBox="1"/>
          <p:nvPr/>
        </p:nvSpPr>
        <p:spPr>
          <a:xfrm>
            <a:off x="1294385" y="3031562"/>
            <a:ext cx="1607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ea typeface="DIN 2014" panose="020B0504020202020204" pitchFamily="34" charset="77"/>
              </a:rPr>
              <a:t>WRF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164471-A06E-46F9-85FC-38B3C810D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638" y="178760"/>
            <a:ext cx="1320302" cy="753569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9F009601-FC7F-D7DC-3682-E87A555468EC}"/>
              </a:ext>
            </a:extLst>
          </p:cNvPr>
          <p:cNvSpPr txBox="1"/>
          <p:nvPr/>
        </p:nvSpPr>
        <p:spPr>
          <a:xfrm>
            <a:off x="468735" y="263156"/>
            <a:ext cx="9084840" cy="584775"/>
          </a:xfrm>
          <a:prstGeom prst="rect">
            <a:avLst/>
          </a:prstGeom>
          <a:noFill/>
          <a:effectLst>
            <a:outerShdw blurRad="50800" dist="12700" dir="2700000" algn="tl" rotWithShape="0">
              <a:schemeClr val="tx2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spc="130" dirty="0">
                <a:solidFill>
                  <a:schemeClr val="bg1"/>
                </a:solidFill>
                <a:latin typeface="Paytone one"/>
                <a:cs typeface="DINPro-CondBlack" panose="020B0A06020101010102" pitchFamily="34" charset="77"/>
              </a:rPr>
              <a:t>Multi-scale modeling chains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9F5F6E8-59D7-3073-1AB2-6DCFF8426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1555" y="2458770"/>
            <a:ext cx="1743688" cy="1237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21">
            <a:extLst>
              <a:ext uri="{FF2B5EF4-FFF2-40B4-BE49-F238E27FC236}">
                <a16:creationId xmlns:a16="http://schemas.microsoft.com/office/drawing/2014/main" id="{C654D518-8631-3487-7EE7-6EA192E183B1}"/>
              </a:ext>
            </a:extLst>
          </p:cNvPr>
          <p:cNvSpPr txBox="1"/>
          <p:nvPr/>
        </p:nvSpPr>
        <p:spPr>
          <a:xfrm>
            <a:off x="1068357" y="4443928"/>
            <a:ext cx="2246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78B8FC"/>
                </a:solidFill>
                <a:ea typeface="DIN 2014 Bold" panose="020B0504020202020204" pitchFamily="34" charset="77"/>
              </a:rPr>
              <a:t>Local-scale </a:t>
            </a:r>
            <a:r>
              <a:rPr lang="en-GB" sz="1600" b="1" dirty="0" err="1">
                <a:solidFill>
                  <a:srgbClr val="78B8FC"/>
                </a:solidFill>
                <a:ea typeface="DIN 2014 Bold" panose="020B0504020202020204" pitchFamily="34" charset="77"/>
              </a:rPr>
              <a:t>modeling</a:t>
            </a:r>
            <a:endParaRPr lang="en-US" sz="5400" b="1" dirty="0">
              <a:solidFill>
                <a:srgbClr val="78B8FC"/>
              </a:solidFill>
              <a:ea typeface="DIN 2014 Bold" panose="020B0504020202020204" pitchFamily="34" charset="77"/>
              <a:cs typeface="DINPro-CondBlack" panose="020B0A06020101010102" pitchFamily="34" charset="77"/>
            </a:endParaRPr>
          </a:p>
        </p:txBody>
      </p:sp>
      <p:sp>
        <p:nvSpPr>
          <p:cNvPr id="9" name="TextBox 22">
            <a:extLst>
              <a:ext uri="{FF2B5EF4-FFF2-40B4-BE49-F238E27FC236}">
                <a16:creationId xmlns:a16="http://schemas.microsoft.com/office/drawing/2014/main" id="{0E530B66-7570-A239-F87C-2BD2F5BC44DE}"/>
              </a:ext>
            </a:extLst>
          </p:cNvPr>
          <p:cNvSpPr txBox="1"/>
          <p:nvPr/>
        </p:nvSpPr>
        <p:spPr>
          <a:xfrm>
            <a:off x="1294385" y="4749043"/>
            <a:ext cx="1607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ea typeface="DIN 2014" panose="020B0504020202020204" pitchFamily="34" charset="77"/>
              </a:rPr>
              <a:t>PMSS ; SIRANE</a:t>
            </a:r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DD97C531-1CB0-6D65-4BEF-DE32C58629F7}"/>
              </a:ext>
            </a:extLst>
          </p:cNvPr>
          <p:cNvSpPr txBox="1"/>
          <p:nvPr/>
        </p:nvSpPr>
        <p:spPr>
          <a:xfrm>
            <a:off x="6553571" y="2715682"/>
            <a:ext cx="2163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78B8FC"/>
                </a:solidFill>
                <a:ea typeface="DIN 2014 Bold" panose="020B0504020202020204" pitchFamily="34" charset="77"/>
              </a:rPr>
              <a:t>Regional air quality</a:t>
            </a:r>
            <a:endParaRPr lang="en-US" sz="5400" b="1" dirty="0">
              <a:solidFill>
                <a:srgbClr val="78B8FC"/>
              </a:solidFill>
              <a:ea typeface="DIN 2014 Bold" panose="020B0504020202020204" pitchFamily="34" charset="77"/>
              <a:cs typeface="DINPro-CondBlack" panose="020B0A06020101010102" pitchFamily="34" charset="77"/>
            </a:endParaRPr>
          </a:p>
        </p:txBody>
      </p:sp>
      <p:sp>
        <p:nvSpPr>
          <p:cNvPr id="12" name="TextBox 22">
            <a:extLst>
              <a:ext uri="{FF2B5EF4-FFF2-40B4-BE49-F238E27FC236}">
                <a16:creationId xmlns:a16="http://schemas.microsoft.com/office/drawing/2014/main" id="{4B20141B-C23C-465D-3CC3-B0A616CB19BE}"/>
              </a:ext>
            </a:extLst>
          </p:cNvPr>
          <p:cNvSpPr txBox="1"/>
          <p:nvPr/>
        </p:nvSpPr>
        <p:spPr>
          <a:xfrm>
            <a:off x="6884023" y="3031562"/>
            <a:ext cx="1607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ea typeface="DIN 2014" panose="020B0504020202020204" pitchFamily="34" charset="77"/>
              </a:rPr>
              <a:t>CHIMERE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3D184163-76ED-8A2C-AE95-309E0FD9A7C8}"/>
              </a:ext>
            </a:extLst>
          </p:cNvPr>
          <p:cNvSpPr txBox="1"/>
          <p:nvPr/>
        </p:nvSpPr>
        <p:spPr>
          <a:xfrm>
            <a:off x="6553571" y="4443928"/>
            <a:ext cx="1908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78B8FC"/>
                </a:solidFill>
                <a:ea typeface="DIN 2014 Bold" panose="020B0504020202020204" pitchFamily="34" charset="77"/>
              </a:rPr>
              <a:t>Decision support</a:t>
            </a:r>
            <a:endParaRPr lang="en-US" sz="5400" b="1" dirty="0">
              <a:solidFill>
                <a:srgbClr val="78B8FC"/>
              </a:solidFill>
              <a:ea typeface="DIN 2014 Bold" panose="020B0504020202020204" pitchFamily="34" charset="77"/>
              <a:cs typeface="DINPro-CondBlack" panose="020B0A06020101010102" pitchFamily="34" charset="77"/>
            </a:endParaRP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EC882C34-C1A7-79B7-FD3D-BBD7BE0E6C80}"/>
              </a:ext>
            </a:extLst>
          </p:cNvPr>
          <p:cNvSpPr txBox="1"/>
          <p:nvPr/>
        </p:nvSpPr>
        <p:spPr>
          <a:xfrm>
            <a:off x="6884023" y="4776451"/>
            <a:ext cx="1607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ea typeface="DIN 2014" panose="020B0504020202020204" pitchFamily="34" charset="77"/>
              </a:rPr>
              <a:t>Impact maps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3053D72-13C8-8D34-75F5-ACA164C398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0541" y="2443758"/>
            <a:ext cx="1764992" cy="1237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6A85F6D-3303-7D84-B363-791E2C708B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1555" y="4230539"/>
            <a:ext cx="1743688" cy="11675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0EF81A6-0E5C-6319-147A-A27AF95FA9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8757" y="4239632"/>
            <a:ext cx="1908560" cy="11493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AAE510B-DE54-8A2B-BCEE-76EF2E6905AE}"/>
              </a:ext>
            </a:extLst>
          </p:cNvPr>
          <p:cNvSpPr txBox="1"/>
          <p:nvPr/>
        </p:nvSpPr>
        <p:spPr>
          <a:xfrm>
            <a:off x="3839440" y="5923595"/>
            <a:ext cx="4790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>
                <a:solidFill>
                  <a:schemeClr val="accent1"/>
                </a:solidFill>
              </a:rPr>
              <a:t>Integration</a:t>
            </a:r>
            <a:r>
              <a:rPr lang="fr-FR" i="1" dirty="0">
                <a:solidFill>
                  <a:schemeClr val="accent1"/>
                </a:solidFill>
              </a:rPr>
              <a:t> to </a:t>
            </a:r>
            <a:r>
              <a:rPr lang="fr-FR" i="1" dirty="0" err="1">
                <a:solidFill>
                  <a:schemeClr val="accent1"/>
                </a:solidFill>
              </a:rPr>
              <a:t>operational</a:t>
            </a:r>
            <a:r>
              <a:rPr lang="fr-FR" i="1" dirty="0">
                <a:solidFill>
                  <a:schemeClr val="accent1"/>
                </a:solidFill>
              </a:rPr>
              <a:t> air </a:t>
            </a:r>
            <a:r>
              <a:rPr lang="fr-FR" i="1" dirty="0" err="1">
                <a:solidFill>
                  <a:schemeClr val="accent1"/>
                </a:solidFill>
              </a:rPr>
              <a:t>quality</a:t>
            </a:r>
            <a:r>
              <a:rPr lang="fr-FR" i="1" dirty="0">
                <a:solidFill>
                  <a:schemeClr val="accent1"/>
                </a:solidFill>
              </a:rPr>
              <a:t> services</a:t>
            </a:r>
            <a:endParaRPr lang="en-US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031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6728A-003A-3515-C544-AE4419A46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A3F766-2146-622D-3159-D4FACCB1F41D}"/>
              </a:ext>
            </a:extLst>
          </p:cNvPr>
          <p:cNvSpPr/>
          <p:nvPr/>
        </p:nvSpPr>
        <p:spPr>
          <a:xfrm>
            <a:off x="0" y="1"/>
            <a:ext cx="12192000" cy="11326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524C2D-0D9A-BA12-68B2-378418AEA03E}"/>
              </a:ext>
            </a:extLst>
          </p:cNvPr>
          <p:cNvSpPr/>
          <p:nvPr/>
        </p:nvSpPr>
        <p:spPr>
          <a:xfrm>
            <a:off x="0" y="6545766"/>
            <a:ext cx="12192000" cy="315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B62F77-F6B0-5AFF-2BEA-40A27793A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638" y="178760"/>
            <a:ext cx="1320302" cy="753569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CBC0308F-AAD7-81A9-A298-C1D26D53A711}"/>
              </a:ext>
            </a:extLst>
          </p:cNvPr>
          <p:cNvSpPr txBox="1"/>
          <p:nvPr/>
        </p:nvSpPr>
        <p:spPr>
          <a:xfrm>
            <a:off x="468735" y="263156"/>
            <a:ext cx="9084840" cy="584775"/>
          </a:xfrm>
          <a:prstGeom prst="rect">
            <a:avLst/>
          </a:prstGeom>
          <a:noFill/>
          <a:effectLst>
            <a:outerShdw blurRad="50800" dist="12700" dir="2700000" algn="tl" rotWithShape="0">
              <a:schemeClr val="tx2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spc="130" dirty="0">
                <a:solidFill>
                  <a:schemeClr val="bg1"/>
                </a:solidFill>
                <a:latin typeface="Paytone one"/>
                <a:cs typeface="DINPro-CondBlack" panose="020B0A06020101010102" pitchFamily="34" charset="77"/>
              </a:rPr>
              <a:t>Air Quality Operational systems</a:t>
            </a:r>
          </a:p>
        </p:txBody>
      </p:sp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FEAB77F1-79F0-0A63-9BCE-21F236D4EFEF}"/>
              </a:ext>
            </a:extLst>
          </p:cNvPr>
          <p:cNvGraphicFramePr/>
          <p:nvPr/>
        </p:nvGraphicFramePr>
        <p:xfrm>
          <a:off x="7249019" y="2428465"/>
          <a:ext cx="4360521" cy="3826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A8CB6245-F2AA-5FC2-C355-8161508144D8}"/>
              </a:ext>
            </a:extLst>
          </p:cNvPr>
          <p:cNvSpPr txBox="1"/>
          <p:nvPr/>
        </p:nvSpPr>
        <p:spPr>
          <a:xfrm>
            <a:off x="7249018" y="1490789"/>
            <a:ext cx="43605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i="1" dirty="0"/>
              <a:t>A solution </a:t>
            </a:r>
            <a:r>
              <a:rPr lang="fr-FR" sz="2200" b="1" i="1" dirty="0" err="1"/>
              <a:t>adapted</a:t>
            </a:r>
            <a:r>
              <a:rPr lang="fr-FR" sz="2200" b="1" i="1" dirty="0"/>
              <a:t> to </a:t>
            </a:r>
            <a:r>
              <a:rPr lang="fr-FR" sz="2200" b="1" i="1" dirty="0" err="1"/>
              <a:t>each</a:t>
            </a:r>
            <a:r>
              <a:rPr lang="fr-FR" sz="2200" b="1" i="1" dirty="0"/>
              <a:t> challenges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052CD7D-0FAA-032E-F2D0-1DD5851F4B7E}"/>
              </a:ext>
            </a:extLst>
          </p:cNvPr>
          <p:cNvSpPr txBox="1"/>
          <p:nvPr/>
        </p:nvSpPr>
        <p:spPr>
          <a:xfrm>
            <a:off x="468735" y="1371785"/>
            <a:ext cx="628602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accent1"/>
                </a:solidFill>
              </a:rPr>
              <a:t>Goals</a:t>
            </a:r>
          </a:p>
          <a:p>
            <a:r>
              <a:rPr lang="fr-FR" sz="1600" dirty="0"/>
              <a:t>Daily monitoring of air </a:t>
            </a:r>
            <a:r>
              <a:rPr lang="fr-FR" sz="1600" dirty="0" err="1"/>
              <a:t>quality</a:t>
            </a:r>
            <a:r>
              <a:rPr lang="fr-FR" sz="1600" dirty="0"/>
              <a:t> and </a:t>
            </a:r>
            <a:r>
              <a:rPr lang="fr-FR" sz="1600" dirty="0" err="1"/>
              <a:t>forecasts</a:t>
            </a:r>
            <a:r>
              <a:rPr lang="fr-FR" sz="1600" dirty="0"/>
              <a:t> for D+1 and D+2</a:t>
            </a:r>
          </a:p>
          <a:p>
            <a:r>
              <a:rPr lang="fr-FR" sz="1600" dirty="0" err="1"/>
              <a:t>Dissemination</a:t>
            </a:r>
            <a:r>
              <a:rPr lang="fr-FR" sz="1600" dirty="0"/>
              <a:t> of information to the public</a:t>
            </a:r>
          </a:p>
          <a:p>
            <a:r>
              <a:rPr lang="fr-FR" sz="1600" dirty="0" err="1"/>
              <a:t>Decision</a:t>
            </a:r>
            <a:r>
              <a:rPr lang="fr-FR" sz="1600" dirty="0"/>
              <a:t> support for the </a:t>
            </a:r>
            <a:r>
              <a:rPr lang="fr-FR" sz="1600" dirty="0" err="1"/>
              <a:t>Implementation</a:t>
            </a:r>
            <a:r>
              <a:rPr lang="fr-FR" sz="1600" dirty="0"/>
              <a:t> of Emissions Reduction </a:t>
            </a:r>
            <a:r>
              <a:rPr lang="fr-FR" sz="1600" dirty="0" err="1"/>
              <a:t>Policies</a:t>
            </a:r>
            <a:endParaRPr lang="fr-FR" sz="1600" dirty="0"/>
          </a:p>
          <a:p>
            <a:endParaRPr lang="fr-FR" dirty="0"/>
          </a:p>
          <a:p>
            <a:r>
              <a:rPr lang="fr-FR" b="1" i="1" dirty="0" err="1">
                <a:solidFill>
                  <a:schemeClr val="accent1"/>
                </a:solidFill>
              </a:rPr>
              <a:t>Tailored</a:t>
            </a:r>
            <a:r>
              <a:rPr lang="fr-FR" b="1" i="1" dirty="0">
                <a:solidFill>
                  <a:schemeClr val="accent1"/>
                </a:solidFill>
              </a:rPr>
              <a:t> </a:t>
            </a:r>
            <a:r>
              <a:rPr lang="fr-FR" b="1" i="1" dirty="0" err="1">
                <a:solidFill>
                  <a:schemeClr val="accent1"/>
                </a:solidFill>
              </a:rPr>
              <a:t>operational</a:t>
            </a:r>
            <a:r>
              <a:rPr lang="fr-FR" b="1" i="1" dirty="0">
                <a:solidFill>
                  <a:schemeClr val="accent1"/>
                </a:solidFill>
              </a:rPr>
              <a:t> solutions</a:t>
            </a:r>
          </a:p>
          <a:p>
            <a:r>
              <a:rPr lang="fr-FR" sz="1600" dirty="0"/>
              <a:t>3D modeling </a:t>
            </a:r>
            <a:r>
              <a:rPr lang="fr-FR" sz="1600" dirty="0" err="1"/>
              <a:t>approach</a:t>
            </a:r>
            <a:r>
              <a:rPr lang="fr-FR" sz="1600" dirty="0"/>
              <a:t> to </a:t>
            </a:r>
            <a:r>
              <a:rPr lang="fr-FR" sz="1600" dirty="0" err="1"/>
              <a:t>simulate</a:t>
            </a:r>
            <a:r>
              <a:rPr lang="fr-FR" sz="1600" dirty="0"/>
              <a:t> </a:t>
            </a:r>
            <a:r>
              <a:rPr lang="fr-FR" sz="1600" dirty="0" err="1"/>
              <a:t>pollutant</a:t>
            </a:r>
            <a:r>
              <a:rPr lang="fr-FR" sz="1600" dirty="0"/>
              <a:t> dispersion, </a:t>
            </a:r>
            <a:r>
              <a:rPr lang="fr-FR" sz="1600" dirty="0" err="1"/>
              <a:t>from</a:t>
            </a:r>
            <a:r>
              <a:rPr lang="fr-FR" sz="1600" dirty="0"/>
              <a:t> continental to </a:t>
            </a:r>
            <a:r>
              <a:rPr lang="fr-FR" sz="1600" dirty="0" err="1"/>
              <a:t>street</a:t>
            </a:r>
            <a:r>
              <a:rPr lang="fr-FR" sz="1600" dirty="0"/>
              <a:t> </a:t>
            </a:r>
            <a:r>
              <a:rPr lang="fr-FR" sz="1600" dirty="0" err="1"/>
              <a:t>level</a:t>
            </a:r>
            <a:endParaRPr lang="fr-FR" sz="1600" dirty="0"/>
          </a:p>
          <a:p>
            <a:r>
              <a:rPr lang="fr-FR" sz="1600" dirty="0"/>
              <a:t>Solutions for </a:t>
            </a:r>
            <a:r>
              <a:rPr lang="fr-FR" sz="1600" dirty="0" err="1"/>
              <a:t>analyzing</a:t>
            </a:r>
            <a:r>
              <a:rPr lang="fr-FR" sz="1600" dirty="0"/>
              <a:t> and </a:t>
            </a:r>
            <a:r>
              <a:rPr lang="fr-FR" sz="1600" dirty="0" err="1"/>
              <a:t>comparing</a:t>
            </a:r>
            <a:r>
              <a:rPr lang="fr-FR" sz="1600" dirty="0"/>
              <a:t> </a:t>
            </a:r>
            <a:r>
              <a:rPr lang="fr-FR" sz="1600" dirty="0" err="1"/>
              <a:t>different</a:t>
            </a:r>
            <a:r>
              <a:rPr lang="fr-FR" sz="1600" dirty="0"/>
              <a:t> scenarios</a:t>
            </a:r>
          </a:p>
          <a:p>
            <a:r>
              <a:rPr lang="fr-FR" sz="1600" dirty="0" err="1"/>
              <a:t>Integration</a:t>
            </a:r>
            <a:r>
              <a:rPr lang="fr-FR" sz="1600" dirty="0"/>
              <a:t> of </a:t>
            </a:r>
            <a:r>
              <a:rPr lang="fr-FR" sz="1600" dirty="0" err="1"/>
              <a:t>fixed</a:t>
            </a:r>
            <a:r>
              <a:rPr lang="fr-FR" sz="1600" dirty="0"/>
              <a:t> and/or mobile </a:t>
            </a:r>
            <a:r>
              <a:rPr lang="fr-FR" sz="1600" dirty="0" err="1"/>
              <a:t>microsensors</a:t>
            </a:r>
            <a:r>
              <a:rPr lang="fr-FR" sz="1600" dirty="0"/>
              <a:t> to </a:t>
            </a:r>
            <a:r>
              <a:rPr lang="fr-FR" sz="1600" dirty="0" err="1"/>
              <a:t>ensure</a:t>
            </a:r>
            <a:r>
              <a:rPr lang="fr-FR" sz="1600" dirty="0"/>
              <a:t> extensive spatial </a:t>
            </a:r>
            <a:r>
              <a:rPr lang="fr-FR" sz="1600" dirty="0" err="1"/>
              <a:t>coverage</a:t>
            </a:r>
            <a:endParaRPr lang="fr-FR" sz="1600" dirty="0"/>
          </a:p>
          <a:p>
            <a:endParaRPr lang="fr-FR" dirty="0"/>
          </a:p>
          <a:p>
            <a:r>
              <a:rPr lang="fr-FR" b="1" i="1" dirty="0">
                <a:solidFill>
                  <a:schemeClr val="accent1"/>
                </a:solidFill>
              </a:rPr>
              <a:t>Clients</a:t>
            </a:r>
          </a:p>
          <a:p>
            <a:r>
              <a:rPr lang="fr-FR" sz="1600" dirty="0"/>
              <a:t>Ministry of the </a:t>
            </a:r>
            <a:r>
              <a:rPr lang="fr-FR" sz="1600" dirty="0" err="1"/>
              <a:t>Environment</a:t>
            </a:r>
            <a:r>
              <a:rPr lang="fr-FR" sz="1600" dirty="0"/>
              <a:t>, national </a:t>
            </a:r>
            <a:r>
              <a:rPr lang="fr-FR" sz="1600" dirty="0" err="1"/>
              <a:t>agencies</a:t>
            </a:r>
            <a:r>
              <a:rPr lang="fr-FR" sz="1600" dirty="0"/>
              <a:t>, </a:t>
            </a:r>
            <a:r>
              <a:rPr lang="fr-FR" sz="1600" dirty="0" err="1"/>
              <a:t>regional</a:t>
            </a:r>
            <a:r>
              <a:rPr lang="fr-FR" sz="1600" dirty="0"/>
              <a:t> air </a:t>
            </a:r>
            <a:r>
              <a:rPr lang="fr-FR" sz="1600" dirty="0" err="1"/>
              <a:t>quality</a:t>
            </a:r>
            <a:r>
              <a:rPr lang="fr-FR" sz="1600" dirty="0"/>
              <a:t> monitoring networks, World </a:t>
            </a:r>
            <a:r>
              <a:rPr lang="fr-FR" sz="1600" dirty="0" err="1"/>
              <a:t>bank</a:t>
            </a:r>
            <a:r>
              <a:rPr lang="fr-FR" sz="1600" dirty="0"/>
              <a:t>, United Nations…</a:t>
            </a:r>
          </a:p>
          <a:p>
            <a:r>
              <a:rPr lang="fr-FR" sz="1600" dirty="0"/>
              <a:t>Participation in H2020 and ANR </a:t>
            </a:r>
            <a:r>
              <a:rPr lang="fr-FR" sz="1600" dirty="0" err="1"/>
              <a:t>research</a:t>
            </a:r>
            <a:r>
              <a:rPr lang="fr-FR" sz="1600" dirty="0"/>
              <a:t> </a:t>
            </a:r>
            <a:r>
              <a:rPr lang="fr-FR" sz="1600" dirty="0" err="1"/>
              <a:t>projects</a:t>
            </a:r>
            <a:endParaRPr lang="fr-FR" sz="16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DBA098-0DFC-0F1D-0853-841C263380EC}"/>
              </a:ext>
            </a:extLst>
          </p:cNvPr>
          <p:cNvSpPr txBox="1"/>
          <p:nvPr/>
        </p:nvSpPr>
        <p:spPr>
          <a:xfrm>
            <a:off x="273186" y="5983875"/>
            <a:ext cx="6877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accent1"/>
                </a:solidFill>
              </a:rPr>
              <a:t>Application to </a:t>
            </a:r>
            <a:r>
              <a:rPr lang="fr-FR" i="1" dirty="0" err="1">
                <a:solidFill>
                  <a:schemeClr val="accent1"/>
                </a:solidFill>
              </a:rPr>
              <a:t>many</a:t>
            </a:r>
            <a:r>
              <a:rPr lang="fr-FR" i="1" dirty="0">
                <a:solidFill>
                  <a:schemeClr val="accent1"/>
                </a:solidFill>
              </a:rPr>
              <a:t> </a:t>
            </a:r>
            <a:r>
              <a:rPr lang="fr-FR" i="1" dirty="0" err="1">
                <a:solidFill>
                  <a:schemeClr val="accent1"/>
                </a:solidFill>
              </a:rPr>
              <a:t>different</a:t>
            </a:r>
            <a:r>
              <a:rPr lang="fr-FR" i="1" dirty="0">
                <a:solidFill>
                  <a:schemeClr val="accent1"/>
                </a:solidFill>
              </a:rPr>
              <a:t> </a:t>
            </a:r>
            <a:r>
              <a:rPr lang="fr-FR" i="1" dirty="0" err="1">
                <a:solidFill>
                  <a:schemeClr val="accent1"/>
                </a:solidFill>
              </a:rPr>
              <a:t>geographical</a:t>
            </a:r>
            <a:r>
              <a:rPr lang="fr-FR" i="1" dirty="0">
                <a:solidFill>
                  <a:schemeClr val="accent1"/>
                </a:solidFill>
              </a:rPr>
              <a:t> and </a:t>
            </a:r>
            <a:r>
              <a:rPr lang="fr-FR" i="1" dirty="0" err="1">
                <a:solidFill>
                  <a:schemeClr val="accent1"/>
                </a:solidFill>
              </a:rPr>
              <a:t>institutional</a:t>
            </a:r>
            <a:r>
              <a:rPr lang="fr-FR" i="1" dirty="0">
                <a:solidFill>
                  <a:schemeClr val="accent1"/>
                </a:solidFill>
              </a:rPr>
              <a:t> </a:t>
            </a:r>
            <a:r>
              <a:rPr lang="fr-FR" i="1" dirty="0" err="1">
                <a:solidFill>
                  <a:schemeClr val="accent1"/>
                </a:solidFill>
              </a:rPr>
              <a:t>context</a:t>
            </a:r>
            <a:endParaRPr lang="en-US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842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4015D-F27E-EBDF-1B7A-A75DD3A87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4E6F70-07DD-267B-FED7-BD1301AE0C4D}"/>
              </a:ext>
            </a:extLst>
          </p:cNvPr>
          <p:cNvSpPr/>
          <p:nvPr/>
        </p:nvSpPr>
        <p:spPr>
          <a:xfrm>
            <a:off x="0" y="1"/>
            <a:ext cx="12192000" cy="11326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678E6A-1741-EEBF-46DF-D6AD926F7536}"/>
              </a:ext>
            </a:extLst>
          </p:cNvPr>
          <p:cNvSpPr/>
          <p:nvPr/>
        </p:nvSpPr>
        <p:spPr>
          <a:xfrm>
            <a:off x="0" y="6545766"/>
            <a:ext cx="12192000" cy="315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F2F96E-7AA7-EE32-93FA-758DA9D82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638" y="178760"/>
            <a:ext cx="1320302" cy="753569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CF7F1291-6722-A639-1309-CC48E6BDDEBE}"/>
              </a:ext>
            </a:extLst>
          </p:cNvPr>
          <p:cNvSpPr txBox="1"/>
          <p:nvPr/>
        </p:nvSpPr>
        <p:spPr>
          <a:xfrm>
            <a:off x="468735" y="263156"/>
            <a:ext cx="9084840" cy="584775"/>
          </a:xfrm>
          <a:prstGeom prst="rect">
            <a:avLst/>
          </a:prstGeom>
          <a:noFill/>
          <a:effectLst>
            <a:outerShdw blurRad="50800" dist="12700" dir="2700000" algn="tl" rotWithShape="0">
              <a:schemeClr val="tx2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spc="130" dirty="0">
                <a:solidFill>
                  <a:schemeClr val="bg1"/>
                </a:solidFill>
                <a:latin typeface="Paytone one"/>
                <a:cs typeface="DINPro-CondBlack" panose="020B0A06020101010102" pitchFamily="34" charset="77"/>
              </a:rPr>
              <a:t>An international presence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342AA3-74B1-EA3D-137C-624896B808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" t="14389" r="1175" b="12164"/>
          <a:stretch/>
        </p:blipFill>
        <p:spPr>
          <a:xfrm>
            <a:off x="5170032" y="1146599"/>
            <a:ext cx="5661089" cy="3175002"/>
          </a:xfrm>
          <a:prstGeom prst="rect">
            <a:avLst/>
          </a:prstGeom>
        </p:spPr>
      </p:pic>
      <p:pic>
        <p:nvPicPr>
          <p:cNvPr id="9" name="Image 8" descr="Une image contenant texte, capture d’écran&#10;&#10;Description générée automatiquement">
            <a:extLst>
              <a:ext uri="{FF2B5EF4-FFF2-40B4-BE49-F238E27FC236}">
                <a16:creationId xmlns:a16="http://schemas.microsoft.com/office/drawing/2014/main" id="{36693BEC-EA7C-49D3-E5E4-1D9A1F5492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283"/>
          <a:stretch>
            <a:fillRect/>
          </a:stretch>
        </p:blipFill>
        <p:spPr>
          <a:xfrm>
            <a:off x="685582" y="1222001"/>
            <a:ext cx="3335825" cy="523438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55DA0AA-5D58-82D0-2108-60F768C59FBB}"/>
              </a:ext>
            </a:extLst>
          </p:cNvPr>
          <p:cNvSpPr txBox="1"/>
          <p:nvPr/>
        </p:nvSpPr>
        <p:spPr>
          <a:xfrm>
            <a:off x="5349010" y="4371909"/>
            <a:ext cx="515682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dirty="0">
                <a:latin typeface="Paytone one"/>
              </a:rPr>
              <a:t>Key </a:t>
            </a:r>
            <a:r>
              <a:rPr lang="fr-FR" dirty="0" err="1">
                <a:latin typeface="Paytone one"/>
              </a:rPr>
              <a:t>partners</a:t>
            </a:r>
            <a:endParaRPr lang="fr-FR" dirty="0">
              <a:latin typeface="Paytone one"/>
            </a:endParaRPr>
          </a:p>
          <a:p>
            <a:pPr marL="285750" indent="-285750">
              <a:buFont typeface="Aptos" panose="020B0004020202020204" pitchFamily="34" charset="0"/>
              <a:buChar char="▪"/>
            </a:pPr>
            <a:r>
              <a:rPr lang="fr-FR" dirty="0" err="1">
                <a:latin typeface="Paytone one"/>
              </a:rPr>
              <a:t>Universities</a:t>
            </a:r>
            <a:r>
              <a:rPr lang="fr-FR" dirty="0">
                <a:latin typeface="Paytone one"/>
              </a:rPr>
              <a:t>: IPSL </a:t>
            </a:r>
            <a:r>
              <a:rPr lang="fr-FR" dirty="0" err="1">
                <a:latin typeface="Paytone one"/>
              </a:rPr>
              <a:t>Laboratories</a:t>
            </a:r>
            <a:r>
              <a:rPr lang="fr-FR" dirty="0">
                <a:latin typeface="Paytone one"/>
              </a:rPr>
              <a:t> (LISA, LSCE, LMD…)</a:t>
            </a:r>
          </a:p>
          <a:p>
            <a:pPr marL="285750" indent="-285750">
              <a:buFont typeface="Aptos" panose="020B0004020202020204" pitchFamily="34" charset="0"/>
              <a:buChar char="▪"/>
            </a:pPr>
            <a:r>
              <a:rPr lang="fr-FR" dirty="0">
                <a:latin typeface="Paytone one"/>
              </a:rPr>
              <a:t>CITEPA</a:t>
            </a:r>
          </a:p>
          <a:p>
            <a:pPr marL="285750" indent="-285750">
              <a:buFont typeface="Aptos" panose="020B0004020202020204" pitchFamily="34" charset="0"/>
              <a:buChar char="▪"/>
            </a:pPr>
            <a:r>
              <a:rPr lang="fr-FR" dirty="0">
                <a:latin typeface="Paytone one"/>
              </a:rPr>
              <a:t>INERIS</a:t>
            </a:r>
          </a:p>
          <a:p>
            <a:pPr marL="285750" indent="-285750">
              <a:buFont typeface="Aptos" panose="020B0004020202020204" pitchFamily="34" charset="0"/>
              <a:buChar char="▪"/>
            </a:pPr>
            <a:r>
              <a:rPr lang="fr-FR" dirty="0">
                <a:latin typeface="Paytone one"/>
              </a:rPr>
              <a:t>ASQAA</a:t>
            </a:r>
          </a:p>
          <a:p>
            <a:pPr marL="285750" indent="-285750">
              <a:buFont typeface="Aptos" panose="020B0004020202020204" pitchFamily="34" charset="0"/>
              <a:buChar char="▪"/>
            </a:pPr>
            <a:r>
              <a:rPr lang="fr-FR" dirty="0">
                <a:latin typeface="Paytone one"/>
              </a:rPr>
              <a:t>Engineering </a:t>
            </a:r>
            <a:r>
              <a:rPr lang="fr-FR" dirty="0" err="1">
                <a:latin typeface="Paytone one"/>
              </a:rPr>
              <a:t>Firms</a:t>
            </a:r>
            <a:endParaRPr lang="fr-FR" dirty="0">
              <a:latin typeface="Paytone one"/>
            </a:endParaRPr>
          </a:p>
        </p:txBody>
      </p:sp>
    </p:spTree>
    <p:extLst>
      <p:ext uri="{BB962C8B-B14F-4D97-AF65-F5344CB8AC3E}">
        <p14:creationId xmlns:p14="http://schemas.microsoft.com/office/powerpoint/2010/main" val="675579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FD8C5-6E1B-92C3-441D-7BECF7369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F8B421-B831-7C10-1AE7-CBA62E626613}"/>
              </a:ext>
            </a:extLst>
          </p:cNvPr>
          <p:cNvSpPr/>
          <p:nvPr/>
        </p:nvSpPr>
        <p:spPr>
          <a:xfrm>
            <a:off x="0" y="1"/>
            <a:ext cx="12192000" cy="11326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177D9A-25D6-77D0-31F0-322E9870F942}"/>
              </a:ext>
            </a:extLst>
          </p:cNvPr>
          <p:cNvSpPr/>
          <p:nvPr/>
        </p:nvSpPr>
        <p:spPr>
          <a:xfrm>
            <a:off x="0" y="6545766"/>
            <a:ext cx="12192000" cy="315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4795AA-0DE3-7DC3-B4F9-F5A6FAF50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638" y="178760"/>
            <a:ext cx="1320302" cy="753569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D8562DB7-5707-0BEB-E5FC-22CE5D33D4B0}"/>
              </a:ext>
            </a:extLst>
          </p:cNvPr>
          <p:cNvSpPr txBox="1"/>
          <p:nvPr/>
        </p:nvSpPr>
        <p:spPr>
          <a:xfrm>
            <a:off x="468735" y="263156"/>
            <a:ext cx="9084840" cy="584775"/>
          </a:xfrm>
          <a:prstGeom prst="rect">
            <a:avLst/>
          </a:prstGeom>
          <a:noFill/>
          <a:effectLst>
            <a:outerShdw blurRad="50800" dist="12700" dir="2700000" algn="tl" rotWithShape="0">
              <a:schemeClr val="tx2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spc="130" dirty="0">
                <a:solidFill>
                  <a:schemeClr val="bg1"/>
                </a:solidFill>
                <a:latin typeface="Paytone one"/>
                <a:cs typeface="DINPro-CondBlack" panose="020B0A06020101010102" pitchFamily="34" charset="77"/>
              </a:rPr>
              <a:t>Presentation of projects examples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F51BE86-2E0B-4801-2C47-4AB733E0B716}"/>
              </a:ext>
            </a:extLst>
          </p:cNvPr>
          <p:cNvSpPr txBox="1"/>
          <p:nvPr/>
        </p:nvSpPr>
        <p:spPr>
          <a:xfrm>
            <a:off x="1954323" y="5316619"/>
            <a:ext cx="251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dirty="0" err="1">
                <a:latin typeface="Paytone one"/>
              </a:rPr>
              <a:t>Desert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Dust</a:t>
            </a:r>
            <a:endParaRPr lang="fr-FR" dirty="0">
              <a:latin typeface="Paytone one"/>
            </a:endParaRPr>
          </a:p>
        </p:txBody>
      </p:sp>
      <p:pic>
        <p:nvPicPr>
          <p:cNvPr id="7" name="Image 2" descr="Une image contenant texte, enveloppe&#10;&#10;Description générée automatiquement">
            <a:extLst>
              <a:ext uri="{FF2B5EF4-FFF2-40B4-BE49-F238E27FC236}">
                <a16:creationId xmlns:a16="http://schemas.microsoft.com/office/drawing/2014/main" id="{288BB6D0-2EC2-9AC1-7A5E-2E9819C5A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6" r="14899" b="13385"/>
          <a:stretch>
            <a:fillRect/>
          </a:stretch>
        </p:blipFill>
        <p:spPr bwMode="auto">
          <a:xfrm>
            <a:off x="483687" y="1843453"/>
            <a:ext cx="5459913" cy="3210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21D4A77-610F-C1EF-ACDF-C18BCD6224FF}"/>
              </a:ext>
            </a:extLst>
          </p:cNvPr>
          <p:cNvSpPr txBox="1"/>
          <p:nvPr/>
        </p:nvSpPr>
        <p:spPr>
          <a:xfrm>
            <a:off x="1708329" y="5665464"/>
            <a:ext cx="3010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dirty="0" err="1">
                <a:latin typeface="Paytone one"/>
              </a:rPr>
              <a:t>Saudi</a:t>
            </a:r>
            <a:r>
              <a:rPr lang="fr-FR" dirty="0">
                <a:latin typeface="Paytone one"/>
              </a:rPr>
              <a:t> Arabia (WRF/CHIMERE)</a:t>
            </a:r>
          </a:p>
        </p:txBody>
      </p:sp>
      <p:pic>
        <p:nvPicPr>
          <p:cNvPr id="11" name="Immagine 58">
            <a:extLst>
              <a:ext uri="{FF2B5EF4-FFF2-40B4-BE49-F238E27FC236}">
                <a16:creationId xmlns:a16="http://schemas.microsoft.com/office/drawing/2014/main" id="{44790A98-C652-A086-4356-676A8A38D1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565" t="26170" r="35637" b="9138"/>
          <a:stretch/>
        </p:blipFill>
        <p:spPr>
          <a:xfrm>
            <a:off x="6681109" y="1842658"/>
            <a:ext cx="1476737" cy="1949293"/>
          </a:xfrm>
          <a:prstGeom prst="rect">
            <a:avLst/>
          </a:prstGeom>
        </p:spPr>
      </p:pic>
      <p:pic>
        <p:nvPicPr>
          <p:cNvPr id="13" name="Picture 2" descr="\\tignes\tmp15\fanny\PLAQUETTE\Nesting_Tunisie.png">
            <a:extLst>
              <a:ext uri="{FF2B5EF4-FFF2-40B4-BE49-F238E27FC236}">
                <a16:creationId xmlns:a16="http://schemas.microsoft.com/office/drawing/2014/main" id="{5E446CCB-21FC-CBE7-9D5A-E90971046E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4" r="67829" b="35549"/>
          <a:stretch/>
        </p:blipFill>
        <p:spPr bwMode="auto">
          <a:xfrm>
            <a:off x="8409411" y="1910360"/>
            <a:ext cx="1578314" cy="1734323"/>
          </a:xfrm>
          <a:prstGeom prst="rect">
            <a:avLst/>
          </a:prstGeom>
          <a:noFill/>
          <a:ln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C:\Documents and Settings\Fanny\Bureau\todo\winz_LcS_20110630_190000_10800.png">
            <a:extLst>
              <a:ext uri="{FF2B5EF4-FFF2-40B4-BE49-F238E27FC236}">
                <a16:creationId xmlns:a16="http://schemas.microsoft.com/office/drawing/2014/main" id="{74C8A1A7-8C08-3DEB-C35F-14F62FD7CB02}"/>
              </a:ext>
            </a:extLst>
          </p:cNvPr>
          <p:cNvPicPr/>
          <p:nvPr/>
        </p:nvPicPr>
        <p:blipFill rotWithShape="1">
          <a:blip r:embed="rId7" cstate="print"/>
          <a:srcRect l="27667" t="7645" r="37140" b="27472"/>
          <a:stretch/>
        </p:blipFill>
        <p:spPr bwMode="auto">
          <a:xfrm>
            <a:off x="10239290" y="1762019"/>
            <a:ext cx="1163256" cy="194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B314A4-520B-8886-4BC3-8DD274E83A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683" y="4406022"/>
            <a:ext cx="2564859" cy="193945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098A0C7-4C4D-0E7D-B29A-D24A361372B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6" r="14341"/>
          <a:stretch/>
        </p:blipFill>
        <p:spPr>
          <a:xfrm>
            <a:off x="9198569" y="4406022"/>
            <a:ext cx="2585236" cy="19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7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0DE29-4858-CCF0-F479-D254B155F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1A7960-5A58-E3DC-534A-F889B15107AB}"/>
              </a:ext>
            </a:extLst>
          </p:cNvPr>
          <p:cNvSpPr/>
          <p:nvPr/>
        </p:nvSpPr>
        <p:spPr>
          <a:xfrm>
            <a:off x="0" y="6562724"/>
            <a:ext cx="12192000" cy="2989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66E05D-31DE-0435-24A1-4654C1D0CA5D}"/>
              </a:ext>
            </a:extLst>
          </p:cNvPr>
          <p:cNvSpPr txBox="1"/>
          <p:nvPr/>
        </p:nvSpPr>
        <p:spPr>
          <a:xfrm>
            <a:off x="468735" y="143123"/>
            <a:ext cx="9084840" cy="584775"/>
          </a:xfrm>
          <a:prstGeom prst="rect">
            <a:avLst/>
          </a:prstGeom>
          <a:noFill/>
          <a:effectLst>
            <a:outerShdw blurRad="50800" dist="12700" dir="2700000" algn="tl" rotWithShape="0">
              <a:schemeClr val="tx2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spc="130" dirty="0">
                <a:solidFill>
                  <a:schemeClr val="tx2"/>
                </a:solidFill>
                <a:latin typeface="Paytone one"/>
                <a:cs typeface="DINPro-CondBlack" panose="020B0A06020101010102" pitchFamily="34" charset="77"/>
              </a:rPr>
              <a:t>Israel Ministry of the Environment</a:t>
            </a:r>
          </a:p>
        </p:txBody>
      </p:sp>
      <p:pic>
        <p:nvPicPr>
          <p:cNvPr id="11" name="Image 10" descr="Une image contenant Graphique, Police, capture d’écran, graphisme&#10;&#10;Le contenu généré par l’IA peut être incorrect.">
            <a:extLst>
              <a:ext uri="{FF2B5EF4-FFF2-40B4-BE49-F238E27FC236}">
                <a16:creationId xmlns:a16="http://schemas.microsoft.com/office/drawing/2014/main" id="{3CA4DB9D-57DF-B0A3-19AB-7429EB13C8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533" b="16234"/>
          <a:stretch>
            <a:fillRect/>
          </a:stretch>
        </p:blipFill>
        <p:spPr>
          <a:xfrm>
            <a:off x="10857019" y="112782"/>
            <a:ext cx="974512" cy="645458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8E7C906-BBAB-33DA-E548-DB4A33E10275}"/>
              </a:ext>
            </a:extLst>
          </p:cNvPr>
          <p:cNvCxnSpPr>
            <a:cxnSpLocks/>
          </p:cNvCxnSpPr>
          <p:nvPr/>
        </p:nvCxnSpPr>
        <p:spPr>
          <a:xfrm>
            <a:off x="828675" y="828675"/>
            <a:ext cx="10534650" cy="0"/>
          </a:xfrm>
          <a:prstGeom prst="line">
            <a:avLst/>
          </a:prstGeom>
          <a:ln>
            <a:solidFill>
              <a:schemeClr val="tx2">
                <a:lumMod val="10000"/>
                <a:lumOff val="90000"/>
              </a:schemeClr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89F6457-C18E-03E7-014B-4720EEED4596}"/>
              </a:ext>
            </a:extLst>
          </p:cNvPr>
          <p:cNvSpPr txBox="1"/>
          <p:nvPr/>
        </p:nvSpPr>
        <p:spPr>
          <a:xfrm>
            <a:off x="1038224" y="828675"/>
            <a:ext cx="6659361" cy="46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/>
              </a:buClr>
            </a:pPr>
            <a:r>
              <a:rPr lang="fr-FR" i="1" dirty="0" err="1">
                <a:solidFill>
                  <a:schemeClr val="accent1"/>
                </a:solidFill>
              </a:rPr>
              <a:t>Operational</a:t>
            </a:r>
            <a:r>
              <a:rPr lang="fr-FR" i="1" dirty="0">
                <a:solidFill>
                  <a:schemeClr val="accent1"/>
                </a:solidFill>
              </a:rPr>
              <a:t> system for air pollution </a:t>
            </a:r>
            <a:r>
              <a:rPr lang="fr-FR" i="1" dirty="0" err="1">
                <a:solidFill>
                  <a:schemeClr val="accent1"/>
                </a:solidFill>
              </a:rPr>
              <a:t>forecasting</a:t>
            </a:r>
            <a:r>
              <a:rPr lang="fr-FR" i="1" dirty="0">
                <a:solidFill>
                  <a:schemeClr val="accent1"/>
                </a:solidFill>
              </a:rPr>
              <a:t> in the long </a:t>
            </a:r>
            <a:r>
              <a:rPr lang="fr-FR" i="1" dirty="0" err="1">
                <a:solidFill>
                  <a:schemeClr val="accent1"/>
                </a:solidFill>
              </a:rPr>
              <a:t>term</a:t>
            </a:r>
            <a:endParaRPr lang="fr-FR" i="1" dirty="0">
              <a:solidFill>
                <a:schemeClr val="accent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E5EA667-F3D7-CB35-BF5F-85040102F87D}"/>
              </a:ext>
            </a:extLst>
          </p:cNvPr>
          <p:cNvSpPr txBox="1"/>
          <p:nvPr/>
        </p:nvSpPr>
        <p:spPr>
          <a:xfrm>
            <a:off x="581589" y="1585424"/>
            <a:ext cx="34956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tx2"/>
                </a:solidFill>
              </a:rPr>
              <a:t>Client</a:t>
            </a:r>
          </a:p>
          <a:p>
            <a:r>
              <a:rPr lang="fr-FR" dirty="0" err="1">
                <a:latin typeface="Paytone one"/>
              </a:rPr>
              <a:t>MoE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Israel</a:t>
            </a:r>
            <a:endParaRPr lang="fr-FR" dirty="0">
              <a:latin typeface="Paytone one"/>
            </a:endParaRPr>
          </a:p>
          <a:p>
            <a:endParaRPr lang="fr-FR" dirty="0"/>
          </a:p>
          <a:p>
            <a:r>
              <a:rPr lang="fr-FR" b="1" i="1" dirty="0" err="1">
                <a:solidFill>
                  <a:schemeClr val="tx2"/>
                </a:solidFill>
              </a:rPr>
              <a:t>Year</a:t>
            </a:r>
            <a:r>
              <a:rPr lang="fr-FR" b="1" i="1" dirty="0">
                <a:solidFill>
                  <a:schemeClr val="tx2"/>
                </a:solidFill>
              </a:rPr>
              <a:t> of the </a:t>
            </a:r>
            <a:r>
              <a:rPr lang="fr-FR" b="1" i="1" dirty="0" err="1">
                <a:solidFill>
                  <a:schemeClr val="tx2"/>
                </a:solidFill>
              </a:rPr>
              <a:t>project</a:t>
            </a:r>
            <a:endParaRPr lang="fr-FR" b="1" i="1" dirty="0">
              <a:solidFill>
                <a:schemeClr val="tx2"/>
              </a:solidFill>
            </a:endParaRPr>
          </a:p>
          <a:p>
            <a:r>
              <a:rPr lang="fr-FR" dirty="0">
                <a:latin typeface="Paytone one"/>
              </a:rPr>
              <a:t>2005 - </a:t>
            </a:r>
            <a:r>
              <a:rPr lang="fr-FR" dirty="0" err="1">
                <a:latin typeface="Paytone one"/>
              </a:rPr>
              <a:t>Today</a:t>
            </a:r>
            <a:endParaRPr lang="fr-FR" dirty="0">
              <a:latin typeface="Paytone one"/>
            </a:endParaRPr>
          </a:p>
          <a:p>
            <a:endParaRPr lang="fr-FR" dirty="0"/>
          </a:p>
          <a:p>
            <a:r>
              <a:rPr lang="fr-FR" b="1" i="1" dirty="0">
                <a:solidFill>
                  <a:schemeClr val="tx2"/>
                </a:solidFill>
              </a:rPr>
              <a:t>Description of the </a:t>
            </a:r>
            <a:r>
              <a:rPr lang="fr-FR" b="1" i="1" dirty="0" err="1">
                <a:solidFill>
                  <a:schemeClr val="tx2"/>
                </a:solidFill>
              </a:rPr>
              <a:t>project</a:t>
            </a:r>
            <a:endParaRPr lang="fr-FR" b="1" i="1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1"/>
              </a:buClr>
              <a:buFont typeface="Aptos" panose="020B0004020202020204" pitchFamily="34" charset="0"/>
              <a:buChar char="▪"/>
            </a:pPr>
            <a:r>
              <a:rPr lang="fr-FR" dirty="0">
                <a:latin typeface="Paytone one"/>
              </a:rPr>
              <a:t>Maintenance, support and </a:t>
            </a:r>
            <a:r>
              <a:rPr lang="fr-FR" dirty="0" err="1">
                <a:latin typeface="Paytone one"/>
              </a:rPr>
              <a:t>continuous</a:t>
            </a:r>
            <a:r>
              <a:rPr lang="fr-FR" dirty="0">
                <a:latin typeface="Paytone one"/>
              </a:rPr>
              <a:t> upgrades</a:t>
            </a:r>
          </a:p>
          <a:p>
            <a:pPr marL="285750" indent="-285750">
              <a:buClr>
                <a:schemeClr val="accent1"/>
              </a:buClr>
              <a:buFont typeface="Aptos" panose="020B0004020202020204" pitchFamily="34" charset="0"/>
              <a:buChar char="▪"/>
            </a:pPr>
            <a:r>
              <a:rPr lang="fr-FR" dirty="0" err="1">
                <a:latin typeface="Paytone one"/>
              </a:rPr>
              <a:t>Operational</a:t>
            </a:r>
            <a:r>
              <a:rPr lang="fr-FR" dirty="0">
                <a:latin typeface="Paytone one"/>
              </a:rPr>
              <a:t> national </a:t>
            </a:r>
            <a:r>
              <a:rPr lang="fr-FR" dirty="0" err="1">
                <a:latin typeface="Paytone one"/>
              </a:rPr>
              <a:t>scale</a:t>
            </a:r>
            <a:r>
              <a:rPr lang="fr-FR" dirty="0">
                <a:latin typeface="Paytone one"/>
              </a:rPr>
              <a:t> air </a:t>
            </a:r>
            <a:r>
              <a:rPr lang="fr-FR" dirty="0" err="1">
                <a:latin typeface="Paytone one"/>
              </a:rPr>
              <a:t>quality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forecasting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chain</a:t>
            </a:r>
            <a:endParaRPr lang="fr-FR" baseline="-25000" dirty="0">
              <a:latin typeface="Paytone one"/>
            </a:endParaRPr>
          </a:p>
          <a:p>
            <a:pPr marL="285750" indent="-285750">
              <a:buClr>
                <a:schemeClr val="accent1"/>
              </a:buClr>
              <a:buFont typeface="Aptos" panose="020B0004020202020204" pitchFamily="34" charset="0"/>
              <a:buChar char="▪"/>
            </a:pPr>
            <a:r>
              <a:rPr lang="fr-FR" dirty="0">
                <a:latin typeface="Paytone one"/>
              </a:rPr>
              <a:t>High </a:t>
            </a:r>
            <a:r>
              <a:rPr lang="fr-FR" dirty="0" err="1">
                <a:latin typeface="Paytone one"/>
              </a:rPr>
              <a:t>resolution</a:t>
            </a:r>
            <a:r>
              <a:rPr lang="fr-FR" dirty="0">
                <a:latin typeface="Paytone one"/>
              </a:rPr>
              <a:t> zoom over Tel Aviv for </a:t>
            </a:r>
            <a:r>
              <a:rPr lang="fr-FR" dirty="0" err="1">
                <a:latin typeface="Paytone one"/>
              </a:rPr>
              <a:t>better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representation</a:t>
            </a:r>
            <a:r>
              <a:rPr lang="fr-FR" dirty="0">
                <a:latin typeface="Paytone one"/>
              </a:rPr>
              <a:t> of the population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899AE50-D461-E9E6-D92F-F937652AB2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62" t="33315" r="43714" b="14876"/>
          <a:stretch/>
        </p:blipFill>
        <p:spPr bwMode="auto">
          <a:xfrm>
            <a:off x="4782227" y="1927829"/>
            <a:ext cx="1990047" cy="429263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Image 125">
            <a:extLst>
              <a:ext uri="{FF2B5EF4-FFF2-40B4-BE49-F238E27FC236}">
                <a16:creationId xmlns:a16="http://schemas.microsoft.com/office/drawing/2014/main" id="{30AF4882-8F88-9045-AD9C-344A9B5E6C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112" r="33779"/>
          <a:stretch/>
        </p:blipFill>
        <p:spPr>
          <a:xfrm>
            <a:off x="7166336" y="1927829"/>
            <a:ext cx="2059966" cy="4292635"/>
          </a:xfrm>
          <a:prstGeom prst="rect">
            <a:avLst/>
          </a:prstGeom>
          <a:ln w="3175">
            <a:solidFill>
              <a:srgbClr val="030F40"/>
            </a:solidFill>
          </a:ln>
        </p:spPr>
      </p:pic>
      <p:pic>
        <p:nvPicPr>
          <p:cNvPr id="4" name="Image 51" descr="Une image contenant texte, capture d’écran, carte&#10;&#10;Description générée automatiquement">
            <a:extLst>
              <a:ext uri="{FF2B5EF4-FFF2-40B4-BE49-F238E27FC236}">
                <a16:creationId xmlns:a16="http://schemas.microsoft.com/office/drawing/2014/main" id="{6B37A761-F0FE-F918-DFB5-9A949C87B7F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796" t="8953" r="5665" b="30677"/>
          <a:stretch/>
        </p:blipFill>
        <p:spPr>
          <a:xfrm rot="5400000">
            <a:off x="8469070" y="3079123"/>
            <a:ext cx="4292635" cy="1990047"/>
          </a:xfrm>
          <a:prstGeom prst="rect">
            <a:avLst/>
          </a:prstGeom>
          <a:ln w="3175">
            <a:solidFill>
              <a:srgbClr val="030F40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3CC896E-0B61-C2AA-527E-74C34641A39F}"/>
              </a:ext>
            </a:extLst>
          </p:cNvPr>
          <p:cNvSpPr txBox="1"/>
          <p:nvPr/>
        </p:nvSpPr>
        <p:spPr>
          <a:xfrm>
            <a:off x="4782227" y="1450941"/>
            <a:ext cx="19900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i="1" dirty="0">
                <a:solidFill>
                  <a:schemeClr val="tx2"/>
                </a:solidFill>
              </a:rPr>
              <a:t>CHIMERE (3 km)</a:t>
            </a:r>
            <a:endParaRPr lang="fr-FR" sz="1400" b="1" dirty="0">
              <a:solidFill>
                <a:schemeClr val="tx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03CC7F-D73A-04E8-63C3-63AE83364E48}"/>
              </a:ext>
            </a:extLst>
          </p:cNvPr>
          <p:cNvSpPr txBox="1"/>
          <p:nvPr/>
        </p:nvSpPr>
        <p:spPr>
          <a:xfrm>
            <a:off x="7166335" y="1468650"/>
            <a:ext cx="20599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i="1" dirty="0">
                <a:solidFill>
                  <a:schemeClr val="tx2"/>
                </a:solidFill>
              </a:rPr>
              <a:t>SIRANE (20 m)</a:t>
            </a:r>
            <a:endParaRPr lang="fr-FR" sz="1400" b="1" dirty="0">
              <a:solidFill>
                <a:schemeClr val="tx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58F8D1-CD94-F308-54EE-446FDEA8EA57}"/>
              </a:ext>
            </a:extLst>
          </p:cNvPr>
          <p:cNvSpPr txBox="1"/>
          <p:nvPr/>
        </p:nvSpPr>
        <p:spPr>
          <a:xfrm>
            <a:off x="9620363" y="1450941"/>
            <a:ext cx="19900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i="1" dirty="0">
                <a:solidFill>
                  <a:schemeClr val="tx2"/>
                </a:solidFill>
              </a:rPr>
              <a:t>PMSS (3 m)</a:t>
            </a:r>
            <a:endParaRPr lang="fr-FR" sz="1400" b="1" dirty="0">
              <a:solidFill>
                <a:schemeClr val="tx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0E0D00E-6201-0999-DC98-71BAA12B6D39}"/>
              </a:ext>
            </a:extLst>
          </p:cNvPr>
          <p:cNvSpPr txBox="1"/>
          <p:nvPr/>
        </p:nvSpPr>
        <p:spPr>
          <a:xfrm>
            <a:off x="475626" y="5683051"/>
            <a:ext cx="3845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accent1"/>
                </a:solidFill>
              </a:rPr>
              <a:t>Progressive </a:t>
            </a:r>
            <a:r>
              <a:rPr lang="fr-FR" i="1" dirty="0" err="1">
                <a:solidFill>
                  <a:schemeClr val="accent1"/>
                </a:solidFill>
              </a:rPr>
              <a:t>improvements</a:t>
            </a:r>
            <a:r>
              <a:rPr lang="fr-FR" i="1" dirty="0">
                <a:solidFill>
                  <a:schemeClr val="accent1"/>
                </a:solidFill>
              </a:rPr>
              <a:t> as </a:t>
            </a:r>
            <a:r>
              <a:rPr lang="fr-FR" i="1" dirty="0" err="1">
                <a:solidFill>
                  <a:schemeClr val="accent1"/>
                </a:solidFill>
              </a:rPr>
              <a:t>operational</a:t>
            </a:r>
            <a:r>
              <a:rPr lang="fr-FR" i="1" dirty="0">
                <a:solidFill>
                  <a:schemeClr val="accent1"/>
                </a:solidFill>
              </a:rPr>
              <a:t> </a:t>
            </a:r>
            <a:r>
              <a:rPr lang="fr-FR" i="1" dirty="0" err="1">
                <a:solidFill>
                  <a:schemeClr val="accent1"/>
                </a:solidFill>
              </a:rPr>
              <a:t>needs</a:t>
            </a:r>
            <a:r>
              <a:rPr lang="fr-FR" i="1" dirty="0">
                <a:solidFill>
                  <a:schemeClr val="accent1"/>
                </a:solidFill>
              </a:rPr>
              <a:t> </a:t>
            </a:r>
            <a:r>
              <a:rPr lang="fr-FR" i="1" dirty="0" err="1">
                <a:solidFill>
                  <a:schemeClr val="accent1"/>
                </a:solidFill>
              </a:rPr>
              <a:t>evolve</a:t>
            </a: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FF5D513-5288-B385-EBB5-30BB3FF11323}"/>
              </a:ext>
            </a:extLst>
          </p:cNvPr>
          <p:cNvSpPr txBox="1"/>
          <p:nvPr/>
        </p:nvSpPr>
        <p:spPr>
          <a:xfrm>
            <a:off x="7697585" y="919924"/>
            <a:ext cx="3390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fr-FR" dirty="0"/>
              <a:t> </a:t>
            </a:r>
            <a:r>
              <a:rPr lang="fr-FR" b="1" dirty="0"/>
              <a:t>National </a:t>
            </a:r>
            <a:r>
              <a:rPr lang="fr-FR" b="1" dirty="0" err="1"/>
              <a:t>forecasting</a:t>
            </a:r>
            <a:r>
              <a:rPr lang="fr-FR" b="1" dirty="0"/>
              <a:t>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282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C1CAC-779B-CE8E-EA37-484412001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0455A5-A77F-9496-194C-FE0B75537470}"/>
              </a:ext>
            </a:extLst>
          </p:cNvPr>
          <p:cNvSpPr/>
          <p:nvPr/>
        </p:nvSpPr>
        <p:spPr>
          <a:xfrm>
            <a:off x="0" y="6562724"/>
            <a:ext cx="12192000" cy="2989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FBC525-71B7-3DE1-C85C-E754487C03A3}"/>
              </a:ext>
            </a:extLst>
          </p:cNvPr>
          <p:cNvSpPr txBox="1"/>
          <p:nvPr/>
        </p:nvSpPr>
        <p:spPr>
          <a:xfrm>
            <a:off x="468735" y="143123"/>
            <a:ext cx="9084840" cy="584775"/>
          </a:xfrm>
          <a:prstGeom prst="rect">
            <a:avLst/>
          </a:prstGeom>
          <a:noFill/>
          <a:effectLst>
            <a:outerShdw blurRad="50800" dist="12700" dir="2700000" algn="tl" rotWithShape="0">
              <a:schemeClr val="tx2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spc="130" dirty="0">
                <a:solidFill>
                  <a:schemeClr val="tx2"/>
                </a:solidFill>
                <a:latin typeface="Paytone one"/>
                <a:cs typeface="DINPro-CondBlack" panose="020B0A06020101010102" pitchFamily="34" charset="77"/>
              </a:rPr>
              <a:t>NCEC - Saudi Arabia</a:t>
            </a:r>
          </a:p>
        </p:txBody>
      </p:sp>
      <p:pic>
        <p:nvPicPr>
          <p:cNvPr id="11" name="Image 10" descr="Une image contenant Graphique, Police, capture d’écran, graphisme&#10;&#10;Le contenu généré par l’IA peut être incorrect.">
            <a:extLst>
              <a:ext uri="{FF2B5EF4-FFF2-40B4-BE49-F238E27FC236}">
                <a16:creationId xmlns:a16="http://schemas.microsoft.com/office/drawing/2014/main" id="{6BDEA0F1-1456-E085-BE9A-8716104775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533" b="16234"/>
          <a:stretch>
            <a:fillRect/>
          </a:stretch>
        </p:blipFill>
        <p:spPr>
          <a:xfrm>
            <a:off x="10857019" y="112782"/>
            <a:ext cx="974512" cy="645458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A27A638-B3E3-395C-F1BC-7D38A5F200C2}"/>
              </a:ext>
            </a:extLst>
          </p:cNvPr>
          <p:cNvCxnSpPr>
            <a:cxnSpLocks/>
          </p:cNvCxnSpPr>
          <p:nvPr/>
        </p:nvCxnSpPr>
        <p:spPr>
          <a:xfrm>
            <a:off x="828675" y="828675"/>
            <a:ext cx="10534650" cy="0"/>
          </a:xfrm>
          <a:prstGeom prst="line">
            <a:avLst/>
          </a:prstGeom>
          <a:ln>
            <a:solidFill>
              <a:schemeClr val="tx2">
                <a:lumMod val="10000"/>
                <a:lumOff val="90000"/>
              </a:schemeClr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0F63A389-4C0C-9465-2973-00A9769B1815}"/>
              </a:ext>
            </a:extLst>
          </p:cNvPr>
          <p:cNvSpPr txBox="1"/>
          <p:nvPr/>
        </p:nvSpPr>
        <p:spPr>
          <a:xfrm>
            <a:off x="1038224" y="828675"/>
            <a:ext cx="6335969" cy="46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/>
              </a:buClr>
            </a:pPr>
            <a:r>
              <a:rPr lang="fr-FR" i="1" dirty="0" err="1">
                <a:solidFill>
                  <a:schemeClr val="accent1"/>
                </a:solidFill>
              </a:rPr>
              <a:t>Towards</a:t>
            </a:r>
            <a:r>
              <a:rPr lang="fr-FR" i="1" dirty="0">
                <a:solidFill>
                  <a:schemeClr val="accent1"/>
                </a:solidFill>
              </a:rPr>
              <a:t> a national </a:t>
            </a:r>
            <a:r>
              <a:rPr lang="fr-FR" i="1" dirty="0" err="1">
                <a:solidFill>
                  <a:schemeClr val="accent1"/>
                </a:solidFill>
              </a:rPr>
              <a:t>norm</a:t>
            </a:r>
            <a:r>
              <a:rPr lang="fr-FR" i="1" dirty="0">
                <a:solidFill>
                  <a:schemeClr val="accent1"/>
                </a:solidFill>
              </a:rPr>
              <a:t> for </a:t>
            </a:r>
            <a:r>
              <a:rPr lang="fr-FR" i="1" dirty="0" err="1">
                <a:solidFill>
                  <a:schemeClr val="accent1"/>
                </a:solidFill>
              </a:rPr>
              <a:t>weather</a:t>
            </a:r>
            <a:r>
              <a:rPr lang="fr-FR" i="1" dirty="0">
                <a:solidFill>
                  <a:schemeClr val="accent1"/>
                </a:solidFill>
              </a:rPr>
              <a:t> </a:t>
            </a:r>
            <a:r>
              <a:rPr lang="fr-FR" i="1" dirty="0" err="1">
                <a:solidFill>
                  <a:schemeClr val="accent1"/>
                </a:solidFill>
              </a:rPr>
              <a:t>forecasting</a:t>
            </a:r>
            <a:r>
              <a:rPr lang="fr-FR" i="1" dirty="0">
                <a:solidFill>
                  <a:schemeClr val="accent1"/>
                </a:solidFill>
              </a:rPr>
              <a:t> and air </a:t>
            </a:r>
            <a:r>
              <a:rPr lang="fr-FR" i="1" dirty="0" err="1">
                <a:solidFill>
                  <a:schemeClr val="accent1"/>
                </a:solidFill>
              </a:rPr>
              <a:t>quality</a:t>
            </a:r>
            <a:endParaRPr lang="fr-FR" i="1" dirty="0">
              <a:solidFill>
                <a:schemeClr val="accent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5E4A32-F06D-B4B8-0BF6-C4BCE4FCA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264" y="1550481"/>
            <a:ext cx="8202440" cy="158610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8EC00B6-92D8-77C6-226A-BF2C751DE654}"/>
              </a:ext>
            </a:extLst>
          </p:cNvPr>
          <p:cNvSpPr txBox="1"/>
          <p:nvPr/>
        </p:nvSpPr>
        <p:spPr>
          <a:xfrm>
            <a:off x="9763059" y="4159387"/>
            <a:ext cx="19683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Provide</a:t>
            </a:r>
            <a:r>
              <a:rPr lang="fr-FR" dirty="0"/>
              <a:t> </a:t>
            </a:r>
            <a:r>
              <a:rPr lang="fr-FR" dirty="0" err="1"/>
              <a:t>decision-ready</a:t>
            </a:r>
            <a:r>
              <a:rPr lang="fr-FR" dirty="0"/>
              <a:t> information to </a:t>
            </a:r>
            <a:r>
              <a:rPr lang="fr-FR" dirty="0" err="1"/>
              <a:t>environmental</a:t>
            </a:r>
            <a:r>
              <a:rPr lang="fr-FR" dirty="0"/>
              <a:t> </a:t>
            </a:r>
            <a:r>
              <a:rPr lang="fr-FR" dirty="0" err="1"/>
              <a:t>authorities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C84347-1F4D-B3B4-3DCD-A4BE7CF559BA}"/>
              </a:ext>
            </a:extLst>
          </p:cNvPr>
          <p:cNvSpPr txBox="1"/>
          <p:nvPr/>
        </p:nvSpPr>
        <p:spPr>
          <a:xfrm>
            <a:off x="581589" y="1581201"/>
            <a:ext cx="35747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tx2"/>
                </a:solidFill>
              </a:rPr>
              <a:t>Client</a:t>
            </a:r>
          </a:p>
          <a:p>
            <a:r>
              <a:rPr lang="fr-FR" dirty="0">
                <a:latin typeface="Paytone one"/>
              </a:rPr>
              <a:t>National Center </a:t>
            </a:r>
            <a:r>
              <a:rPr lang="fr-FR" dirty="0" err="1">
                <a:latin typeface="Paytone one"/>
              </a:rPr>
              <a:t>Environmental</a:t>
            </a:r>
            <a:r>
              <a:rPr lang="fr-FR" dirty="0">
                <a:latin typeface="Paytone one"/>
              </a:rPr>
              <a:t> Compliance</a:t>
            </a:r>
          </a:p>
          <a:p>
            <a:endParaRPr lang="fr-FR" dirty="0"/>
          </a:p>
          <a:p>
            <a:r>
              <a:rPr lang="fr-FR" b="1" i="1" dirty="0" err="1">
                <a:solidFill>
                  <a:schemeClr val="tx2"/>
                </a:solidFill>
              </a:rPr>
              <a:t>Year</a:t>
            </a:r>
            <a:r>
              <a:rPr lang="fr-FR" b="1" i="1" dirty="0">
                <a:solidFill>
                  <a:schemeClr val="tx2"/>
                </a:solidFill>
              </a:rPr>
              <a:t> of the </a:t>
            </a:r>
            <a:r>
              <a:rPr lang="fr-FR" b="1" i="1" dirty="0" err="1">
                <a:solidFill>
                  <a:schemeClr val="tx2"/>
                </a:solidFill>
              </a:rPr>
              <a:t>project</a:t>
            </a:r>
            <a:endParaRPr lang="fr-FR" b="1" i="1" dirty="0">
              <a:solidFill>
                <a:schemeClr val="tx2"/>
              </a:solidFill>
            </a:endParaRPr>
          </a:p>
          <a:p>
            <a:r>
              <a:rPr lang="fr-FR" dirty="0">
                <a:latin typeface="Paytone one"/>
              </a:rPr>
              <a:t>2026 - </a:t>
            </a:r>
            <a:r>
              <a:rPr lang="fr-FR" dirty="0" err="1">
                <a:latin typeface="Paytone one"/>
              </a:rPr>
              <a:t>Today</a:t>
            </a:r>
            <a:endParaRPr lang="fr-FR" dirty="0">
              <a:latin typeface="Paytone one"/>
            </a:endParaRPr>
          </a:p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2D9299-E7BE-D3F4-CA04-56EF12FC261D}"/>
              </a:ext>
            </a:extLst>
          </p:cNvPr>
          <p:cNvSpPr txBox="1"/>
          <p:nvPr/>
        </p:nvSpPr>
        <p:spPr>
          <a:xfrm>
            <a:off x="7697585" y="919924"/>
            <a:ext cx="3390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fr-FR" dirty="0"/>
              <a:t> </a:t>
            </a:r>
            <a:r>
              <a:rPr lang="fr-FR" b="1" dirty="0"/>
              <a:t>National </a:t>
            </a:r>
            <a:r>
              <a:rPr lang="fr-FR" b="1" dirty="0" err="1"/>
              <a:t>forecasting</a:t>
            </a:r>
            <a:r>
              <a:rPr lang="fr-FR" b="1" dirty="0"/>
              <a:t> system</a:t>
            </a:r>
            <a:endParaRPr lang="en-US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9963FD-AC2D-B9DB-505A-43174B9C07EE}"/>
              </a:ext>
            </a:extLst>
          </p:cNvPr>
          <p:cNvSpPr txBox="1"/>
          <p:nvPr/>
        </p:nvSpPr>
        <p:spPr>
          <a:xfrm>
            <a:off x="1120495" y="4071534"/>
            <a:ext cx="77813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chemeClr val="tx2"/>
                </a:solidFill>
              </a:rPr>
              <a:t>Description of the </a:t>
            </a:r>
            <a:r>
              <a:rPr lang="fr-FR" b="1" i="1" dirty="0" err="1">
                <a:solidFill>
                  <a:schemeClr val="tx2"/>
                </a:solidFill>
              </a:rPr>
              <a:t>project</a:t>
            </a:r>
            <a:endParaRPr lang="fr-FR" b="1" i="1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Paytone one"/>
              </a:rPr>
              <a:t>Support national surveillance, </a:t>
            </a:r>
            <a:r>
              <a:rPr lang="fr-FR" dirty="0" err="1">
                <a:latin typeface="Paytone one"/>
              </a:rPr>
              <a:t>forecasting</a:t>
            </a:r>
            <a:r>
              <a:rPr lang="fr-FR" dirty="0">
                <a:latin typeface="Paytone one"/>
              </a:rPr>
              <a:t> and </a:t>
            </a:r>
            <a:r>
              <a:rPr lang="fr-FR" dirty="0" err="1">
                <a:latin typeface="Paytone one"/>
              </a:rPr>
              <a:t>decision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making</a:t>
            </a:r>
            <a:endParaRPr lang="fr-FR" dirty="0">
              <a:latin typeface="Paytone one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Paytone one"/>
              </a:rPr>
              <a:t>Model outputs transformation </a:t>
            </a:r>
            <a:r>
              <a:rPr lang="fr-FR" dirty="0" err="1">
                <a:latin typeface="Paytone one"/>
              </a:rPr>
              <a:t>into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operational</a:t>
            </a:r>
            <a:r>
              <a:rPr lang="fr-FR" dirty="0">
                <a:latin typeface="Paytone one"/>
              </a:rPr>
              <a:t> services</a:t>
            </a:r>
          </a:p>
          <a:p>
            <a:pPr marL="742950" lvl="1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Paytone one"/>
              </a:rPr>
              <a:t>Daily </a:t>
            </a:r>
            <a:r>
              <a:rPr lang="fr-FR" dirty="0" err="1">
                <a:latin typeface="Paytone one"/>
              </a:rPr>
              <a:t>forecasts</a:t>
            </a:r>
            <a:r>
              <a:rPr lang="fr-FR" dirty="0">
                <a:latin typeface="Paytone one"/>
              </a:rPr>
              <a:t> and concentration </a:t>
            </a:r>
            <a:r>
              <a:rPr lang="fr-FR" dirty="0" err="1">
                <a:latin typeface="Paytone one"/>
              </a:rPr>
              <a:t>maps</a:t>
            </a:r>
            <a:endParaRPr lang="fr-FR" dirty="0">
              <a:latin typeface="Paytone one"/>
            </a:endParaRPr>
          </a:p>
          <a:p>
            <a:pPr marL="742950" lvl="1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Paytone one"/>
              </a:rPr>
              <a:t>Multi-</a:t>
            </a:r>
            <a:r>
              <a:rPr lang="fr-FR" dirty="0" err="1">
                <a:latin typeface="Paytone one"/>
              </a:rPr>
              <a:t>scale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visualization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through</a:t>
            </a:r>
            <a:r>
              <a:rPr lang="fr-FR" dirty="0">
                <a:latin typeface="Paytone one"/>
              </a:rPr>
              <a:t> 2D/3D interfaces</a:t>
            </a:r>
          </a:p>
          <a:p>
            <a:pPr marL="742950" lvl="1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 err="1">
                <a:latin typeface="Paytone one"/>
              </a:rPr>
              <a:t>Automated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reporting</a:t>
            </a:r>
            <a:r>
              <a:rPr lang="fr-FR" dirty="0">
                <a:latin typeface="Paytone one"/>
              </a:rPr>
              <a:t>, maintenance, user support and staff training</a:t>
            </a:r>
          </a:p>
        </p:txBody>
      </p:sp>
    </p:spTree>
    <p:extLst>
      <p:ext uri="{BB962C8B-B14F-4D97-AF65-F5344CB8AC3E}">
        <p14:creationId xmlns:p14="http://schemas.microsoft.com/office/powerpoint/2010/main" val="1590712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6706A-6471-0C1A-2C09-586B61701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BA3302D-193C-259E-FE0A-9E8B11259A57}"/>
              </a:ext>
            </a:extLst>
          </p:cNvPr>
          <p:cNvSpPr/>
          <p:nvPr/>
        </p:nvSpPr>
        <p:spPr>
          <a:xfrm>
            <a:off x="0" y="6562724"/>
            <a:ext cx="12192000" cy="2989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980514-CD51-5255-DDB6-7213656448FF}"/>
              </a:ext>
            </a:extLst>
          </p:cNvPr>
          <p:cNvSpPr txBox="1"/>
          <p:nvPr/>
        </p:nvSpPr>
        <p:spPr>
          <a:xfrm>
            <a:off x="468735" y="143123"/>
            <a:ext cx="9084840" cy="584775"/>
          </a:xfrm>
          <a:prstGeom prst="rect">
            <a:avLst/>
          </a:prstGeom>
          <a:noFill/>
          <a:effectLst>
            <a:outerShdw blurRad="50800" dist="12700" dir="2700000" algn="tl" rotWithShape="0">
              <a:schemeClr val="tx2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spc="130" dirty="0">
                <a:solidFill>
                  <a:schemeClr val="tx2"/>
                </a:solidFill>
                <a:latin typeface="Paytone one"/>
                <a:cs typeface="DINPro-CondBlack" panose="020B0A06020101010102" pitchFamily="34" charset="77"/>
              </a:rPr>
              <a:t>CLEAR-EO</a:t>
            </a:r>
          </a:p>
        </p:txBody>
      </p:sp>
      <p:pic>
        <p:nvPicPr>
          <p:cNvPr id="11" name="Image 10" descr="Une image contenant Graphique, Police, capture d’écran, graphisme&#10;&#10;Le contenu généré par l’IA peut être incorrect.">
            <a:extLst>
              <a:ext uri="{FF2B5EF4-FFF2-40B4-BE49-F238E27FC236}">
                <a16:creationId xmlns:a16="http://schemas.microsoft.com/office/drawing/2014/main" id="{B69BF173-FDF6-0D74-8DF9-598A79826B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533" b="16234"/>
          <a:stretch>
            <a:fillRect/>
          </a:stretch>
        </p:blipFill>
        <p:spPr>
          <a:xfrm>
            <a:off x="10857019" y="112782"/>
            <a:ext cx="974512" cy="645458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0D7A19D-65F6-A7CE-76CA-0E5CA806DA29}"/>
              </a:ext>
            </a:extLst>
          </p:cNvPr>
          <p:cNvCxnSpPr>
            <a:cxnSpLocks/>
          </p:cNvCxnSpPr>
          <p:nvPr/>
        </p:nvCxnSpPr>
        <p:spPr>
          <a:xfrm>
            <a:off x="828675" y="828675"/>
            <a:ext cx="10534650" cy="0"/>
          </a:xfrm>
          <a:prstGeom prst="line">
            <a:avLst/>
          </a:prstGeom>
          <a:ln>
            <a:solidFill>
              <a:schemeClr val="tx2">
                <a:lumMod val="10000"/>
                <a:lumOff val="90000"/>
              </a:schemeClr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F33C6F2A-CB3D-77F3-686B-351E1239E79D}"/>
              </a:ext>
            </a:extLst>
          </p:cNvPr>
          <p:cNvSpPr txBox="1"/>
          <p:nvPr/>
        </p:nvSpPr>
        <p:spPr>
          <a:xfrm>
            <a:off x="1038224" y="828675"/>
            <a:ext cx="6335969" cy="46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/>
              </a:buClr>
            </a:pPr>
            <a:r>
              <a:rPr lang="fr-FR" i="1" dirty="0" err="1">
                <a:solidFill>
                  <a:schemeClr val="accent1"/>
                </a:solidFill>
              </a:rPr>
              <a:t>Toward</a:t>
            </a:r>
            <a:r>
              <a:rPr lang="fr-FR" i="1" dirty="0">
                <a:solidFill>
                  <a:schemeClr val="accent1"/>
                </a:solidFill>
              </a:rPr>
              <a:t> more </a:t>
            </a:r>
            <a:r>
              <a:rPr lang="fr-FR" i="1" dirty="0" err="1">
                <a:solidFill>
                  <a:schemeClr val="accent1"/>
                </a:solidFill>
              </a:rPr>
              <a:t>enhanced</a:t>
            </a:r>
            <a:r>
              <a:rPr lang="fr-FR" i="1" dirty="0">
                <a:solidFill>
                  <a:schemeClr val="accent1"/>
                </a:solidFill>
              </a:rPr>
              <a:t> </a:t>
            </a:r>
            <a:r>
              <a:rPr lang="fr-FR" i="1" dirty="0" err="1">
                <a:solidFill>
                  <a:schemeClr val="accent1"/>
                </a:solidFill>
              </a:rPr>
              <a:t>forecasts</a:t>
            </a:r>
            <a:endParaRPr lang="fr-FR" i="1" dirty="0">
              <a:solidFill>
                <a:schemeClr val="accent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F53F39D-4940-C7BE-8054-B370ADA06BB5}"/>
              </a:ext>
            </a:extLst>
          </p:cNvPr>
          <p:cNvSpPr txBox="1"/>
          <p:nvPr/>
        </p:nvSpPr>
        <p:spPr>
          <a:xfrm>
            <a:off x="7697584" y="919924"/>
            <a:ext cx="4075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fr-FR" dirty="0"/>
              <a:t> </a:t>
            </a:r>
            <a:r>
              <a:rPr lang="fr-FR" b="1" dirty="0" err="1"/>
              <a:t>Research</a:t>
            </a:r>
            <a:r>
              <a:rPr lang="fr-FR" b="1" dirty="0"/>
              <a:t>-to-</a:t>
            </a:r>
            <a:r>
              <a:rPr lang="fr-FR" b="1" dirty="0" err="1"/>
              <a:t>operation</a:t>
            </a:r>
            <a:r>
              <a:rPr lang="fr-FR" b="1" dirty="0"/>
              <a:t> innovation</a:t>
            </a:r>
            <a:endParaRPr lang="en-US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A732601-3CF0-7667-59C0-A7F4D71B6C61}"/>
              </a:ext>
            </a:extLst>
          </p:cNvPr>
          <p:cNvSpPr txBox="1"/>
          <p:nvPr/>
        </p:nvSpPr>
        <p:spPr>
          <a:xfrm>
            <a:off x="581589" y="1585424"/>
            <a:ext cx="27984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tx2"/>
                </a:solidFill>
              </a:rPr>
              <a:t>Client</a:t>
            </a:r>
          </a:p>
          <a:p>
            <a:r>
              <a:rPr lang="fr-FR" dirty="0">
                <a:latin typeface="Paytone one"/>
              </a:rPr>
              <a:t>Horizon Europe Project</a:t>
            </a:r>
          </a:p>
          <a:p>
            <a:endParaRPr lang="fr-FR" dirty="0"/>
          </a:p>
          <a:p>
            <a:r>
              <a:rPr lang="fr-FR" b="1" i="1" dirty="0" err="1">
                <a:solidFill>
                  <a:schemeClr val="tx2"/>
                </a:solidFill>
              </a:rPr>
              <a:t>Year</a:t>
            </a:r>
            <a:r>
              <a:rPr lang="fr-FR" b="1" i="1" dirty="0">
                <a:solidFill>
                  <a:schemeClr val="tx2"/>
                </a:solidFill>
              </a:rPr>
              <a:t> of the </a:t>
            </a:r>
            <a:r>
              <a:rPr lang="fr-FR" b="1" i="1" dirty="0" err="1">
                <a:solidFill>
                  <a:schemeClr val="tx2"/>
                </a:solidFill>
              </a:rPr>
              <a:t>project</a:t>
            </a:r>
            <a:endParaRPr lang="fr-FR" b="1" i="1" dirty="0">
              <a:solidFill>
                <a:schemeClr val="tx2"/>
              </a:solidFill>
            </a:endParaRPr>
          </a:p>
          <a:p>
            <a:r>
              <a:rPr lang="fr-FR" dirty="0">
                <a:latin typeface="Paytone one"/>
              </a:rPr>
              <a:t>2025 - 2028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2E77D3DE-2897-426C-B43F-1C7D0111CE79}"/>
              </a:ext>
            </a:extLst>
          </p:cNvPr>
          <p:cNvSpPr/>
          <p:nvPr/>
        </p:nvSpPr>
        <p:spPr bwMode="auto">
          <a:xfrm rot="3906380">
            <a:off x="5979889" y="3025216"/>
            <a:ext cx="463469" cy="186464"/>
          </a:xfrm>
          <a:prstGeom prst="rightArrow">
            <a:avLst/>
          </a:prstGeom>
          <a:solidFill>
            <a:srgbClr val="7FBEDC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0D83F8E1-B7A1-DA33-FFD1-DFA355572BD2}"/>
              </a:ext>
            </a:extLst>
          </p:cNvPr>
          <p:cNvSpPr/>
          <p:nvPr/>
        </p:nvSpPr>
        <p:spPr bwMode="auto">
          <a:xfrm rot="17693620" flipH="1">
            <a:off x="8433566" y="3025217"/>
            <a:ext cx="463469" cy="186464"/>
          </a:xfrm>
          <a:prstGeom prst="rightArrow">
            <a:avLst/>
          </a:prstGeom>
          <a:solidFill>
            <a:srgbClr val="7FBEDC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B10E8F13-A344-74C6-EA08-5B54D6FB4F81}"/>
              </a:ext>
            </a:extLst>
          </p:cNvPr>
          <p:cNvSpPr/>
          <p:nvPr/>
        </p:nvSpPr>
        <p:spPr bwMode="auto">
          <a:xfrm rot="5400000">
            <a:off x="7250488" y="4496239"/>
            <a:ext cx="375345" cy="186464"/>
          </a:xfrm>
          <a:prstGeom prst="rightArrow">
            <a:avLst/>
          </a:prstGeom>
          <a:solidFill>
            <a:srgbClr val="7FBEDC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B8FD697-ED30-CD64-FE79-8FACAF91EBD2}"/>
              </a:ext>
            </a:extLst>
          </p:cNvPr>
          <p:cNvGrpSpPr/>
          <p:nvPr/>
        </p:nvGrpSpPr>
        <p:grpSpPr>
          <a:xfrm>
            <a:off x="3266512" y="1697508"/>
            <a:ext cx="3467620" cy="1020674"/>
            <a:chOff x="1924051" y="1502068"/>
            <a:chExt cx="3467620" cy="102067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C331AB2-4D14-9F29-239C-E8404F4180CF}"/>
                </a:ext>
              </a:extLst>
            </p:cNvPr>
            <p:cNvSpPr/>
            <p:nvPr/>
          </p:nvSpPr>
          <p:spPr>
            <a:xfrm>
              <a:off x="1924051" y="1779792"/>
              <a:ext cx="3467620" cy="742950"/>
            </a:xfrm>
            <a:prstGeom prst="roundRect">
              <a:avLst/>
            </a:prstGeom>
            <a:blipFill>
              <a:blip r:embed="rId4"/>
              <a:stretch>
                <a:fillRect/>
              </a:stretch>
            </a:blipFill>
            <a:ln>
              <a:solidFill>
                <a:srgbClr val="7FBED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7E3BB80-5B45-0D76-6C97-F355949338DA}"/>
                </a:ext>
              </a:extLst>
            </p:cNvPr>
            <p:cNvSpPr txBox="1"/>
            <p:nvPr/>
          </p:nvSpPr>
          <p:spPr>
            <a:xfrm>
              <a:off x="2667882" y="1981990"/>
              <a:ext cx="2486024" cy="338554"/>
            </a:xfrm>
            <a:prstGeom prst="rect">
              <a:avLst/>
            </a:prstGeom>
            <a:noFill/>
            <a:ln>
              <a:noFill/>
            </a:ln>
            <a:effectLst>
              <a:outerShdw blurRad="50800" dist="25400" dir="2700000" algn="tl" rotWithShape="0">
                <a:schemeClr val="accent1">
                  <a:lumMod val="50000"/>
                  <a:alpha val="40000"/>
                </a:scheme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bg1"/>
                  </a:solidFill>
                </a:rPr>
                <a:t>Satellite data </a:t>
              </a:r>
              <a:r>
                <a:rPr lang="fr-FR" sz="1600" dirty="0" err="1">
                  <a:solidFill>
                    <a:schemeClr val="bg1"/>
                  </a:solidFill>
                </a:rPr>
                <a:t>products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A455795-2B51-0809-2D3B-DCDC1634E0A1}"/>
                </a:ext>
              </a:extLst>
            </p:cNvPr>
            <p:cNvGrpSpPr/>
            <p:nvPr/>
          </p:nvGrpSpPr>
          <p:grpSpPr>
            <a:xfrm>
              <a:off x="2025814" y="1833767"/>
              <a:ext cx="629008" cy="635000"/>
              <a:chOff x="1974492" y="2940050"/>
              <a:chExt cx="629008" cy="635000"/>
            </a:xfrm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0EE7458D-6644-7E15-78E9-5EB0F46DF9F8}"/>
                  </a:ext>
                </a:extLst>
              </p:cNvPr>
              <p:cNvSpPr/>
              <p:nvPr/>
            </p:nvSpPr>
            <p:spPr>
              <a:xfrm>
                <a:off x="1974492" y="2940050"/>
                <a:ext cx="629008" cy="6350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8A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F9774CD2-E377-03C4-9248-873E0EF0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076451" y="3033338"/>
                <a:ext cx="438150" cy="438150"/>
              </a:xfrm>
              <a:prstGeom prst="rect">
                <a:avLst/>
              </a:prstGeom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5814ABE-1ACD-9068-1750-5F571C1CF56D}"/>
                </a:ext>
              </a:extLst>
            </p:cNvPr>
            <p:cNvSpPr/>
            <p:nvPr/>
          </p:nvSpPr>
          <p:spPr>
            <a:xfrm>
              <a:off x="3089536" y="1502068"/>
              <a:ext cx="1136650" cy="3238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</a:rPr>
                <a:t>SISTEMA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528ACE5-EC97-8959-E686-031E884BC97C}"/>
              </a:ext>
            </a:extLst>
          </p:cNvPr>
          <p:cNvGrpSpPr/>
          <p:nvPr/>
        </p:nvGrpSpPr>
        <p:grpSpPr>
          <a:xfrm>
            <a:off x="8142791" y="1694112"/>
            <a:ext cx="3467620" cy="1024070"/>
            <a:chOff x="6800330" y="1498672"/>
            <a:chExt cx="3467620" cy="1024070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A16CF34-A084-1014-F1B7-3AD4D237B262}"/>
                </a:ext>
              </a:extLst>
            </p:cNvPr>
            <p:cNvSpPr/>
            <p:nvPr/>
          </p:nvSpPr>
          <p:spPr bwMode="auto">
            <a:xfrm>
              <a:off x="6800330" y="1779792"/>
              <a:ext cx="3467620" cy="742950"/>
            </a:xfrm>
            <a:prstGeom prst="roundRect">
              <a:avLst/>
            </a:prstGeom>
            <a:blipFill>
              <a:blip r:embed="rId6"/>
              <a:stretch>
                <a:fillRect/>
              </a:stretch>
            </a:blipFill>
            <a:ln>
              <a:solidFill>
                <a:srgbClr val="7FBED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EB83CBA-7DA0-74F5-ED96-0D1FBB1697E8}"/>
                </a:ext>
              </a:extLst>
            </p:cNvPr>
            <p:cNvSpPr txBox="1"/>
            <p:nvPr/>
          </p:nvSpPr>
          <p:spPr bwMode="auto">
            <a:xfrm>
              <a:off x="7534274" y="1981990"/>
              <a:ext cx="2486026" cy="338554"/>
            </a:xfrm>
            <a:prstGeom prst="rect">
              <a:avLst/>
            </a:prstGeom>
            <a:noFill/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bg1"/>
                  </a:solidFill>
                </a:rPr>
                <a:t>Air </a:t>
              </a:r>
              <a:r>
                <a:rPr lang="fr-FR" sz="1600" dirty="0" err="1">
                  <a:solidFill>
                    <a:schemeClr val="bg1"/>
                  </a:solidFill>
                </a:rPr>
                <a:t>quality</a:t>
              </a:r>
              <a:r>
                <a:rPr lang="fr-FR" sz="1600" dirty="0">
                  <a:solidFill>
                    <a:schemeClr val="bg1"/>
                  </a:solidFill>
                </a:rPr>
                <a:t> modeling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8295FCE-BB52-A4E8-0A14-4F7A6CFD7CF1}"/>
                </a:ext>
              </a:extLst>
            </p:cNvPr>
            <p:cNvGrpSpPr/>
            <p:nvPr/>
          </p:nvGrpSpPr>
          <p:grpSpPr>
            <a:xfrm>
              <a:off x="6905266" y="1828630"/>
              <a:ext cx="629008" cy="635000"/>
              <a:chOff x="5923672" y="1745764"/>
              <a:chExt cx="629008" cy="635000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95242560-F31A-7B1F-B531-CBBA9A1C54BA}"/>
                  </a:ext>
                </a:extLst>
              </p:cNvPr>
              <p:cNvSpPr/>
              <p:nvPr/>
            </p:nvSpPr>
            <p:spPr bwMode="auto">
              <a:xfrm>
                <a:off x="5923672" y="1745764"/>
                <a:ext cx="629008" cy="6350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8A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1D5F40D8-75FE-39FD-BE37-BAAAE6BC82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006580" y="1849557"/>
                <a:ext cx="438150" cy="438150"/>
              </a:xfrm>
              <a:prstGeom prst="rect">
                <a:avLst/>
              </a:prstGeom>
            </p:spPr>
          </p:pic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A53BFB7-FFC7-4C7E-A36C-19ED2842BF44}"/>
                </a:ext>
              </a:extLst>
            </p:cNvPr>
            <p:cNvSpPr/>
            <p:nvPr/>
          </p:nvSpPr>
          <p:spPr bwMode="auto">
            <a:xfrm>
              <a:off x="8033679" y="1498672"/>
              <a:ext cx="1136650" cy="3238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</a:rPr>
                <a:t>Suez Aria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691C435-93ED-B801-90C2-1DFE59B78B75}"/>
              </a:ext>
            </a:extLst>
          </p:cNvPr>
          <p:cNvGrpSpPr/>
          <p:nvPr/>
        </p:nvGrpSpPr>
        <p:grpSpPr>
          <a:xfrm>
            <a:off x="5704651" y="4882652"/>
            <a:ext cx="3467620" cy="1012824"/>
            <a:chOff x="4362190" y="4687212"/>
            <a:chExt cx="3467620" cy="1012824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55F3F65A-8DEA-6191-80DC-F32FBF93B4EA}"/>
                </a:ext>
              </a:extLst>
            </p:cNvPr>
            <p:cNvSpPr/>
            <p:nvPr/>
          </p:nvSpPr>
          <p:spPr bwMode="auto">
            <a:xfrm>
              <a:off x="4362190" y="4957086"/>
              <a:ext cx="3467620" cy="742950"/>
            </a:xfrm>
            <a:prstGeom prst="roundRect">
              <a:avLst/>
            </a:prstGeom>
            <a:blipFill>
              <a:blip r:embed="rId8"/>
              <a:stretch>
                <a:fillRect/>
              </a:stretch>
            </a:blipFill>
            <a:ln>
              <a:solidFill>
                <a:srgbClr val="7FBED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C8AF8FA0-DFAD-8C11-B55F-577C3EEF25DD}"/>
                </a:ext>
              </a:extLst>
            </p:cNvPr>
            <p:cNvSpPr txBox="1"/>
            <p:nvPr/>
          </p:nvSpPr>
          <p:spPr bwMode="auto">
            <a:xfrm>
              <a:off x="5096134" y="5159284"/>
              <a:ext cx="2486026" cy="338554"/>
            </a:xfrm>
            <a:prstGeom prst="rect">
              <a:avLst/>
            </a:prstGeom>
            <a:noFill/>
            <a:effectLst>
              <a:outerShdw blurRad="254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err="1">
                  <a:solidFill>
                    <a:schemeClr val="bg1"/>
                  </a:solidFill>
                </a:rPr>
                <a:t>Improved</a:t>
              </a:r>
              <a:r>
                <a:rPr lang="fr-FR" sz="1600" dirty="0">
                  <a:solidFill>
                    <a:schemeClr val="bg1"/>
                  </a:solidFill>
                </a:rPr>
                <a:t> </a:t>
              </a:r>
              <a:r>
                <a:rPr lang="fr-FR" sz="1600" dirty="0" err="1">
                  <a:solidFill>
                    <a:schemeClr val="bg1"/>
                  </a:solidFill>
                </a:rPr>
                <a:t>forecast</a:t>
              </a:r>
              <a:r>
                <a:rPr lang="fr-FR" sz="1600" dirty="0">
                  <a:solidFill>
                    <a:schemeClr val="bg1"/>
                  </a:solidFill>
                </a:rPr>
                <a:t> system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FF1F03F8-B896-2395-D15A-252BA2DCD4F7}"/>
                </a:ext>
              </a:extLst>
            </p:cNvPr>
            <p:cNvGrpSpPr/>
            <p:nvPr/>
          </p:nvGrpSpPr>
          <p:grpSpPr>
            <a:xfrm>
              <a:off x="4457781" y="5011061"/>
              <a:ext cx="629008" cy="635000"/>
              <a:chOff x="3606523" y="4619479"/>
              <a:chExt cx="629008" cy="635000"/>
            </a:xfrm>
          </p:grpSpPr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A37AED14-723A-CA01-06F5-857A689EFB50}"/>
                  </a:ext>
                </a:extLst>
              </p:cNvPr>
              <p:cNvSpPr/>
              <p:nvPr/>
            </p:nvSpPr>
            <p:spPr bwMode="auto">
              <a:xfrm>
                <a:off x="3606523" y="4619479"/>
                <a:ext cx="629008" cy="6350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8A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33DF552A-4D30-3F5D-82E9-0CDD28188F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01952" y="4717904"/>
                <a:ext cx="438150" cy="438150"/>
              </a:xfrm>
              <a:prstGeom prst="rect">
                <a:avLst/>
              </a:prstGeom>
            </p:spPr>
          </p:pic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B952307-3315-6704-9FC6-E100F9712845}"/>
                </a:ext>
              </a:extLst>
            </p:cNvPr>
            <p:cNvSpPr/>
            <p:nvPr/>
          </p:nvSpPr>
          <p:spPr bwMode="auto">
            <a:xfrm>
              <a:off x="5527937" y="4687212"/>
              <a:ext cx="1136650" cy="3238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</a:rPr>
                <a:t>Suez Aria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ECD37DF-C159-EF5D-E448-5F213E98FC5C}"/>
              </a:ext>
            </a:extLst>
          </p:cNvPr>
          <p:cNvGrpSpPr/>
          <p:nvPr/>
        </p:nvGrpSpPr>
        <p:grpSpPr>
          <a:xfrm>
            <a:off x="5704651" y="3227749"/>
            <a:ext cx="3467620" cy="1033916"/>
            <a:chOff x="4362190" y="3032309"/>
            <a:chExt cx="3467620" cy="1033916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BF0F7DCD-E540-CAA3-A21D-9E83BC8613FD}"/>
                </a:ext>
              </a:extLst>
            </p:cNvPr>
            <p:cNvSpPr/>
            <p:nvPr/>
          </p:nvSpPr>
          <p:spPr bwMode="auto">
            <a:xfrm>
              <a:off x="4362190" y="3323275"/>
              <a:ext cx="3467620" cy="742950"/>
            </a:xfrm>
            <a:prstGeom prst="roundRect">
              <a:avLst/>
            </a:prstGeom>
            <a:blipFill dpi="0" rotWithShape="1">
              <a:blip r:embed="rId10">
                <a:alphaModFix amt="59000"/>
              </a:blip>
              <a:srcRect/>
              <a:stretch>
                <a:fillRect/>
              </a:stretch>
            </a:blipFill>
            <a:ln>
              <a:solidFill>
                <a:srgbClr val="7FBED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842AAC1D-5630-E65E-8A4E-FC362A85CBA5}"/>
                </a:ext>
              </a:extLst>
            </p:cNvPr>
            <p:cNvSpPr txBox="1"/>
            <p:nvPr/>
          </p:nvSpPr>
          <p:spPr bwMode="auto">
            <a:xfrm>
              <a:off x="5096137" y="3525472"/>
              <a:ext cx="24860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</a:rPr>
                <a:t>Machine </a:t>
              </a:r>
              <a:r>
                <a:rPr lang="fr-FR" sz="1600" b="1" dirty="0" err="1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</a:rPr>
                <a:t>learning</a:t>
              </a:r>
              <a:r>
                <a:rPr lang="fr-FR" sz="1600" b="1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</a:rPr>
                <a:t> model</a:t>
              </a:r>
              <a:endParaRPr lang="en-US" sz="1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DFA2234-6E07-6C36-7B86-D6808FB08E73}"/>
                </a:ext>
              </a:extLst>
            </p:cNvPr>
            <p:cNvSpPr/>
            <p:nvPr/>
          </p:nvSpPr>
          <p:spPr bwMode="auto">
            <a:xfrm>
              <a:off x="5527937" y="3032309"/>
              <a:ext cx="1136650" cy="3238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</a:rPr>
                <a:t>UPEC/LISA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C047727E-EBB3-6381-73DC-A604B1F4BB18}"/>
                </a:ext>
              </a:extLst>
            </p:cNvPr>
            <p:cNvGrpSpPr/>
            <p:nvPr/>
          </p:nvGrpSpPr>
          <p:grpSpPr>
            <a:xfrm>
              <a:off x="4457781" y="3377249"/>
              <a:ext cx="629008" cy="635000"/>
              <a:chOff x="3871814" y="3700648"/>
              <a:chExt cx="629008" cy="635000"/>
            </a:xfrm>
          </p:grpSpPr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C4972975-E2FC-0F4F-923F-F68AD5D0E0A6}"/>
                  </a:ext>
                </a:extLst>
              </p:cNvPr>
              <p:cNvSpPr/>
              <p:nvPr/>
            </p:nvSpPr>
            <p:spPr bwMode="auto">
              <a:xfrm>
                <a:off x="3871814" y="3700648"/>
                <a:ext cx="629008" cy="6350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78A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B833AFAD-FEB1-2D80-E925-8100E71C18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988139" y="3799072"/>
                <a:ext cx="438151" cy="438151"/>
              </a:xfrm>
              <a:prstGeom prst="rect">
                <a:avLst/>
              </a:prstGeom>
            </p:spPr>
          </p:pic>
        </p:grp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382B0610-895E-91FF-309B-7D4695A0D289}"/>
              </a:ext>
            </a:extLst>
          </p:cNvPr>
          <p:cNvSpPr txBox="1"/>
          <p:nvPr/>
        </p:nvSpPr>
        <p:spPr>
          <a:xfrm>
            <a:off x="594252" y="3429000"/>
            <a:ext cx="452752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chemeClr val="tx2"/>
                </a:solidFill>
              </a:rPr>
              <a:t>Description of the </a:t>
            </a:r>
            <a:r>
              <a:rPr lang="fr-FR" b="1" i="1" dirty="0" err="1">
                <a:solidFill>
                  <a:schemeClr val="tx2"/>
                </a:solidFill>
              </a:rPr>
              <a:t>project</a:t>
            </a:r>
            <a:endParaRPr lang="fr-FR" b="1" i="1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Paytone one"/>
              </a:rPr>
              <a:t>Focus on </a:t>
            </a:r>
            <a:r>
              <a:rPr lang="fr-FR" dirty="0" err="1">
                <a:latin typeface="Paytone one"/>
              </a:rPr>
              <a:t>Earth</a:t>
            </a:r>
            <a:r>
              <a:rPr lang="fr-FR" dirty="0">
                <a:latin typeface="Paytone one"/>
              </a:rPr>
              <a:t> Observation-</a:t>
            </a:r>
            <a:r>
              <a:rPr lang="fr-FR" dirty="0" err="1">
                <a:latin typeface="Paytone one"/>
              </a:rPr>
              <a:t>based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environmental</a:t>
            </a:r>
            <a:r>
              <a:rPr lang="fr-FR" dirty="0">
                <a:latin typeface="Paytone one"/>
              </a:rPr>
              <a:t> services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 err="1">
                <a:latin typeface="Paytone one"/>
              </a:rPr>
              <a:t>Improve</a:t>
            </a:r>
            <a:r>
              <a:rPr lang="fr-FR" dirty="0">
                <a:latin typeface="Paytone one"/>
              </a:rPr>
              <a:t> air </a:t>
            </a:r>
            <a:r>
              <a:rPr lang="fr-FR" dirty="0" err="1">
                <a:latin typeface="Paytone one"/>
              </a:rPr>
              <a:t>quality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forecasting</a:t>
            </a:r>
            <a:r>
              <a:rPr lang="fr-FR" dirty="0">
                <a:latin typeface="Paytone one"/>
              </a:rPr>
              <a:t> by </a:t>
            </a:r>
            <a:r>
              <a:rPr lang="fr-FR" dirty="0" err="1">
                <a:latin typeface="Paytone one"/>
              </a:rPr>
              <a:t>combining</a:t>
            </a:r>
            <a:r>
              <a:rPr lang="fr-FR" dirty="0">
                <a:latin typeface="Paytone one"/>
              </a:rPr>
              <a:t> satellite observations, CHIMERE simulations and ML correction </a:t>
            </a:r>
            <a:r>
              <a:rPr lang="fr-FR" dirty="0" err="1">
                <a:latin typeface="Paytone one"/>
              </a:rPr>
              <a:t>methods</a:t>
            </a:r>
            <a:r>
              <a:rPr lang="fr-FR" dirty="0">
                <a:latin typeface="Paytone one"/>
              </a:rPr>
              <a:t>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fr-FR" dirty="0">
              <a:latin typeface="Paytone one"/>
            </a:endParaRPr>
          </a:p>
          <a:p>
            <a:pPr>
              <a:buClr>
                <a:schemeClr val="accent1"/>
              </a:buClr>
            </a:pPr>
            <a:r>
              <a:rPr lang="fr-FR" dirty="0">
                <a:latin typeface="Paytone one"/>
              </a:rPr>
              <a:t>Transition </a:t>
            </a:r>
            <a:r>
              <a:rPr lang="fr-FR" dirty="0" err="1">
                <a:latin typeface="Paytone one"/>
              </a:rPr>
              <a:t>from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research</a:t>
            </a:r>
            <a:r>
              <a:rPr lang="fr-FR" dirty="0">
                <a:latin typeface="Paytone one"/>
              </a:rPr>
              <a:t> to </a:t>
            </a:r>
            <a:r>
              <a:rPr lang="fr-FR" dirty="0" err="1">
                <a:latin typeface="Paytone one"/>
              </a:rPr>
              <a:t>operation</a:t>
            </a:r>
            <a:r>
              <a:rPr lang="fr-FR" dirty="0">
                <a:latin typeface="Paytone one"/>
              </a:rPr>
              <a:t>.</a:t>
            </a:r>
          </a:p>
          <a:p>
            <a:pPr>
              <a:buClr>
                <a:schemeClr val="accent1"/>
              </a:buClr>
            </a:pPr>
            <a:r>
              <a:rPr lang="fr-FR" dirty="0">
                <a:latin typeface="Paytone one"/>
              </a:rPr>
              <a:t>EO </a:t>
            </a:r>
            <a:r>
              <a:rPr lang="fr-FR" dirty="0" err="1">
                <a:latin typeface="Paytone one"/>
              </a:rPr>
              <a:t>products</a:t>
            </a:r>
            <a:r>
              <a:rPr lang="fr-FR" dirty="0">
                <a:latin typeface="Paytone one"/>
              </a:rPr>
              <a:t> and ML are </a:t>
            </a:r>
            <a:r>
              <a:rPr lang="fr-FR" dirty="0" err="1">
                <a:latin typeface="Paytone one"/>
              </a:rPr>
              <a:t>elements</a:t>
            </a:r>
            <a:r>
              <a:rPr lang="fr-FR" dirty="0">
                <a:latin typeface="Paytone one"/>
              </a:rPr>
              <a:t> of the </a:t>
            </a:r>
            <a:r>
              <a:rPr lang="fr-FR" dirty="0" err="1">
                <a:latin typeface="Paytone one"/>
              </a:rPr>
              <a:t>operational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forecasting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chain</a:t>
            </a:r>
            <a:r>
              <a:rPr lang="fr-FR" dirty="0">
                <a:latin typeface="Paytone on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0328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FE776FE-61BA-7B44-9051-331C0C059B5B}"/>
              </a:ext>
            </a:extLst>
          </p:cNvPr>
          <p:cNvSpPr/>
          <p:nvPr/>
        </p:nvSpPr>
        <p:spPr>
          <a:xfrm>
            <a:off x="0" y="6562724"/>
            <a:ext cx="12192000" cy="2989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2F331A-E1B7-A599-2E39-16DC891E77D7}"/>
              </a:ext>
            </a:extLst>
          </p:cNvPr>
          <p:cNvSpPr txBox="1"/>
          <p:nvPr/>
        </p:nvSpPr>
        <p:spPr>
          <a:xfrm>
            <a:off x="468735" y="143123"/>
            <a:ext cx="9084840" cy="584775"/>
          </a:xfrm>
          <a:prstGeom prst="rect">
            <a:avLst/>
          </a:prstGeom>
          <a:noFill/>
          <a:effectLst>
            <a:outerShdw blurRad="50800" dist="12700" dir="2700000" algn="tl" rotWithShape="0">
              <a:schemeClr val="tx2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spc="130" dirty="0">
                <a:solidFill>
                  <a:schemeClr val="tx2"/>
                </a:solidFill>
                <a:latin typeface="Paytone one"/>
                <a:cs typeface="DINPro-CondBlack" panose="020B0A06020101010102" pitchFamily="34" charset="77"/>
              </a:rPr>
              <a:t>Qatar Ozone Project</a:t>
            </a:r>
          </a:p>
        </p:txBody>
      </p:sp>
      <p:pic>
        <p:nvPicPr>
          <p:cNvPr id="11" name="Image 10" descr="Une image contenant Graphique, Police, capture d’écran, graphisme&#10;&#10;Le contenu généré par l’IA peut être incorrect.">
            <a:extLst>
              <a:ext uri="{FF2B5EF4-FFF2-40B4-BE49-F238E27FC236}">
                <a16:creationId xmlns:a16="http://schemas.microsoft.com/office/drawing/2014/main" id="{63A87149-6C8C-6888-43AE-F48394F534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533" b="16234"/>
          <a:stretch>
            <a:fillRect/>
          </a:stretch>
        </p:blipFill>
        <p:spPr>
          <a:xfrm>
            <a:off x="10857019" y="112782"/>
            <a:ext cx="974512" cy="645458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F43B03C-7976-209B-A920-28C7ACCA1DF4}"/>
              </a:ext>
            </a:extLst>
          </p:cNvPr>
          <p:cNvCxnSpPr>
            <a:cxnSpLocks/>
          </p:cNvCxnSpPr>
          <p:nvPr/>
        </p:nvCxnSpPr>
        <p:spPr>
          <a:xfrm>
            <a:off x="828675" y="828675"/>
            <a:ext cx="10534650" cy="0"/>
          </a:xfrm>
          <a:prstGeom prst="line">
            <a:avLst/>
          </a:prstGeom>
          <a:ln>
            <a:solidFill>
              <a:schemeClr val="tx2">
                <a:lumMod val="10000"/>
                <a:lumOff val="90000"/>
              </a:schemeClr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E0FF44B-85E4-3726-CDBB-9915F94DFE91}"/>
              </a:ext>
            </a:extLst>
          </p:cNvPr>
          <p:cNvSpPr txBox="1"/>
          <p:nvPr/>
        </p:nvSpPr>
        <p:spPr>
          <a:xfrm>
            <a:off x="4783852" y="1371311"/>
            <a:ext cx="4528504" cy="46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/>
              </a:buClr>
            </a:pPr>
            <a:r>
              <a:rPr lang="fr-FR" dirty="0"/>
              <a:t>Ras </a:t>
            </a:r>
            <a:r>
              <a:rPr lang="fr-FR" dirty="0" err="1"/>
              <a:t>Laffan</a:t>
            </a:r>
            <a:r>
              <a:rPr lang="fr-FR" dirty="0"/>
              <a:t> </a:t>
            </a:r>
            <a:r>
              <a:rPr lang="fr-FR" dirty="0" err="1"/>
              <a:t>Industrial</a:t>
            </a:r>
            <a:r>
              <a:rPr lang="fr-FR" dirty="0"/>
              <a:t> City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B918737-123A-F401-B192-92D4124028F2}"/>
              </a:ext>
            </a:extLst>
          </p:cNvPr>
          <p:cNvGrpSpPr/>
          <p:nvPr/>
        </p:nvGrpSpPr>
        <p:grpSpPr>
          <a:xfrm>
            <a:off x="776418" y="1510376"/>
            <a:ext cx="2967662" cy="3004876"/>
            <a:chOff x="904875" y="1675189"/>
            <a:chExt cx="3990975" cy="4041021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CEE33CAB-F2BF-43D2-1A60-FFB7F8ACC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2412" r="12385"/>
            <a:stretch>
              <a:fillRect/>
            </a:stretch>
          </p:blipFill>
          <p:spPr>
            <a:xfrm>
              <a:off x="904875" y="1675189"/>
              <a:ext cx="3990975" cy="4041021"/>
            </a:xfrm>
            <a:prstGeom prst="rect">
              <a:avLst/>
            </a:prstGeom>
          </p:spPr>
        </p:pic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905E3FE0-7683-F573-E3F7-303072094BBB}"/>
                </a:ext>
              </a:extLst>
            </p:cNvPr>
            <p:cNvSpPr/>
            <p:nvPr/>
          </p:nvSpPr>
          <p:spPr>
            <a:xfrm>
              <a:off x="2752200" y="2466973"/>
              <a:ext cx="962027" cy="962027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</a:ln>
            <a:effectLst>
              <a:outerShdw blurRad="50800" dist="12700" dir="2700000" algn="tl" rotWithShape="0">
                <a:schemeClr val="accent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26C8C765-9A13-DC4F-39CF-B5C53D85C55E}"/>
              </a:ext>
            </a:extLst>
          </p:cNvPr>
          <p:cNvSpPr txBox="1"/>
          <p:nvPr/>
        </p:nvSpPr>
        <p:spPr>
          <a:xfrm>
            <a:off x="4783852" y="1859339"/>
            <a:ext cx="70476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tx2"/>
                </a:solidFill>
              </a:rPr>
              <a:t>Client</a:t>
            </a:r>
          </a:p>
          <a:p>
            <a:r>
              <a:rPr lang="fr-FR" dirty="0">
                <a:latin typeface="Paytone one"/>
              </a:rPr>
              <a:t>Qatar Energy / PES</a:t>
            </a:r>
          </a:p>
          <a:p>
            <a:endParaRPr lang="fr-FR" dirty="0"/>
          </a:p>
          <a:p>
            <a:r>
              <a:rPr lang="fr-FR" b="1" i="1" dirty="0" err="1">
                <a:solidFill>
                  <a:schemeClr val="tx2"/>
                </a:solidFill>
              </a:rPr>
              <a:t>Year</a:t>
            </a:r>
            <a:r>
              <a:rPr lang="fr-FR" b="1" i="1" dirty="0">
                <a:solidFill>
                  <a:schemeClr val="tx2"/>
                </a:solidFill>
              </a:rPr>
              <a:t> of the </a:t>
            </a:r>
            <a:r>
              <a:rPr lang="fr-FR" b="1" i="1" dirty="0" err="1">
                <a:solidFill>
                  <a:schemeClr val="tx2"/>
                </a:solidFill>
              </a:rPr>
              <a:t>project</a:t>
            </a:r>
            <a:endParaRPr lang="fr-FR" b="1" i="1" dirty="0">
              <a:solidFill>
                <a:schemeClr val="tx2"/>
              </a:solidFill>
            </a:endParaRPr>
          </a:p>
          <a:p>
            <a:r>
              <a:rPr lang="fr-FR" dirty="0">
                <a:latin typeface="Paytone one"/>
              </a:rPr>
              <a:t>2023 - 2026</a:t>
            </a:r>
          </a:p>
          <a:p>
            <a:endParaRPr lang="fr-FR" dirty="0"/>
          </a:p>
          <a:p>
            <a:r>
              <a:rPr lang="fr-FR" b="1" i="1" dirty="0">
                <a:solidFill>
                  <a:schemeClr val="tx2"/>
                </a:solidFill>
              </a:rPr>
              <a:t>Description of the </a:t>
            </a:r>
            <a:r>
              <a:rPr lang="fr-FR" b="1" i="1" dirty="0" err="1">
                <a:solidFill>
                  <a:schemeClr val="tx2"/>
                </a:solidFill>
              </a:rPr>
              <a:t>project</a:t>
            </a:r>
            <a:endParaRPr lang="fr-FR" b="1" i="1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 err="1">
                <a:latin typeface="Paytone one"/>
              </a:rPr>
              <a:t>Assess</a:t>
            </a:r>
            <a:r>
              <a:rPr lang="fr-FR" dirty="0">
                <a:latin typeface="Paytone one"/>
              </a:rPr>
              <a:t> the impact of </a:t>
            </a:r>
            <a:r>
              <a:rPr lang="fr-FR" dirty="0" err="1">
                <a:latin typeface="Paytone one"/>
              </a:rPr>
              <a:t>industrial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emissions</a:t>
            </a:r>
            <a:r>
              <a:rPr lang="fr-FR" dirty="0">
                <a:latin typeface="Paytone one"/>
              </a:rPr>
              <a:t> and to compare </a:t>
            </a:r>
            <a:r>
              <a:rPr lang="fr-FR" dirty="0" err="1">
                <a:latin typeface="Paytone one"/>
              </a:rPr>
              <a:t>different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emission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reduction</a:t>
            </a:r>
            <a:r>
              <a:rPr lang="fr-FR" dirty="0">
                <a:latin typeface="Paytone one"/>
              </a:rPr>
              <a:t> scenarios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Paytone one"/>
              </a:rPr>
              <a:t>Test of prospective scenarios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Paytone one"/>
              </a:rPr>
              <a:t>Support Qatar Energy in </a:t>
            </a:r>
            <a:r>
              <a:rPr lang="fr-FR" dirty="0" err="1">
                <a:latin typeface="Paytone one"/>
              </a:rPr>
              <a:t>establishing</a:t>
            </a:r>
            <a:r>
              <a:rPr lang="fr-FR" dirty="0">
                <a:latin typeface="Paytone one"/>
              </a:rPr>
              <a:t> air </a:t>
            </a:r>
            <a:r>
              <a:rPr lang="fr-FR" dirty="0" err="1">
                <a:latin typeface="Paytone one"/>
              </a:rPr>
              <a:t>quality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amanagement</a:t>
            </a:r>
            <a:r>
              <a:rPr lang="fr-FR" dirty="0">
                <a:latin typeface="Paytone one"/>
              </a:rPr>
              <a:t> plan </a:t>
            </a:r>
            <a:r>
              <a:rPr lang="fr-FR" dirty="0" err="1">
                <a:latin typeface="Paytone one"/>
              </a:rPr>
              <a:t>with</a:t>
            </a:r>
            <a:r>
              <a:rPr lang="fr-FR" dirty="0">
                <a:latin typeface="Paytone one"/>
              </a:rPr>
              <a:t> a </a:t>
            </a:r>
            <a:r>
              <a:rPr lang="fr-FR" dirty="0" err="1">
                <a:latin typeface="Paytone one"/>
              </a:rPr>
              <a:t>particular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interest</a:t>
            </a:r>
            <a:r>
              <a:rPr lang="fr-FR" dirty="0">
                <a:latin typeface="Paytone one"/>
              </a:rPr>
              <a:t> in O</a:t>
            </a:r>
            <a:r>
              <a:rPr lang="fr-FR" baseline="-25000" dirty="0">
                <a:latin typeface="Paytone one"/>
              </a:rPr>
              <a:t>3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 err="1">
                <a:latin typeface="Paytone one"/>
              </a:rPr>
              <a:t>Regional</a:t>
            </a:r>
            <a:r>
              <a:rPr lang="fr-FR" dirty="0">
                <a:latin typeface="Paytone one"/>
              </a:rPr>
              <a:t> air </a:t>
            </a:r>
            <a:r>
              <a:rPr lang="fr-FR" dirty="0" err="1">
                <a:latin typeface="Paytone one"/>
              </a:rPr>
              <a:t>quality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context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provided</a:t>
            </a:r>
            <a:r>
              <a:rPr lang="fr-FR" dirty="0">
                <a:latin typeface="Paytone one"/>
              </a:rPr>
              <a:t> by CHIMERE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 err="1">
                <a:latin typeface="Paytone one"/>
              </a:rPr>
              <a:t>Higher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resolution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modelling</a:t>
            </a:r>
            <a:r>
              <a:rPr lang="fr-FR" dirty="0">
                <a:latin typeface="Paytone one"/>
              </a:rPr>
              <a:t> over Qatar and RLIC made </a:t>
            </a:r>
            <a:r>
              <a:rPr lang="fr-FR" dirty="0" err="1">
                <a:latin typeface="Paytone one"/>
              </a:rPr>
              <a:t>with</a:t>
            </a:r>
            <a:r>
              <a:rPr lang="fr-FR" dirty="0">
                <a:latin typeface="Paytone one"/>
              </a:rPr>
              <a:t> FARM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E121E40-565A-696A-C7C4-BCC6CDF44560}"/>
              </a:ext>
            </a:extLst>
          </p:cNvPr>
          <p:cNvSpPr txBox="1"/>
          <p:nvPr/>
        </p:nvSpPr>
        <p:spPr>
          <a:xfrm>
            <a:off x="1038225" y="828675"/>
            <a:ext cx="4972050" cy="46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/>
              </a:buClr>
            </a:pPr>
            <a:r>
              <a:rPr lang="fr-FR" i="1" dirty="0">
                <a:solidFill>
                  <a:schemeClr val="accent1"/>
                </a:solidFill>
              </a:rPr>
              <a:t>Service to the </a:t>
            </a:r>
            <a:r>
              <a:rPr lang="fr-FR" i="1" dirty="0" err="1">
                <a:solidFill>
                  <a:schemeClr val="accent1"/>
                </a:solidFill>
              </a:rPr>
              <a:t>industrial</a:t>
            </a:r>
            <a:r>
              <a:rPr lang="fr-FR" i="1" dirty="0">
                <a:solidFill>
                  <a:schemeClr val="accent1"/>
                </a:solidFill>
              </a:rPr>
              <a:t> world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6DE9F13-0286-0FEA-1D35-B2C8AAABEF20}"/>
              </a:ext>
            </a:extLst>
          </p:cNvPr>
          <p:cNvSpPr txBox="1"/>
          <p:nvPr/>
        </p:nvSpPr>
        <p:spPr>
          <a:xfrm>
            <a:off x="7697584" y="919924"/>
            <a:ext cx="4075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fr-FR" dirty="0"/>
              <a:t> </a:t>
            </a:r>
            <a:r>
              <a:rPr lang="fr-FR" b="1" dirty="0" err="1"/>
              <a:t>Industrial</a:t>
            </a:r>
            <a:r>
              <a:rPr lang="fr-FR" b="1" dirty="0"/>
              <a:t> scenario </a:t>
            </a:r>
            <a:r>
              <a:rPr lang="fr-FR" b="1" dirty="0" err="1"/>
              <a:t>assessment</a:t>
            </a:r>
            <a:endParaRPr lang="en-US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196589F-015A-7243-1D41-D4F7C0C3CA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812" y="4630360"/>
            <a:ext cx="2534874" cy="181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53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488C7-1125-9FFF-4CE9-DE113F0EC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B666BCD-48CB-9DA2-ABB1-C77F84BA9497}"/>
              </a:ext>
            </a:extLst>
          </p:cNvPr>
          <p:cNvSpPr/>
          <p:nvPr/>
        </p:nvSpPr>
        <p:spPr>
          <a:xfrm>
            <a:off x="0" y="6562724"/>
            <a:ext cx="12192000" cy="2989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DA5D98-CF9B-2D9A-A7F4-ADF2364BDB20}"/>
              </a:ext>
            </a:extLst>
          </p:cNvPr>
          <p:cNvSpPr txBox="1"/>
          <p:nvPr/>
        </p:nvSpPr>
        <p:spPr>
          <a:xfrm>
            <a:off x="468735" y="143123"/>
            <a:ext cx="9084840" cy="584775"/>
          </a:xfrm>
          <a:prstGeom prst="rect">
            <a:avLst/>
          </a:prstGeom>
          <a:noFill/>
          <a:effectLst>
            <a:outerShdw blurRad="50800" dist="12700" dir="2700000" algn="tl" rotWithShape="0">
              <a:schemeClr val="tx2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spc="130" dirty="0">
                <a:solidFill>
                  <a:schemeClr val="tx2"/>
                </a:solidFill>
                <a:latin typeface="Paytone one"/>
                <a:cs typeface="DINPro-CondBlack" panose="020B0A06020101010102" pitchFamily="34" charset="77"/>
              </a:rPr>
              <a:t>Brazil VERACIS project</a:t>
            </a:r>
          </a:p>
        </p:txBody>
      </p:sp>
      <p:pic>
        <p:nvPicPr>
          <p:cNvPr id="11" name="Image 10" descr="Une image contenant Graphique, Police, capture d’écran, graphisme&#10;&#10;Le contenu généré par l’IA peut être incorrect.">
            <a:extLst>
              <a:ext uri="{FF2B5EF4-FFF2-40B4-BE49-F238E27FC236}">
                <a16:creationId xmlns:a16="http://schemas.microsoft.com/office/drawing/2014/main" id="{B3BA96D7-C779-3B2B-9C29-4004BA6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533" b="16234"/>
          <a:stretch>
            <a:fillRect/>
          </a:stretch>
        </p:blipFill>
        <p:spPr>
          <a:xfrm>
            <a:off x="10857019" y="112782"/>
            <a:ext cx="974512" cy="645458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526DCE5-1692-1BE9-7C37-B967F2993F45}"/>
              </a:ext>
            </a:extLst>
          </p:cNvPr>
          <p:cNvCxnSpPr>
            <a:cxnSpLocks/>
          </p:cNvCxnSpPr>
          <p:nvPr/>
        </p:nvCxnSpPr>
        <p:spPr>
          <a:xfrm>
            <a:off x="828675" y="828675"/>
            <a:ext cx="10534650" cy="0"/>
          </a:xfrm>
          <a:prstGeom prst="line">
            <a:avLst/>
          </a:prstGeom>
          <a:ln>
            <a:solidFill>
              <a:schemeClr val="tx2">
                <a:lumMod val="10000"/>
                <a:lumOff val="90000"/>
              </a:schemeClr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433F0A58-BCE4-F79D-C095-7A4CC8FE7BA5}"/>
              </a:ext>
            </a:extLst>
          </p:cNvPr>
          <p:cNvSpPr txBox="1"/>
          <p:nvPr/>
        </p:nvSpPr>
        <p:spPr>
          <a:xfrm>
            <a:off x="1038225" y="828675"/>
            <a:ext cx="4972050" cy="46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/>
              </a:buClr>
            </a:pPr>
            <a:r>
              <a:rPr lang="fr-FR" i="1" dirty="0">
                <a:solidFill>
                  <a:schemeClr val="accent1"/>
                </a:solidFill>
              </a:rPr>
              <a:t>Air pollution and </a:t>
            </a:r>
            <a:r>
              <a:rPr lang="fr-FR" i="1" dirty="0" err="1">
                <a:solidFill>
                  <a:schemeClr val="accent1"/>
                </a:solidFill>
              </a:rPr>
              <a:t>health</a:t>
            </a:r>
            <a:r>
              <a:rPr lang="fr-FR" i="1" dirty="0">
                <a:solidFill>
                  <a:schemeClr val="accent1"/>
                </a:solidFill>
              </a:rPr>
              <a:t> impacts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1672AE3-650B-1E2F-6DD5-6191862D2835}"/>
              </a:ext>
            </a:extLst>
          </p:cNvPr>
          <p:cNvSpPr txBox="1"/>
          <p:nvPr/>
        </p:nvSpPr>
        <p:spPr>
          <a:xfrm>
            <a:off x="7267301" y="1516243"/>
            <a:ext cx="454280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tx2"/>
                </a:solidFill>
              </a:rPr>
              <a:t>Client</a:t>
            </a:r>
          </a:p>
          <a:p>
            <a:r>
              <a:rPr lang="fr-FR" dirty="0">
                <a:latin typeface="Paytone one"/>
              </a:rPr>
              <a:t>Einstein Hospital</a:t>
            </a:r>
          </a:p>
          <a:p>
            <a:endParaRPr lang="fr-FR" dirty="0"/>
          </a:p>
          <a:p>
            <a:r>
              <a:rPr lang="fr-FR" b="1" i="1" dirty="0" err="1">
                <a:solidFill>
                  <a:schemeClr val="tx2"/>
                </a:solidFill>
              </a:rPr>
              <a:t>Year</a:t>
            </a:r>
            <a:r>
              <a:rPr lang="fr-FR" b="1" i="1" dirty="0">
                <a:solidFill>
                  <a:schemeClr val="tx2"/>
                </a:solidFill>
              </a:rPr>
              <a:t> of the </a:t>
            </a:r>
            <a:r>
              <a:rPr lang="fr-FR" b="1" i="1" dirty="0" err="1">
                <a:solidFill>
                  <a:schemeClr val="tx2"/>
                </a:solidFill>
              </a:rPr>
              <a:t>project</a:t>
            </a:r>
            <a:endParaRPr lang="fr-FR" b="1" i="1" dirty="0">
              <a:solidFill>
                <a:schemeClr val="tx2"/>
              </a:solidFill>
            </a:endParaRPr>
          </a:p>
          <a:p>
            <a:r>
              <a:rPr lang="fr-FR" dirty="0">
                <a:latin typeface="Paytone one"/>
              </a:rPr>
              <a:t>2025 - 2026</a:t>
            </a:r>
          </a:p>
          <a:p>
            <a:endParaRPr lang="fr-FR" dirty="0"/>
          </a:p>
          <a:p>
            <a:r>
              <a:rPr lang="fr-FR" b="1" i="1" dirty="0">
                <a:solidFill>
                  <a:schemeClr val="tx2"/>
                </a:solidFill>
              </a:rPr>
              <a:t>Description of the </a:t>
            </a:r>
            <a:r>
              <a:rPr lang="fr-FR" b="1" i="1" dirty="0" err="1">
                <a:solidFill>
                  <a:schemeClr val="tx2"/>
                </a:solidFill>
              </a:rPr>
              <a:t>project</a:t>
            </a:r>
            <a:endParaRPr lang="fr-FR" b="1" i="1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1"/>
              </a:buClr>
              <a:buFont typeface="Aptos" panose="020B0004020202020204" pitchFamily="34" charset="0"/>
              <a:buChar char="▪"/>
            </a:pPr>
            <a:r>
              <a:rPr lang="fr-FR" dirty="0">
                <a:latin typeface="Paytone one"/>
              </a:rPr>
              <a:t>Connection of </a:t>
            </a:r>
            <a:r>
              <a:rPr lang="fr-FR" dirty="0" err="1">
                <a:latin typeface="Paytone one"/>
              </a:rPr>
              <a:t>environmental</a:t>
            </a:r>
            <a:r>
              <a:rPr lang="fr-FR" dirty="0">
                <a:latin typeface="Paytone one"/>
              </a:rPr>
              <a:t> data and </a:t>
            </a:r>
            <a:r>
              <a:rPr lang="fr-FR" dirty="0" err="1">
                <a:latin typeface="Paytone one"/>
              </a:rPr>
              <a:t>human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health</a:t>
            </a:r>
            <a:r>
              <a:rPr lang="fr-FR" dirty="0">
                <a:latin typeface="Paytone one"/>
              </a:rPr>
              <a:t> protection</a:t>
            </a:r>
          </a:p>
          <a:p>
            <a:pPr marL="285750" indent="-285750">
              <a:buClr>
                <a:schemeClr val="accent1"/>
              </a:buClr>
              <a:buFont typeface="Aptos" panose="020B0004020202020204" pitchFamily="34" charset="0"/>
              <a:buChar char="▪"/>
            </a:pPr>
            <a:r>
              <a:rPr lang="en-US" dirty="0"/>
              <a:t>Better understand air pollution in Brazilian cities and support health-oriented air quality decision-making</a:t>
            </a:r>
            <a:endParaRPr lang="fr-FR" dirty="0">
              <a:latin typeface="Paytone one"/>
            </a:endParaRPr>
          </a:p>
          <a:p>
            <a:pPr marL="285750" indent="-285750">
              <a:buClr>
                <a:schemeClr val="accent1"/>
              </a:buClr>
              <a:buFont typeface="Aptos" panose="020B0004020202020204" pitchFamily="34" charset="0"/>
              <a:buChar char="▪"/>
            </a:pPr>
            <a:r>
              <a:rPr lang="fr-FR" dirty="0">
                <a:latin typeface="Paytone one"/>
              </a:rPr>
              <a:t>Impact of air pollution on </a:t>
            </a:r>
            <a:r>
              <a:rPr lang="fr-FR" dirty="0" err="1">
                <a:latin typeface="Paytone one"/>
              </a:rPr>
              <a:t>disadvantaged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population’s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health</a:t>
            </a:r>
            <a:endParaRPr lang="fr-FR" dirty="0">
              <a:latin typeface="Paytone one"/>
            </a:endParaRPr>
          </a:p>
          <a:p>
            <a:pPr marL="285750" indent="-285750">
              <a:buClr>
                <a:schemeClr val="accent1"/>
              </a:buClr>
              <a:buFont typeface="Aptos" panose="020B0004020202020204" pitchFamily="34" charset="0"/>
              <a:buChar char="▪"/>
            </a:pPr>
            <a:r>
              <a:rPr lang="en-US" dirty="0"/>
              <a:t>Air quality modelling can support public health, urban planning and environmental policy</a:t>
            </a:r>
            <a:endParaRPr lang="fr-FR" dirty="0">
              <a:latin typeface="Paytone one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1933645-C374-843C-46F4-EC4E81CAD1F5}"/>
              </a:ext>
            </a:extLst>
          </p:cNvPr>
          <p:cNvGrpSpPr/>
          <p:nvPr/>
        </p:nvGrpSpPr>
        <p:grpSpPr>
          <a:xfrm>
            <a:off x="663114" y="2399401"/>
            <a:ext cx="3027738" cy="2731716"/>
            <a:chOff x="895350" y="1918628"/>
            <a:chExt cx="3773861" cy="3995414"/>
          </a:xfrm>
        </p:grpSpPr>
        <p:pic>
          <p:nvPicPr>
            <p:cNvPr id="12" name="Picture 14">
              <a:extLst>
                <a:ext uri="{FF2B5EF4-FFF2-40B4-BE49-F238E27FC236}">
                  <a16:creationId xmlns:a16="http://schemas.microsoft.com/office/drawing/2014/main" id="{DB1F49F6-B5C0-6C3C-A59D-FFE19F71A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5350" y="1918628"/>
              <a:ext cx="3773861" cy="3995414"/>
            </a:xfrm>
            <a:prstGeom prst="rect">
              <a:avLst/>
            </a:prstGeom>
            <a:ln w="19050">
              <a:solidFill>
                <a:schemeClr val="tx2"/>
              </a:solidFill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2806ACF-7D19-2C74-96D6-9E5815C7B138}"/>
                </a:ext>
              </a:extLst>
            </p:cNvPr>
            <p:cNvSpPr/>
            <p:nvPr/>
          </p:nvSpPr>
          <p:spPr>
            <a:xfrm>
              <a:off x="2067643" y="2409088"/>
              <a:ext cx="329722" cy="286004"/>
            </a:xfrm>
            <a:prstGeom prst="rect">
              <a:avLst/>
            </a:prstGeom>
            <a:noFill/>
            <a:ln w="1905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 panose="020B0604020202020204"/>
                </a:defRPr>
              </a:lvl9pPr>
            </a:lstStyle>
            <a:p>
              <a:pPr algn="ctr"/>
              <a:endParaRPr lang="fr-FR" noProof="0"/>
            </a:p>
          </p:txBody>
        </p:sp>
        <p:cxnSp>
          <p:nvCxnSpPr>
            <p:cNvPr id="16" name="Straight Connector 28">
              <a:extLst>
                <a:ext uri="{FF2B5EF4-FFF2-40B4-BE49-F238E27FC236}">
                  <a16:creationId xmlns:a16="http://schemas.microsoft.com/office/drawing/2014/main" id="{3131541A-BC92-0265-6693-B40717B58D8E}"/>
                </a:ext>
              </a:extLst>
            </p:cNvPr>
            <p:cNvCxnSpPr>
              <a:cxnSpLocks/>
            </p:cNvCxnSpPr>
            <p:nvPr/>
          </p:nvCxnSpPr>
          <p:spPr>
            <a:xfrm>
              <a:off x="2067643" y="2695092"/>
              <a:ext cx="225755" cy="2983657"/>
            </a:xfrm>
            <a:prstGeom prst="line">
              <a:avLst/>
            </a:prstGeom>
            <a:noFill/>
            <a:ln w="1270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9">
              <a:extLst>
                <a:ext uri="{FF2B5EF4-FFF2-40B4-BE49-F238E27FC236}">
                  <a16:creationId xmlns:a16="http://schemas.microsoft.com/office/drawing/2014/main" id="{075F5AB4-DF63-3273-BD81-CFB1ACF1B7A6}"/>
                </a:ext>
              </a:extLst>
            </p:cNvPr>
            <p:cNvCxnSpPr>
              <a:cxnSpLocks/>
            </p:cNvCxnSpPr>
            <p:nvPr/>
          </p:nvCxnSpPr>
          <p:spPr>
            <a:xfrm>
              <a:off x="2397365" y="2409088"/>
              <a:ext cx="2026601" cy="1431984"/>
            </a:xfrm>
            <a:prstGeom prst="line">
              <a:avLst/>
            </a:prstGeom>
            <a:noFill/>
            <a:ln w="1270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9">
              <a:extLst>
                <a:ext uri="{FF2B5EF4-FFF2-40B4-BE49-F238E27FC236}">
                  <a16:creationId xmlns:a16="http://schemas.microsoft.com/office/drawing/2014/main" id="{1E33CDE3-8293-1971-C4F6-F41509CD4774}"/>
                </a:ext>
              </a:extLst>
            </p:cNvPr>
            <p:cNvCxnSpPr>
              <a:cxnSpLocks/>
            </p:cNvCxnSpPr>
            <p:nvPr/>
          </p:nvCxnSpPr>
          <p:spPr>
            <a:xfrm>
              <a:off x="2397365" y="2695092"/>
              <a:ext cx="2003328" cy="3005078"/>
            </a:xfrm>
            <a:prstGeom prst="line">
              <a:avLst/>
            </a:prstGeom>
            <a:noFill/>
            <a:ln w="1270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9">
              <a:extLst>
                <a:ext uri="{FF2B5EF4-FFF2-40B4-BE49-F238E27FC236}">
                  <a16:creationId xmlns:a16="http://schemas.microsoft.com/office/drawing/2014/main" id="{7681DA44-60C3-ED46-D762-AE7A96B01311}"/>
                </a:ext>
              </a:extLst>
            </p:cNvPr>
            <p:cNvCxnSpPr>
              <a:cxnSpLocks/>
            </p:cNvCxnSpPr>
            <p:nvPr/>
          </p:nvCxnSpPr>
          <p:spPr>
            <a:xfrm>
              <a:off x="2067643" y="2409088"/>
              <a:ext cx="225755" cy="1453405"/>
            </a:xfrm>
            <a:prstGeom prst="line">
              <a:avLst/>
            </a:prstGeom>
            <a:noFill/>
            <a:ln w="1270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6">
              <a:extLst>
                <a:ext uri="{FF2B5EF4-FFF2-40B4-BE49-F238E27FC236}">
                  <a16:creationId xmlns:a16="http://schemas.microsoft.com/office/drawing/2014/main" id="{3D2C155D-2EE5-AFB2-0D80-C0479CDA1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16671" y="3862493"/>
              <a:ext cx="2084022" cy="1816256"/>
            </a:xfrm>
            <a:prstGeom prst="rect">
              <a:avLst/>
            </a:prstGeom>
            <a:ln w="28575">
              <a:solidFill>
                <a:schemeClr val="tx2"/>
              </a:solidFill>
            </a:ln>
          </p:spPr>
        </p:pic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E6F47D5B-39D6-BF0C-3886-92A4594F5EB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45" t="6078" r="37195" b="841"/>
          <a:stretch>
            <a:fillRect/>
          </a:stretch>
        </p:blipFill>
        <p:spPr>
          <a:xfrm>
            <a:off x="4052941" y="3709572"/>
            <a:ext cx="2552701" cy="2151063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F6CE976-478B-4801-BF3E-8DEE992B787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4225" t="1195" r="2111" b="53756"/>
          <a:stretch>
            <a:fillRect/>
          </a:stretch>
        </p:blipFill>
        <p:spPr>
          <a:xfrm>
            <a:off x="4373938" y="1844479"/>
            <a:ext cx="1910705" cy="13972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5465D4-F59F-61F1-E972-28484B818C1A}"/>
              </a:ext>
            </a:extLst>
          </p:cNvPr>
          <p:cNvSpPr txBox="1"/>
          <p:nvPr/>
        </p:nvSpPr>
        <p:spPr>
          <a:xfrm>
            <a:off x="7697584" y="919924"/>
            <a:ext cx="4075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fr-FR" dirty="0"/>
              <a:t> </a:t>
            </a:r>
            <a:r>
              <a:rPr lang="fr-FR" b="1" dirty="0" err="1"/>
              <a:t>Health-oriented</a:t>
            </a:r>
            <a:r>
              <a:rPr lang="fr-FR" b="1" dirty="0"/>
              <a:t> </a:t>
            </a:r>
            <a:r>
              <a:rPr lang="fr-FR" b="1" dirty="0" err="1"/>
              <a:t>modelling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899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19AD2-702C-27C7-EDD7-D96EAE7F6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117E06F-06E6-FF2B-A134-A20A7DDDEDE0}"/>
              </a:ext>
            </a:extLst>
          </p:cNvPr>
          <p:cNvSpPr/>
          <p:nvPr/>
        </p:nvSpPr>
        <p:spPr>
          <a:xfrm>
            <a:off x="0" y="6562724"/>
            <a:ext cx="12192000" cy="2989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DDF7DF-34E3-4DD7-E629-7E6C713B0D12}"/>
              </a:ext>
            </a:extLst>
          </p:cNvPr>
          <p:cNvSpPr txBox="1"/>
          <p:nvPr/>
        </p:nvSpPr>
        <p:spPr>
          <a:xfrm>
            <a:off x="468735" y="143123"/>
            <a:ext cx="9084840" cy="584775"/>
          </a:xfrm>
          <a:prstGeom prst="rect">
            <a:avLst/>
          </a:prstGeom>
          <a:noFill/>
          <a:effectLst>
            <a:outerShdw blurRad="50800" dist="12700" dir="2700000" algn="tl" rotWithShape="0">
              <a:schemeClr val="tx2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spc="130" dirty="0">
                <a:solidFill>
                  <a:schemeClr val="tx2"/>
                </a:solidFill>
                <a:latin typeface="Paytone one"/>
                <a:cs typeface="DINPro-CondBlack" panose="020B0A06020101010102" pitchFamily="34" charset="77"/>
              </a:rPr>
              <a:t>Greater Cairo</a:t>
            </a:r>
          </a:p>
        </p:txBody>
      </p:sp>
      <p:pic>
        <p:nvPicPr>
          <p:cNvPr id="11" name="Image 10" descr="Une image contenant Graphique, Police, capture d’écran, graphisme&#10;&#10;Le contenu généré par l’IA peut être incorrect.">
            <a:extLst>
              <a:ext uri="{FF2B5EF4-FFF2-40B4-BE49-F238E27FC236}">
                <a16:creationId xmlns:a16="http://schemas.microsoft.com/office/drawing/2014/main" id="{82D39A3C-6D3E-48EC-8C93-A631E89AF5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533" b="16234"/>
          <a:stretch>
            <a:fillRect/>
          </a:stretch>
        </p:blipFill>
        <p:spPr>
          <a:xfrm>
            <a:off x="10857019" y="112782"/>
            <a:ext cx="974512" cy="645458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EB0FABE-E466-D1A9-6587-46C03693A3CC}"/>
              </a:ext>
            </a:extLst>
          </p:cNvPr>
          <p:cNvCxnSpPr>
            <a:cxnSpLocks/>
          </p:cNvCxnSpPr>
          <p:nvPr/>
        </p:nvCxnSpPr>
        <p:spPr>
          <a:xfrm>
            <a:off x="828675" y="828675"/>
            <a:ext cx="10534650" cy="0"/>
          </a:xfrm>
          <a:prstGeom prst="line">
            <a:avLst/>
          </a:prstGeom>
          <a:ln>
            <a:solidFill>
              <a:schemeClr val="tx2">
                <a:lumMod val="10000"/>
                <a:lumOff val="90000"/>
              </a:schemeClr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2324CB26-26C4-D7FA-DE85-B85F3A9B9E4C}"/>
              </a:ext>
            </a:extLst>
          </p:cNvPr>
          <p:cNvSpPr txBox="1"/>
          <p:nvPr/>
        </p:nvSpPr>
        <p:spPr>
          <a:xfrm>
            <a:off x="1038225" y="828675"/>
            <a:ext cx="4972050" cy="46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/>
              </a:buClr>
            </a:pPr>
            <a:r>
              <a:rPr lang="fr-FR" i="1" dirty="0">
                <a:solidFill>
                  <a:schemeClr val="accent1"/>
                </a:solidFill>
              </a:rPr>
              <a:t>Management plan for air </a:t>
            </a:r>
            <a:r>
              <a:rPr lang="fr-FR" i="1" dirty="0" err="1">
                <a:solidFill>
                  <a:schemeClr val="accent1"/>
                </a:solidFill>
              </a:rPr>
              <a:t>quality</a:t>
            </a:r>
            <a:r>
              <a:rPr lang="fr-FR" i="1" dirty="0">
                <a:solidFill>
                  <a:schemeClr val="accent1"/>
                </a:solidFill>
              </a:rPr>
              <a:t> and </a:t>
            </a:r>
            <a:r>
              <a:rPr lang="fr-FR" i="1" dirty="0" err="1">
                <a:solidFill>
                  <a:schemeClr val="accent1"/>
                </a:solidFill>
              </a:rPr>
              <a:t>climate</a:t>
            </a:r>
            <a:endParaRPr lang="fr-FR" i="1" dirty="0">
              <a:solidFill>
                <a:schemeClr val="accent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9DBFA3-B973-D6D4-BE99-686ED75B99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53"/>
          <a:stretch/>
        </p:blipFill>
        <p:spPr>
          <a:xfrm>
            <a:off x="512514" y="1527945"/>
            <a:ext cx="6948627" cy="253970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EF51733-3B84-8593-3AA8-A560915EC4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167" y="4571841"/>
            <a:ext cx="2942331" cy="1625605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C4B19393-69D2-44C3-FB8F-E3D355D5F9F2}"/>
              </a:ext>
            </a:extLst>
          </p:cNvPr>
          <p:cNvGrpSpPr/>
          <p:nvPr/>
        </p:nvGrpSpPr>
        <p:grpSpPr>
          <a:xfrm>
            <a:off x="3530035" y="4331373"/>
            <a:ext cx="883234" cy="788315"/>
            <a:chOff x="3724276" y="4441791"/>
            <a:chExt cx="883234" cy="788315"/>
          </a:xfrm>
        </p:grpSpPr>
        <p:sp>
          <p:nvSpPr>
            <p:cNvPr id="8" name="Rectangle 7" descr="Gavel">
              <a:extLst>
                <a:ext uri="{FF2B5EF4-FFF2-40B4-BE49-F238E27FC236}">
                  <a16:creationId xmlns:a16="http://schemas.microsoft.com/office/drawing/2014/main" id="{C8F3675D-1483-8AE8-BED5-6822147FB3AE}"/>
                </a:ext>
              </a:extLst>
            </p:cNvPr>
            <p:cNvSpPr/>
            <p:nvPr/>
          </p:nvSpPr>
          <p:spPr>
            <a:xfrm>
              <a:off x="3925424" y="4441791"/>
              <a:ext cx="480937" cy="480937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E46DC949-FCAA-5C48-D6C5-22DDE94203A4}"/>
                </a:ext>
              </a:extLst>
            </p:cNvPr>
            <p:cNvSpPr/>
            <p:nvPr/>
          </p:nvSpPr>
          <p:spPr>
            <a:xfrm>
              <a:off x="3724276" y="5042216"/>
              <a:ext cx="883234" cy="187890"/>
            </a:xfrm>
            <a:custGeom>
              <a:avLst/>
              <a:gdLst>
                <a:gd name="connsiteX0" fmla="*/ 0 w 1068750"/>
                <a:gd name="connsiteY0" fmla="*/ 0 h 427500"/>
                <a:gd name="connsiteX1" fmla="*/ 1068750 w 1068750"/>
                <a:gd name="connsiteY1" fmla="*/ 0 h 427500"/>
                <a:gd name="connsiteX2" fmla="*/ 1068750 w 1068750"/>
                <a:gd name="connsiteY2" fmla="*/ 427500 h 427500"/>
                <a:gd name="connsiteX3" fmla="*/ 0 w 1068750"/>
                <a:gd name="connsiteY3" fmla="*/ 427500 h 427500"/>
                <a:gd name="connsiteX4" fmla="*/ 0 w 1068750"/>
                <a:gd name="connsiteY4" fmla="*/ 0 h 42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8750" h="427500">
                  <a:moveTo>
                    <a:pt x="0" y="0"/>
                  </a:moveTo>
                  <a:lnTo>
                    <a:pt x="1068750" y="0"/>
                  </a:lnTo>
                  <a:lnTo>
                    <a:pt x="1068750" y="427500"/>
                  </a:lnTo>
                  <a:lnTo>
                    <a:pt x="0" y="427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200" b="1" kern="1200" noProof="0" dirty="0"/>
                <a:t>Policy </a:t>
              </a:r>
              <a:r>
                <a:rPr lang="fr-FR" sz="1200" b="1" kern="1200" noProof="0" dirty="0" err="1"/>
                <a:t>reviews</a:t>
              </a:r>
              <a:r>
                <a:rPr lang="fr-FR" sz="1200" b="1" kern="1200" noProof="0" dirty="0"/>
                <a:t> 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23F938B-60E1-174F-77C9-C14D74913A7E}"/>
              </a:ext>
            </a:extLst>
          </p:cNvPr>
          <p:cNvGrpSpPr/>
          <p:nvPr/>
        </p:nvGrpSpPr>
        <p:grpSpPr>
          <a:xfrm>
            <a:off x="4770342" y="4331374"/>
            <a:ext cx="1068750" cy="1043746"/>
            <a:chOff x="5007738" y="4435016"/>
            <a:chExt cx="1068750" cy="1043746"/>
          </a:xfrm>
        </p:grpSpPr>
        <p:sp>
          <p:nvSpPr>
            <p:cNvPr id="10" name="Rectangle 9" descr="Money">
              <a:extLst>
                <a:ext uri="{FF2B5EF4-FFF2-40B4-BE49-F238E27FC236}">
                  <a16:creationId xmlns:a16="http://schemas.microsoft.com/office/drawing/2014/main" id="{94273B01-76E6-3EFD-0AD7-89DE9A62FC26}"/>
                </a:ext>
              </a:extLst>
            </p:cNvPr>
            <p:cNvSpPr/>
            <p:nvPr/>
          </p:nvSpPr>
          <p:spPr>
            <a:xfrm>
              <a:off x="5301645" y="4435016"/>
              <a:ext cx="480937" cy="480937"/>
            </a:xfrm>
            <a:prstGeom prst="rect">
              <a:avLst/>
            </a:prstGeom>
            <a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3127501"/>
                <a:satOff val="-95"/>
                <a:lumOff val="-1142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ED77630F-5B37-E680-DFED-F8F844FA0D39}"/>
                </a:ext>
              </a:extLst>
            </p:cNvPr>
            <p:cNvSpPr/>
            <p:nvPr/>
          </p:nvSpPr>
          <p:spPr>
            <a:xfrm>
              <a:off x="5007738" y="5051262"/>
              <a:ext cx="1068750" cy="427500"/>
            </a:xfrm>
            <a:custGeom>
              <a:avLst/>
              <a:gdLst>
                <a:gd name="connsiteX0" fmla="*/ 0 w 1068750"/>
                <a:gd name="connsiteY0" fmla="*/ 0 h 427500"/>
                <a:gd name="connsiteX1" fmla="*/ 1068750 w 1068750"/>
                <a:gd name="connsiteY1" fmla="*/ 0 h 427500"/>
                <a:gd name="connsiteX2" fmla="*/ 1068750 w 1068750"/>
                <a:gd name="connsiteY2" fmla="*/ 427500 h 427500"/>
                <a:gd name="connsiteX3" fmla="*/ 0 w 1068750"/>
                <a:gd name="connsiteY3" fmla="*/ 427500 h 427500"/>
                <a:gd name="connsiteX4" fmla="*/ 0 w 1068750"/>
                <a:gd name="connsiteY4" fmla="*/ 0 h 42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8750" h="427500">
                  <a:moveTo>
                    <a:pt x="0" y="0"/>
                  </a:moveTo>
                  <a:lnTo>
                    <a:pt x="1068750" y="0"/>
                  </a:lnTo>
                  <a:lnTo>
                    <a:pt x="1068750" y="427500"/>
                  </a:lnTo>
                  <a:lnTo>
                    <a:pt x="0" y="427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200" b="1" kern="1200" noProof="0" dirty="0" err="1"/>
                <a:t>Cost</a:t>
              </a:r>
              <a:r>
                <a:rPr lang="fr-FR" sz="1200" b="1" kern="1200" noProof="0" dirty="0"/>
                <a:t> </a:t>
              </a:r>
              <a:r>
                <a:rPr lang="fr-FR" sz="1200" b="1" kern="1200" noProof="0" dirty="0" err="1"/>
                <a:t>benefice</a:t>
              </a:r>
              <a:r>
                <a:rPr lang="fr-FR" sz="1200" b="1" kern="1200" noProof="0" dirty="0"/>
                <a:t> </a:t>
              </a:r>
              <a:r>
                <a:rPr lang="fr-FR" sz="1200" b="1" kern="1200" noProof="0" dirty="0" err="1"/>
                <a:t>assessment</a:t>
              </a:r>
              <a:endParaRPr lang="fr-FR" sz="1200" b="1" kern="1200" noProof="0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A36D4A3-1FC0-FAC4-D989-0B11B755FFA4}"/>
              </a:ext>
            </a:extLst>
          </p:cNvPr>
          <p:cNvGrpSpPr/>
          <p:nvPr/>
        </p:nvGrpSpPr>
        <p:grpSpPr>
          <a:xfrm>
            <a:off x="6123361" y="4324599"/>
            <a:ext cx="1342820" cy="1037233"/>
            <a:chOff x="6238135" y="4435016"/>
            <a:chExt cx="1342820" cy="103723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24EFC5F-4945-B702-094B-65A70D2B3187}"/>
                </a:ext>
              </a:extLst>
            </p:cNvPr>
            <p:cNvSpPr/>
            <p:nvPr/>
          </p:nvSpPr>
          <p:spPr>
            <a:xfrm>
              <a:off x="6669077" y="4435016"/>
              <a:ext cx="480937" cy="480937"/>
            </a:xfrm>
            <a:prstGeom prst="rect">
              <a:avLst/>
            </a:prstGeom>
            <a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6255003"/>
                <a:satOff val="-189"/>
                <a:lumOff val="-2284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B6A6744-EB64-73CA-A0FD-EADAEC438904}"/>
                </a:ext>
              </a:extLst>
            </p:cNvPr>
            <p:cNvSpPr/>
            <p:nvPr/>
          </p:nvSpPr>
          <p:spPr>
            <a:xfrm>
              <a:off x="6238135" y="5044749"/>
              <a:ext cx="1342820" cy="427500"/>
            </a:xfrm>
            <a:custGeom>
              <a:avLst/>
              <a:gdLst>
                <a:gd name="connsiteX0" fmla="*/ 0 w 1068750"/>
                <a:gd name="connsiteY0" fmla="*/ 0 h 427500"/>
                <a:gd name="connsiteX1" fmla="*/ 1068750 w 1068750"/>
                <a:gd name="connsiteY1" fmla="*/ 0 h 427500"/>
                <a:gd name="connsiteX2" fmla="*/ 1068750 w 1068750"/>
                <a:gd name="connsiteY2" fmla="*/ 427500 h 427500"/>
                <a:gd name="connsiteX3" fmla="*/ 0 w 1068750"/>
                <a:gd name="connsiteY3" fmla="*/ 427500 h 427500"/>
                <a:gd name="connsiteX4" fmla="*/ 0 w 1068750"/>
                <a:gd name="connsiteY4" fmla="*/ 0 h 42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8750" h="427500">
                  <a:moveTo>
                    <a:pt x="0" y="0"/>
                  </a:moveTo>
                  <a:lnTo>
                    <a:pt x="1068750" y="0"/>
                  </a:lnTo>
                  <a:lnTo>
                    <a:pt x="1068750" y="427500"/>
                  </a:lnTo>
                  <a:lnTo>
                    <a:pt x="0" y="427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200" b="1" kern="1200" noProof="0" dirty="0"/>
                <a:t>Public </a:t>
              </a:r>
              <a:r>
                <a:rPr lang="fr-FR" sz="1200" b="1" kern="1200" noProof="0" dirty="0" err="1"/>
                <a:t>awareness</a:t>
              </a:r>
              <a:r>
                <a:rPr lang="fr-FR" sz="1200" b="1" kern="1200" noProof="0" dirty="0"/>
                <a:t> and </a:t>
              </a:r>
              <a:r>
                <a:rPr lang="fr-FR" sz="1200" b="1" kern="1200" noProof="0" dirty="0" err="1"/>
                <a:t>behavior</a:t>
              </a:r>
              <a:r>
                <a:rPr lang="fr-FR" sz="1200" b="1" kern="1200" noProof="0" dirty="0"/>
                <a:t> change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AC94165-B3A7-9410-1EE7-6D93B5C09D73}"/>
              </a:ext>
            </a:extLst>
          </p:cNvPr>
          <p:cNvGrpSpPr/>
          <p:nvPr/>
        </p:nvGrpSpPr>
        <p:grpSpPr>
          <a:xfrm>
            <a:off x="3770267" y="5537875"/>
            <a:ext cx="1473457" cy="726165"/>
            <a:chOff x="3780893" y="5617222"/>
            <a:chExt cx="1473457" cy="726165"/>
          </a:xfrm>
        </p:grpSpPr>
        <p:sp>
          <p:nvSpPr>
            <p:cNvPr id="16" name="Rectangle 15" descr="Leaf">
              <a:extLst>
                <a:ext uri="{FF2B5EF4-FFF2-40B4-BE49-F238E27FC236}">
                  <a16:creationId xmlns:a16="http://schemas.microsoft.com/office/drawing/2014/main" id="{293497E3-9A95-A741-8EE3-807767BE3EC9}"/>
                </a:ext>
              </a:extLst>
            </p:cNvPr>
            <p:cNvSpPr/>
            <p:nvPr/>
          </p:nvSpPr>
          <p:spPr>
            <a:xfrm>
              <a:off x="4277152" y="5617222"/>
              <a:ext cx="480937" cy="480937"/>
            </a:xfrm>
            <a:prstGeom prst="rect">
              <a:avLst/>
            </a:prstGeom>
            <a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9382504"/>
                <a:satOff val="-284"/>
                <a:lumOff val="-34265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389484C1-7668-3FBB-407A-2CB350D90BF3}"/>
                </a:ext>
              </a:extLst>
            </p:cNvPr>
            <p:cNvSpPr/>
            <p:nvPr/>
          </p:nvSpPr>
          <p:spPr>
            <a:xfrm>
              <a:off x="3780893" y="6110987"/>
              <a:ext cx="1473457" cy="232400"/>
            </a:xfrm>
            <a:custGeom>
              <a:avLst/>
              <a:gdLst>
                <a:gd name="connsiteX0" fmla="*/ 0 w 1252136"/>
                <a:gd name="connsiteY0" fmla="*/ 0 h 427500"/>
                <a:gd name="connsiteX1" fmla="*/ 1252136 w 1252136"/>
                <a:gd name="connsiteY1" fmla="*/ 0 h 427500"/>
                <a:gd name="connsiteX2" fmla="*/ 1252136 w 1252136"/>
                <a:gd name="connsiteY2" fmla="*/ 427500 h 427500"/>
                <a:gd name="connsiteX3" fmla="*/ 0 w 1252136"/>
                <a:gd name="connsiteY3" fmla="*/ 427500 h 427500"/>
                <a:gd name="connsiteX4" fmla="*/ 0 w 1252136"/>
                <a:gd name="connsiteY4" fmla="*/ 0 h 42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2136" h="427500">
                  <a:moveTo>
                    <a:pt x="0" y="0"/>
                  </a:moveTo>
                  <a:lnTo>
                    <a:pt x="1252136" y="0"/>
                  </a:lnTo>
                  <a:lnTo>
                    <a:pt x="1252136" y="427500"/>
                  </a:lnTo>
                  <a:lnTo>
                    <a:pt x="0" y="427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200" b="1" kern="1200" noProof="0" dirty="0"/>
                <a:t>Emission </a:t>
              </a:r>
              <a:r>
                <a:rPr lang="fr-FR" sz="1200" b="1" kern="1200" noProof="0" dirty="0" err="1"/>
                <a:t>inventory</a:t>
              </a:r>
              <a:r>
                <a:rPr lang="fr-FR" sz="1200" b="1" kern="1200" noProof="0" dirty="0"/>
                <a:t> </a:t>
              </a:r>
              <a:r>
                <a:rPr lang="fr-FR" sz="1200" b="1" kern="1200" noProof="0" dirty="0" err="1"/>
                <a:t>analysis</a:t>
              </a:r>
              <a:endParaRPr lang="fr-FR" sz="1200" b="1" kern="1200" noProof="0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EDA1C4B-3049-2516-E560-38B885346FAC}"/>
              </a:ext>
            </a:extLst>
          </p:cNvPr>
          <p:cNvGrpSpPr/>
          <p:nvPr/>
        </p:nvGrpSpPr>
        <p:grpSpPr>
          <a:xfrm>
            <a:off x="5396594" y="5510429"/>
            <a:ext cx="1273276" cy="756907"/>
            <a:chOff x="5976048" y="5673076"/>
            <a:chExt cx="1273276" cy="75690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F30A52E-059B-3A93-F51B-4AF11070DE82}"/>
                </a:ext>
              </a:extLst>
            </p:cNvPr>
            <p:cNvSpPr/>
            <p:nvPr/>
          </p:nvSpPr>
          <p:spPr>
            <a:xfrm>
              <a:off x="6372216" y="5673076"/>
              <a:ext cx="480937" cy="427500"/>
            </a:xfrm>
            <a:prstGeom prst="rect">
              <a:avLst/>
            </a:prstGeom>
            <a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12510005"/>
                <a:satOff val="-378"/>
                <a:lumOff val="-45687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 noProof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D6EE09A6-2321-ED31-156D-0DE085CBDB94}"/>
                </a:ext>
              </a:extLst>
            </p:cNvPr>
            <p:cNvSpPr/>
            <p:nvPr/>
          </p:nvSpPr>
          <p:spPr>
            <a:xfrm>
              <a:off x="5976048" y="6186018"/>
              <a:ext cx="1273276" cy="243965"/>
            </a:xfrm>
            <a:custGeom>
              <a:avLst/>
              <a:gdLst>
                <a:gd name="connsiteX0" fmla="*/ 0 w 1068750"/>
                <a:gd name="connsiteY0" fmla="*/ 0 h 427500"/>
                <a:gd name="connsiteX1" fmla="*/ 1068750 w 1068750"/>
                <a:gd name="connsiteY1" fmla="*/ 0 h 427500"/>
                <a:gd name="connsiteX2" fmla="*/ 1068750 w 1068750"/>
                <a:gd name="connsiteY2" fmla="*/ 427500 h 427500"/>
                <a:gd name="connsiteX3" fmla="*/ 0 w 1068750"/>
                <a:gd name="connsiteY3" fmla="*/ 427500 h 427500"/>
                <a:gd name="connsiteX4" fmla="*/ 0 w 1068750"/>
                <a:gd name="connsiteY4" fmla="*/ 0 h 42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8750" h="427500">
                  <a:moveTo>
                    <a:pt x="0" y="0"/>
                  </a:moveTo>
                  <a:lnTo>
                    <a:pt x="1068750" y="0"/>
                  </a:lnTo>
                  <a:lnTo>
                    <a:pt x="1068750" y="427500"/>
                  </a:lnTo>
                  <a:lnTo>
                    <a:pt x="0" y="427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4889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200" b="1" kern="1200" noProof="0" dirty="0"/>
                <a:t>Baseline and future scenarios</a:t>
              </a:r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8C4A31D0-5BEE-89DF-B41E-E5663E2982FA}"/>
              </a:ext>
            </a:extLst>
          </p:cNvPr>
          <p:cNvSpPr txBox="1"/>
          <p:nvPr/>
        </p:nvSpPr>
        <p:spPr>
          <a:xfrm>
            <a:off x="7818213" y="1621866"/>
            <a:ext cx="396461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tx2"/>
                </a:solidFill>
              </a:rPr>
              <a:t>Client</a:t>
            </a:r>
          </a:p>
          <a:p>
            <a:r>
              <a:rPr lang="fr-FR" dirty="0">
                <a:latin typeface="Paytone one"/>
              </a:rPr>
              <a:t>EEAA </a:t>
            </a:r>
            <a:r>
              <a:rPr lang="fr-FR" dirty="0" err="1">
                <a:latin typeface="Paytone one"/>
              </a:rPr>
              <a:t>Egypt</a:t>
            </a:r>
            <a:r>
              <a:rPr lang="fr-FR" dirty="0">
                <a:latin typeface="Paytone one"/>
              </a:rPr>
              <a:t> + World </a:t>
            </a:r>
            <a:r>
              <a:rPr lang="fr-FR" dirty="0" err="1">
                <a:latin typeface="Paytone one"/>
              </a:rPr>
              <a:t>bank</a:t>
            </a:r>
            <a:endParaRPr lang="fr-FR" dirty="0">
              <a:latin typeface="Paytone one"/>
            </a:endParaRPr>
          </a:p>
          <a:p>
            <a:endParaRPr lang="fr-FR" dirty="0"/>
          </a:p>
          <a:p>
            <a:r>
              <a:rPr lang="fr-FR" b="1" i="1" dirty="0" err="1">
                <a:solidFill>
                  <a:schemeClr val="tx2"/>
                </a:solidFill>
              </a:rPr>
              <a:t>Year</a:t>
            </a:r>
            <a:r>
              <a:rPr lang="fr-FR" b="1" i="1" dirty="0">
                <a:solidFill>
                  <a:schemeClr val="tx2"/>
                </a:solidFill>
              </a:rPr>
              <a:t> of the </a:t>
            </a:r>
            <a:r>
              <a:rPr lang="fr-FR" b="1" i="1" dirty="0" err="1">
                <a:solidFill>
                  <a:schemeClr val="tx2"/>
                </a:solidFill>
              </a:rPr>
              <a:t>project</a:t>
            </a:r>
            <a:endParaRPr lang="fr-FR" b="1" i="1" dirty="0">
              <a:solidFill>
                <a:schemeClr val="tx2"/>
              </a:solidFill>
            </a:endParaRPr>
          </a:p>
          <a:p>
            <a:r>
              <a:rPr lang="fr-FR" dirty="0">
                <a:latin typeface="Paytone one"/>
              </a:rPr>
              <a:t>2024 - </a:t>
            </a:r>
            <a:r>
              <a:rPr lang="fr-FR" dirty="0" err="1">
                <a:latin typeface="Paytone one"/>
              </a:rPr>
              <a:t>Today</a:t>
            </a:r>
            <a:endParaRPr lang="fr-FR" dirty="0">
              <a:latin typeface="Paytone one"/>
            </a:endParaRPr>
          </a:p>
          <a:p>
            <a:endParaRPr lang="fr-FR" dirty="0"/>
          </a:p>
          <a:p>
            <a:r>
              <a:rPr lang="fr-FR" b="1" i="1" dirty="0" err="1">
                <a:solidFill>
                  <a:schemeClr val="tx2"/>
                </a:solidFill>
              </a:rPr>
              <a:t>Partners</a:t>
            </a:r>
            <a:endParaRPr lang="fr-FR" b="1" i="1" dirty="0">
              <a:solidFill>
                <a:schemeClr val="tx2"/>
              </a:solidFill>
            </a:endParaRPr>
          </a:p>
          <a:p>
            <a:r>
              <a:rPr lang="fr-FR" dirty="0" err="1">
                <a:latin typeface="Paytone one"/>
              </a:rPr>
              <a:t>Arianet</a:t>
            </a:r>
            <a:r>
              <a:rPr lang="fr-FR" dirty="0">
                <a:latin typeface="Paytone one"/>
              </a:rPr>
              <a:t>, CHEMONICS (</a:t>
            </a:r>
            <a:r>
              <a:rPr lang="fr-FR" dirty="0" err="1">
                <a:latin typeface="Paytone one"/>
              </a:rPr>
              <a:t>Egypt</a:t>
            </a:r>
            <a:r>
              <a:rPr lang="fr-FR" dirty="0">
                <a:latin typeface="Paytone one"/>
              </a:rPr>
              <a:t>)</a:t>
            </a:r>
          </a:p>
          <a:p>
            <a:endParaRPr lang="fr-FR" dirty="0"/>
          </a:p>
          <a:p>
            <a:r>
              <a:rPr lang="fr-FR" b="1" i="1" dirty="0">
                <a:solidFill>
                  <a:schemeClr val="tx2"/>
                </a:solidFill>
              </a:rPr>
              <a:t>Description of the </a:t>
            </a:r>
            <a:r>
              <a:rPr lang="fr-FR" b="1" i="1" dirty="0" err="1">
                <a:solidFill>
                  <a:schemeClr val="tx2"/>
                </a:solidFill>
              </a:rPr>
              <a:t>project</a:t>
            </a:r>
            <a:endParaRPr lang="fr-FR" b="1" i="1" dirty="0">
              <a:solidFill>
                <a:schemeClr val="tx2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Paytone one"/>
              </a:rPr>
              <a:t>How air </a:t>
            </a:r>
            <a:r>
              <a:rPr lang="fr-FR" dirty="0" err="1">
                <a:latin typeface="Paytone one"/>
              </a:rPr>
              <a:t>quality</a:t>
            </a:r>
            <a:r>
              <a:rPr lang="fr-FR" dirty="0">
                <a:latin typeface="Paytone one"/>
              </a:rPr>
              <a:t> and </a:t>
            </a:r>
            <a:r>
              <a:rPr lang="fr-FR" dirty="0" err="1">
                <a:latin typeface="Paytone one"/>
              </a:rPr>
              <a:t>climate</a:t>
            </a:r>
            <a:r>
              <a:rPr lang="fr-FR" dirty="0">
                <a:latin typeface="Paytone one"/>
              </a:rPr>
              <a:t> information can </a:t>
            </a:r>
            <a:r>
              <a:rPr lang="fr-FR" dirty="0" err="1">
                <a:latin typeface="Paytone one"/>
              </a:rPr>
              <a:t>be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translated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into</a:t>
            </a:r>
            <a:r>
              <a:rPr lang="fr-FR" dirty="0">
                <a:latin typeface="Paytone one"/>
              </a:rPr>
              <a:t> an </a:t>
            </a:r>
            <a:r>
              <a:rPr lang="fr-FR" dirty="0" err="1">
                <a:latin typeface="Paytone one"/>
              </a:rPr>
              <a:t>integrated</a:t>
            </a:r>
            <a:r>
              <a:rPr lang="fr-FR" dirty="0">
                <a:latin typeface="Paytone one"/>
              </a:rPr>
              <a:t> management plan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Paytone one"/>
              </a:rPr>
              <a:t>Reduction of </a:t>
            </a:r>
            <a:r>
              <a:rPr lang="fr-FR" dirty="0" err="1">
                <a:latin typeface="Paytone one"/>
              </a:rPr>
              <a:t>atmospheric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emissions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from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critical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sectors</a:t>
            </a:r>
            <a:r>
              <a:rPr lang="fr-FR" dirty="0">
                <a:latin typeface="Paytone one"/>
              </a:rPr>
              <a:t> and to </a:t>
            </a:r>
            <a:r>
              <a:rPr lang="fr-FR" dirty="0" err="1">
                <a:latin typeface="Paytone one"/>
              </a:rPr>
              <a:t>improve</a:t>
            </a:r>
            <a:r>
              <a:rPr lang="fr-FR" dirty="0">
                <a:latin typeface="Paytone one"/>
              </a:rPr>
              <a:t> </a:t>
            </a:r>
            <a:r>
              <a:rPr lang="fr-FR" dirty="0" err="1">
                <a:latin typeface="Paytone one"/>
              </a:rPr>
              <a:t>resilience</a:t>
            </a:r>
            <a:r>
              <a:rPr lang="fr-FR" dirty="0">
                <a:latin typeface="Paytone one"/>
              </a:rPr>
              <a:t> to </a:t>
            </a:r>
            <a:r>
              <a:rPr lang="fr-FR" dirty="0" err="1">
                <a:latin typeface="Paytone one"/>
              </a:rPr>
              <a:t>both</a:t>
            </a:r>
            <a:r>
              <a:rPr lang="fr-FR" dirty="0">
                <a:latin typeface="Paytone one"/>
              </a:rPr>
              <a:t> air pollution and </a:t>
            </a:r>
            <a:r>
              <a:rPr lang="fr-FR" dirty="0" err="1">
                <a:latin typeface="Paytone one"/>
              </a:rPr>
              <a:t>climate</a:t>
            </a:r>
            <a:r>
              <a:rPr lang="fr-FR" dirty="0">
                <a:latin typeface="Paytone one"/>
              </a:rPr>
              <a:t> change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FE3802-286C-5938-696A-1378BAA2662F}"/>
              </a:ext>
            </a:extLst>
          </p:cNvPr>
          <p:cNvSpPr txBox="1"/>
          <p:nvPr/>
        </p:nvSpPr>
        <p:spPr>
          <a:xfrm>
            <a:off x="7383336" y="937368"/>
            <a:ext cx="4605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fr-FR" dirty="0"/>
              <a:t> </a:t>
            </a:r>
            <a:r>
              <a:rPr lang="fr-FR" b="1" dirty="0"/>
              <a:t>Policy and </a:t>
            </a:r>
            <a:r>
              <a:rPr lang="fr-FR" b="1" dirty="0" err="1"/>
              <a:t>investment</a:t>
            </a:r>
            <a:r>
              <a:rPr lang="fr-FR" b="1" dirty="0"/>
              <a:t> </a:t>
            </a:r>
            <a:r>
              <a:rPr lang="fr-FR" b="1" dirty="0" err="1"/>
              <a:t>decision</a:t>
            </a:r>
            <a:r>
              <a:rPr lang="fr-FR" b="1" dirty="0"/>
              <a:t> 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033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84CC401-F6B8-84DB-33EF-C13B6C32179F}"/>
              </a:ext>
            </a:extLst>
          </p:cNvPr>
          <p:cNvSpPr/>
          <p:nvPr/>
        </p:nvSpPr>
        <p:spPr>
          <a:xfrm>
            <a:off x="0" y="0"/>
            <a:ext cx="12192000" cy="65457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B4731E-61EF-4F08-774E-4BB756BDE2C3}"/>
              </a:ext>
            </a:extLst>
          </p:cNvPr>
          <p:cNvSpPr txBox="1"/>
          <p:nvPr/>
        </p:nvSpPr>
        <p:spPr>
          <a:xfrm>
            <a:off x="4982610" y="5682042"/>
            <a:ext cx="6388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a typeface="Roboto" pitchFamily="2" charset="0"/>
                <a:cs typeface="DINPro-CondBlack" panose="020B0A06020101010102" pitchFamily="34" charset="77"/>
              </a:rPr>
              <a:t>Any questions?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3F5B64-5A6A-2DFD-7832-A183C6348315}"/>
              </a:ext>
            </a:extLst>
          </p:cNvPr>
          <p:cNvSpPr/>
          <p:nvPr/>
        </p:nvSpPr>
        <p:spPr>
          <a:xfrm>
            <a:off x="0" y="6545766"/>
            <a:ext cx="12192000" cy="315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49A038F-0350-18DC-4437-4AA137405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73" y="644199"/>
            <a:ext cx="1941281" cy="11079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228972-B33A-343C-6C5F-2CA184187C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l="23189" t="1803"/>
          <a:stretch>
            <a:fillRect/>
          </a:stretch>
        </p:blipFill>
        <p:spPr>
          <a:xfrm>
            <a:off x="0" y="0"/>
            <a:ext cx="8510212" cy="65457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09EC3A-63B4-35CE-BA2E-E9AF55E6A343}"/>
              </a:ext>
            </a:extLst>
          </p:cNvPr>
          <p:cNvSpPr txBox="1"/>
          <p:nvPr/>
        </p:nvSpPr>
        <p:spPr>
          <a:xfrm>
            <a:off x="4982610" y="4471080"/>
            <a:ext cx="63884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b="1" dirty="0">
                <a:solidFill>
                  <a:schemeClr val="bg1"/>
                </a:solidFill>
                <a:ea typeface="Roboto" pitchFamily="2" charset="0"/>
                <a:cs typeface="DINPro-CondBlack" panose="020B0A06020101010102" pitchFamily="34" charset="77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23100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4d09258-035b-4e4f-ae3e-d79ff3d418d8}" enabled="1" method="Standard" siteId="{f4a12867-922d-4b9d-bb85-9ee7898512a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6927</TotalTime>
  <Words>809</Words>
  <Application>Microsoft Office PowerPoint</Application>
  <PresentationFormat>Grand écran</PresentationFormat>
  <Paragraphs>166</Paragraphs>
  <Slides>12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3" baseType="lpstr">
      <vt:lpstr>Wingdings</vt:lpstr>
      <vt:lpstr>DIN 2014 Demi</vt:lpstr>
      <vt:lpstr>Roboto</vt:lpstr>
      <vt:lpstr>Calibri</vt:lpstr>
      <vt:lpstr>Paytone one</vt:lpstr>
      <vt:lpstr>Aptos Display</vt:lpstr>
      <vt:lpstr>Arial</vt:lpstr>
      <vt:lpstr>DIN 2014 Bold</vt:lpstr>
      <vt:lpstr>DIN 2014</vt:lpstr>
      <vt:lpstr>Aptos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Olivia Langley</dc:creator>
  <cp:lastModifiedBy>Makni, Ines</cp:lastModifiedBy>
  <cp:revision>6</cp:revision>
  <dcterms:created xsi:type="dcterms:W3CDTF">2026-01-08T09:09:46Z</dcterms:created>
  <dcterms:modified xsi:type="dcterms:W3CDTF">2026-06-25T16:06:58Z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General</vt:lpwstr>
  </property>
</Properties>
</file>