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1931" r:id="rId2"/>
    <p:sldId id="2147483647" r:id="rId3"/>
    <p:sldId id="257" r:id="rId4"/>
    <p:sldId id="256" r:id="rId5"/>
    <p:sldId id="259" r:id="rId6"/>
    <p:sldId id="258" r:id="rId7"/>
    <p:sldId id="270" r:id="rId8"/>
    <p:sldId id="263" r:id="rId9"/>
    <p:sldId id="262" r:id="rId10"/>
    <p:sldId id="264" r:id="rId11"/>
    <p:sldId id="260" r:id="rId12"/>
    <p:sldId id="261" r:id="rId13"/>
    <p:sldId id="265" r:id="rId14"/>
    <p:sldId id="266" r:id="rId15"/>
    <p:sldId id="267" r:id="rId16"/>
    <p:sldId id="269" r:id="rId17"/>
    <p:sldId id="268" r:id="rId18"/>
    <p:sldId id="271" r:id="rId19"/>
    <p:sldId id="193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7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0D3"/>
    <a:srgbClr val="698E95"/>
    <a:srgbClr val="CDE5E8"/>
    <a:srgbClr val="1867AF"/>
    <a:srgbClr val="00A6AA"/>
    <a:srgbClr val="707171"/>
    <a:srgbClr val="000000"/>
    <a:srgbClr val="FFFFFF"/>
    <a:srgbClr val="CDCE00"/>
    <a:srgbClr val="F1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283" autoAdjust="0"/>
    <p:restoredTop sz="97410" autoAdjust="0"/>
  </p:normalViewPr>
  <p:slideViewPr>
    <p:cSldViewPr snapToGrid="0" showGuides="1">
      <p:cViewPr varScale="1">
        <p:scale>
          <a:sx n="90" d="100"/>
          <a:sy n="90" d="100"/>
        </p:scale>
        <p:origin x="232" y="880"/>
      </p:cViewPr>
      <p:guideLst>
        <p:guide orient="horz" pos="2424"/>
        <p:guide pos="37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6C53B2-4783-495E-A26A-06C7551F6936}" type="datetimeFigureOut">
              <a:rPr lang="en-US" smtClean="0"/>
              <a:t>6/29/26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69AF7-D565-414F-96DF-D4F4EC6272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5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10127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5813">
          <p15:clr>
            <a:srgbClr val="FBAE40"/>
          </p15:clr>
        </p15:guide>
        <p15:guide id="2" orient="horz" pos="3589">
          <p15:clr>
            <a:srgbClr val="FBAE40"/>
          </p15:clr>
        </p15:guide>
        <p15:guide id="3" orient="horz" pos="799">
          <p15:clr>
            <a:srgbClr val="FBAE40"/>
          </p15:clr>
        </p15:guide>
        <p15:guide id="4" pos="4248">
          <p15:clr>
            <a:srgbClr val="FBAE40"/>
          </p15:clr>
        </p15:guide>
        <p15:guide id="5" pos="111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024172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i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frame with a blue background&#10;&#10;AI-generated content may be incorrect.">
            <a:extLst>
              <a:ext uri="{FF2B5EF4-FFF2-40B4-BE49-F238E27FC236}">
                <a16:creationId xmlns:a16="http://schemas.microsoft.com/office/drawing/2014/main" id="{132FE805-7D77-E9A2-5A35-4F336842EB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9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528" y="1351215"/>
            <a:ext cx="11852695" cy="50000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79508" y="0"/>
            <a:ext cx="11612491" cy="1195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32" name="Picture 8" descr="UPDATE -- Zapata Computing and KAUST Partner to Bring">
            <a:extLst>
              <a:ext uri="{FF2B5EF4-FFF2-40B4-BE49-F238E27FC236}">
                <a16:creationId xmlns:a16="http://schemas.microsoft.com/office/drawing/2014/main" id="{5B7CFAF8-2680-083D-6F4E-20C2BDC6D5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85068" y="6522562"/>
            <a:ext cx="1361834" cy="29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FD1AE3B-0933-4372-CAE0-A70EEC1776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0" t="12730" r="11667" b="12513"/>
          <a:stretch/>
        </p:blipFill>
        <p:spPr>
          <a:xfrm>
            <a:off x="10328885" y="215267"/>
            <a:ext cx="1640920" cy="74026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6D988-258F-67F2-2ACD-327D8CFAB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7680" y="6492815"/>
            <a:ext cx="10252290" cy="37211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A22A477-D0F4-F2D4-B147-74369FFC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85890"/>
            <a:ext cx="487680" cy="37211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77B1B29-5F78-4B2A-B31E-C4368B338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8376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C219A2-D590-D5B6-711C-77A8C45F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C05AA-6AE8-1AF6-1D67-14C761D94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6F192-CC25-7639-F3AE-5B79BF6D81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9913B-9011-BB11-1AAA-52D0F3055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Advancing Sustainability, Resiliency, and Livability  |  KAUST Urban Lab  |  Jun 24,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20C64-FA37-BD66-9877-FAB86346E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B1B29-5F78-4B2A-B31E-C4368B338A1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white rectangular frame with a blue background&#10;&#10;AI-generated content may be incorrect.">
            <a:extLst>
              <a:ext uri="{FF2B5EF4-FFF2-40B4-BE49-F238E27FC236}">
                <a16:creationId xmlns:a16="http://schemas.microsoft.com/office/drawing/2014/main" id="{7AD8DD71-0CDF-372A-7DA9-82E8CF05A6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927"/>
          </a:xfrm>
          <a:prstGeom prst="rect">
            <a:avLst/>
          </a:prstGeom>
        </p:spPr>
      </p:pic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534838" y="6485315"/>
            <a:ext cx="10109716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Air Quality Modeling over the Arabian Peninsula  |  CHIMERE Workshop 2026  | June 26, 2026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2578" y="6479369"/>
            <a:ext cx="474453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E918AA-21C9-4798-9902-5806226559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4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24" r:id="rId2"/>
    <p:sldLayoutId id="2147483710" r:id="rId3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8BAAC9-2A71-DDA8-9A9B-BC5D38FB4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9" r="12181"/>
          <a:stretch/>
        </p:blipFill>
        <p:spPr>
          <a:xfrm>
            <a:off x="5010616" y="0"/>
            <a:ext cx="7181384" cy="6856032"/>
          </a:xfrm>
          <a:prstGeom prst="rect">
            <a:avLst/>
          </a:prstGeom>
        </p:spPr>
      </p:pic>
      <p:pic>
        <p:nvPicPr>
          <p:cNvPr id="4" name="Picture 3" descr="A black circle with a yellow border&#10;&#10;AI-generated content may be incorrect.">
            <a:extLst>
              <a:ext uri="{FF2B5EF4-FFF2-40B4-BE49-F238E27FC236}">
                <a16:creationId xmlns:a16="http://schemas.microsoft.com/office/drawing/2014/main" id="{A8ECF081-C3CB-6985-82D0-7D18E31C6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0C1CBA6-7148-C8F4-5389-A85C27C07E0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4501" y="2043222"/>
            <a:ext cx="4975699" cy="179479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CDC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Air-Quality Modeling over the Arabian Peninsula</a:t>
            </a:r>
            <a:br>
              <a:rPr lang="en-US" sz="2200" b="1" dirty="0">
                <a:solidFill>
                  <a:srgbClr val="CDC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</a:br>
            <a:endParaRPr lang="en-US" sz="2200" b="1" dirty="0">
              <a:solidFill>
                <a:srgbClr val="CDC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itchFamily="2" charset="77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F84DED9-337F-1828-D46D-9FA6583F3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8" y="5205382"/>
            <a:ext cx="2920433" cy="1347892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2B8680E-CA33-FD40-6999-E0DD1FD20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67" y="383635"/>
            <a:ext cx="3533183" cy="11441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F2BE05-16CF-D0EB-DD2C-3339CA988FC7}"/>
              </a:ext>
            </a:extLst>
          </p:cNvPr>
          <p:cNvSpPr txBox="1"/>
          <p:nvPr/>
        </p:nvSpPr>
        <p:spPr>
          <a:xfrm>
            <a:off x="434501" y="3214426"/>
            <a:ext cx="6347301" cy="18466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Diego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Rojas</a:t>
            </a:r>
            <a:r>
              <a:rPr lang="en-US" baseline="30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, Ana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Costa</a:t>
            </a:r>
            <a:r>
              <a:rPr lang="en-US" baseline="30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, </a:t>
            </a:r>
            <a:b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Bertrand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Bessagnet</a:t>
            </a:r>
            <a:r>
              <a:rPr lang="en-US" baseline="30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b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 &amp; Sami Al-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Ghamdi</a:t>
            </a:r>
            <a:r>
              <a:rPr lang="en-US" baseline="30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a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 </a:t>
            </a:r>
          </a:p>
          <a:p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itchFamily="2" charset="77"/>
              <a:ea typeface="+mj-ea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a: KAUST</a:t>
            </a:r>
            <a:b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b: LMD - CNRS</a:t>
            </a:r>
          </a:p>
          <a:p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leway" pitchFamily="2" charset="77"/>
              <a:ea typeface="+mj-ea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leway" pitchFamily="2" charset="77"/>
                <a:ea typeface="+mj-ea"/>
                <a:cs typeface="Arial" panose="020B0604020202020204" pitchFamily="34" charset="0"/>
              </a:rPr>
              <a:t>June 27, 2026</a:t>
            </a:r>
          </a:p>
        </p:txBody>
      </p:sp>
      <p:pic>
        <p:nvPicPr>
          <p:cNvPr id="2" name="Picture 8" descr="logo IPSL">
            <a:extLst>
              <a:ext uri="{FF2B5EF4-FFF2-40B4-BE49-F238E27FC236}">
                <a16:creationId xmlns:a16="http://schemas.microsoft.com/office/drawing/2014/main" id="{68AD4573-3BDF-63C7-19C9-E596B947F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51" y="246306"/>
            <a:ext cx="1294822" cy="12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46867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4F512-1A09-8BB7-36AE-7C352220A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664EFD-7C54-8B5E-0A59-C9FE85F9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88FB3CA-390F-A28B-A165-E1FE4CB9C0BD}"/>
              </a:ext>
            </a:extLst>
          </p:cNvPr>
          <p:cNvSpPr/>
          <p:nvPr/>
        </p:nvSpPr>
        <p:spPr>
          <a:xfrm>
            <a:off x="2931886" y="4789715"/>
            <a:ext cx="6073385" cy="1302272"/>
          </a:xfrm>
          <a:prstGeom prst="roundRect">
            <a:avLst/>
          </a:prstGeom>
          <a:solidFill>
            <a:srgbClr val="CDE5E8"/>
          </a:solidFill>
          <a:ln w="28575">
            <a:solidFill>
              <a:srgbClr val="698E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5845D7C-ABF0-AF18-09F0-BF344CCD9B99}"/>
              </a:ext>
            </a:extLst>
          </p:cNvPr>
          <p:cNvSpPr txBox="1">
            <a:spLocks/>
          </p:cNvSpPr>
          <p:nvPr/>
        </p:nvSpPr>
        <p:spPr>
          <a:xfrm>
            <a:off x="487680" y="4577"/>
            <a:ext cx="11612491" cy="1195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A" dirty="0"/>
              <a:t>The Partnership and Capabilities</a:t>
            </a:r>
          </a:p>
        </p:txBody>
      </p:sp>
      <p:pic>
        <p:nvPicPr>
          <p:cNvPr id="8" name="Picture 8" descr="logo IPSL">
            <a:extLst>
              <a:ext uri="{FF2B5EF4-FFF2-40B4-BE49-F238E27FC236}">
                <a16:creationId xmlns:a16="http://schemas.microsoft.com/office/drawing/2014/main" id="{BA9383EE-9C60-A280-D89C-403AF4DA7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860" y="1434167"/>
            <a:ext cx="1294822" cy="12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69F2FFF9-59D7-C51F-286D-49A597958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874" y="1556476"/>
            <a:ext cx="3431710" cy="104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CEEF31-25E6-0C7B-4CAF-C2DE06D604E1}"/>
              </a:ext>
            </a:extLst>
          </p:cNvPr>
          <p:cNvSpPr txBox="1"/>
          <p:nvPr/>
        </p:nvSpPr>
        <p:spPr>
          <a:xfrm>
            <a:off x="1148462" y="2690336"/>
            <a:ext cx="43733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World-class computing facilities: Shaheen III: HPE Cray 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4608 nodes AMD Genoa 192 cores, 384 GB RAM</a:t>
            </a:r>
          </a:p>
          <a:p>
            <a:r>
              <a:rPr lang="en-SA" sz="20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44A63E-1F6C-0A96-586E-425DA8EF3B68}"/>
              </a:ext>
            </a:extLst>
          </p:cNvPr>
          <p:cNvSpPr txBox="1"/>
          <p:nvPr/>
        </p:nvSpPr>
        <p:spPr>
          <a:xfrm>
            <a:off x="6670231" y="2828836"/>
            <a:ext cx="43733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Creators of the open-source CHIMERE chemistry-transport model.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World leaders in atmospheric chemistry an regional modeling.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071346-4D4C-B4F1-2B6D-62DD86127285}"/>
              </a:ext>
            </a:extLst>
          </p:cNvPr>
          <p:cNvSpPr txBox="1"/>
          <p:nvPr/>
        </p:nvSpPr>
        <p:spPr>
          <a:xfrm>
            <a:off x="3186729" y="4891657"/>
            <a:ext cx="5818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sz="2400" b="1" dirty="0"/>
              <a:t>Joint objective</a:t>
            </a:r>
            <a:r>
              <a:rPr lang="en-SA" sz="2400" dirty="0"/>
              <a:t>: Transferring state-of-the-art European modeling technology into an operational platforn tailored for Saudi Arabia.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A97A1DE-154A-D912-A462-7D06B045F536}"/>
              </a:ext>
            </a:extLst>
          </p:cNvPr>
          <p:cNvSpPr/>
          <p:nvPr/>
        </p:nvSpPr>
        <p:spPr>
          <a:xfrm>
            <a:off x="919239" y="1314972"/>
            <a:ext cx="4717142" cy="2989303"/>
          </a:xfrm>
          <a:prstGeom prst="roundRect">
            <a:avLst/>
          </a:prstGeom>
          <a:noFill/>
          <a:ln w="28575">
            <a:solidFill>
              <a:srgbClr val="00A6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FA52FDD-84AD-4A7F-A490-DAA5D4E636C6}"/>
              </a:ext>
            </a:extLst>
          </p:cNvPr>
          <p:cNvSpPr/>
          <p:nvPr/>
        </p:nvSpPr>
        <p:spPr>
          <a:xfrm>
            <a:off x="6555620" y="1314972"/>
            <a:ext cx="4717142" cy="2989303"/>
          </a:xfrm>
          <a:prstGeom prst="roundRect">
            <a:avLst/>
          </a:prstGeom>
          <a:noFill/>
          <a:ln w="28575">
            <a:solidFill>
              <a:srgbClr val="1867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8C005ABA-894E-C1FB-EFCE-325DDCB9F5B4}"/>
              </a:ext>
            </a:extLst>
          </p:cNvPr>
          <p:cNvSpPr/>
          <p:nvPr/>
        </p:nvSpPr>
        <p:spPr>
          <a:xfrm>
            <a:off x="3635889" y="4321711"/>
            <a:ext cx="617675" cy="451120"/>
          </a:xfrm>
          <a:prstGeom prst="downArrow">
            <a:avLst/>
          </a:prstGeom>
          <a:solidFill>
            <a:srgbClr val="B9D0D3"/>
          </a:solidFill>
          <a:ln>
            <a:solidFill>
              <a:srgbClr val="B9D0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A7128189-2FE5-5469-7FDE-BD77989350AD}"/>
              </a:ext>
            </a:extLst>
          </p:cNvPr>
          <p:cNvSpPr/>
          <p:nvPr/>
        </p:nvSpPr>
        <p:spPr>
          <a:xfrm>
            <a:off x="7905781" y="4321711"/>
            <a:ext cx="617675" cy="451120"/>
          </a:xfrm>
          <a:prstGeom prst="downArrow">
            <a:avLst/>
          </a:prstGeom>
          <a:solidFill>
            <a:srgbClr val="B9D0D3"/>
          </a:solidFill>
          <a:ln>
            <a:solidFill>
              <a:srgbClr val="B9D0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063864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47942-53F9-31FB-9288-5FE20C12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F62B1-449E-8EE5-ADDC-13B90E64A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CC31E-339F-13B1-F4F5-B7D85E9C5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74" y="1353882"/>
            <a:ext cx="7754701" cy="4980804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E78BEE90-FC52-9A03-1C43-23E67712E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508" y="0"/>
            <a:ext cx="11612491" cy="1195753"/>
          </a:xfrm>
        </p:spPr>
        <p:txBody>
          <a:bodyPr/>
          <a:lstStyle/>
          <a:p>
            <a:r>
              <a:rPr lang="en-SA" dirty="0"/>
              <a:t>Air Quality in Saudi Arabia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037A90-4F6D-8DF1-C3E7-9FF79F0790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359"/>
          <a:stretch>
            <a:fillRect/>
          </a:stretch>
        </p:blipFill>
        <p:spPr>
          <a:xfrm>
            <a:off x="879521" y="1353882"/>
            <a:ext cx="4040103" cy="48916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24738F-E963-C6E3-1378-8451D2F9A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357" y="2083708"/>
            <a:ext cx="5674698" cy="34319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A75484-32DC-F661-3594-5DB24A9D2C22}"/>
              </a:ext>
            </a:extLst>
          </p:cNvPr>
          <p:cNvSpPr txBox="1"/>
          <p:nvPr/>
        </p:nvSpPr>
        <p:spPr>
          <a:xfrm>
            <a:off x="5927465" y="5504117"/>
            <a:ext cx="5385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Assiri</a:t>
            </a:r>
            <a:r>
              <a:rPr lang="en-US" sz="1600" dirty="0"/>
              <a:t>, Mazen E. "Spatiotemporal Analysis and Climatological Drivers of PM2. 5 Pollution in Saudi Arabia." </a:t>
            </a:r>
            <a:r>
              <a:rPr lang="en-US" sz="1600" i="1" dirty="0"/>
              <a:t>International Journal of Climatology</a:t>
            </a:r>
            <a:r>
              <a:rPr lang="en-US" sz="1600" dirty="0"/>
              <a:t> 45.15 (2025): e70124.</a:t>
            </a:r>
            <a:endParaRPr lang="en-SA" sz="1600" dirty="0"/>
          </a:p>
        </p:txBody>
      </p:sp>
    </p:spTree>
    <p:extLst>
      <p:ext uri="{BB962C8B-B14F-4D97-AF65-F5344CB8AC3E}">
        <p14:creationId xmlns:p14="http://schemas.microsoft.com/office/powerpoint/2010/main" val="25345905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9CCB4-2933-A0FE-C32A-81B2CB063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024FC-3FFA-CEEB-6F45-90FC98FDD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C89EB5E-DA6F-1330-AC47-560E40B1A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29" y="1351215"/>
            <a:ext cx="7960742" cy="5000079"/>
          </a:xfrm>
        </p:spPr>
        <p:txBody>
          <a:bodyPr>
            <a:normAutofit fontScale="92500" lnSpcReduction="20000"/>
          </a:bodyPr>
          <a:lstStyle/>
          <a:p>
            <a:r>
              <a:rPr lang="en-SA" dirty="0"/>
              <a:t>The arid landscape of the peninsula presents a significant baseline of mineral dust.</a:t>
            </a:r>
          </a:p>
          <a:p>
            <a:r>
              <a:rPr lang="en-SA" dirty="0"/>
              <a:t>The gulf countries have seen unprecedented emissions growth from industrial and transport sources.</a:t>
            </a:r>
          </a:p>
          <a:p>
            <a:r>
              <a:rPr lang="en-US" dirty="0"/>
              <a:t>Power generation and water desalination contribute SO</a:t>
            </a:r>
            <a:r>
              <a:rPr lang="en-US" baseline="-25000" dirty="0"/>
              <a:t>2</a:t>
            </a:r>
            <a:r>
              <a:rPr lang="en-US" dirty="0"/>
              <a:t> while transport produces NO</a:t>
            </a:r>
            <a:r>
              <a:rPr lang="en-US" baseline="-25000" dirty="0"/>
              <a:t>X</a:t>
            </a:r>
            <a:r>
              <a:rPr lang="en-US" dirty="0"/>
              <a:t>, BC and VOCs.</a:t>
            </a:r>
          </a:p>
          <a:p>
            <a:r>
              <a:rPr lang="en-US" dirty="0"/>
              <a:t>Ship-borne measurements around the AP indicate that &gt;90% of hazardous PM is of anthropogenic origin. </a:t>
            </a:r>
          </a:p>
          <a:p>
            <a:r>
              <a:rPr lang="en-US" dirty="0"/>
              <a:t>The excess pollution is estimated to result in an annual excess mortality rate of 745 per 100,000 per year. (Osipov, 2022)</a:t>
            </a:r>
          </a:p>
          <a:p>
            <a:endParaRPr lang="en-SA" dirty="0"/>
          </a:p>
          <a:p>
            <a:pPr marL="0" indent="0" algn="r">
              <a:buNone/>
            </a:pPr>
            <a:r>
              <a:rPr lang="en-SA" sz="2000" i="1" dirty="0"/>
              <a:t>Osipov, Sergey, et al. "Severe atmospheric pollution in the Middle East is attributable to anthropogenic sources." Communications Earth &amp; Environment 3.1 (2022): 203.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06BD0114-D946-4697-453D-EA68963D9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508" y="0"/>
            <a:ext cx="11612491" cy="1195753"/>
          </a:xfrm>
        </p:spPr>
        <p:txBody>
          <a:bodyPr/>
          <a:lstStyle/>
          <a:p>
            <a:r>
              <a:rPr lang="en-SA" dirty="0"/>
              <a:t>Why air-quality modeling, and why here?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91F7BC-6748-CCB9-6445-84395AF82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826" y="1351215"/>
            <a:ext cx="4134645" cy="292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4920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861DAB-A9A9-F670-46E8-78D062FB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Challenges specific to Saudi Arabia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477F4-9739-5F54-D08D-9E38A25F0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98944A-6167-E9C1-EF0A-9CD7A8238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AA4AD0-6D7D-C20C-847D-F094C2E3BDB5}"/>
              </a:ext>
            </a:extLst>
          </p:cNvPr>
          <p:cNvSpPr txBox="1"/>
          <p:nvPr/>
        </p:nvSpPr>
        <p:spPr>
          <a:xfrm>
            <a:off x="5650018" y="1206230"/>
            <a:ext cx="64376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Riyadh’s population growth: 150,000 in 1960 to 7 million in 2022. Projected 9.6 million by 2030.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Urban reconfiguration of Riyadh: King Salman Park, a 16.6km² urban park (1.7x Bois de Vincennes).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Religious tourism: Hajj saw 1.7 million pilgrims into the Makkah region in 2026.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Limited knowledge of emissions.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A" sz="2000" dirty="0"/>
              <a:t>Access to observation data.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0001F4-622A-7562-1C61-D22654646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779" y="2785246"/>
            <a:ext cx="2386572" cy="35910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412C2E-A780-2D65-78FA-2F99B37C6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82" y="1195753"/>
            <a:ext cx="5720595" cy="5283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9D0784-4D1C-1F17-A4F5-904FA142D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6369" y="3844153"/>
            <a:ext cx="2219261" cy="254083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30EC66F-901D-3E9E-0F6F-D329105A0EF2}"/>
              </a:ext>
            </a:extLst>
          </p:cNvPr>
          <p:cNvCxnSpPr/>
          <p:nvPr/>
        </p:nvCxnSpPr>
        <p:spPr>
          <a:xfrm>
            <a:off x="2448910" y="4580768"/>
            <a:ext cx="2848304" cy="533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29530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9BF3CB-250E-087C-8D1F-32E1B6489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4" r="19084"/>
          <a:stretch>
            <a:fillRect/>
          </a:stretch>
        </p:blipFill>
        <p:spPr>
          <a:xfrm>
            <a:off x="878444" y="1209602"/>
            <a:ext cx="4745758" cy="5220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7170B03-36CF-DFB9-475F-6A6B4E69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0C403-4171-DE33-11E5-168E56075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8AE8C-9A57-FA2E-DB8F-3244DC331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BD39D1-741A-8D37-DD9E-84FC33117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8" r="19125"/>
          <a:stretch>
            <a:fillRect/>
          </a:stretch>
        </p:blipFill>
        <p:spPr>
          <a:xfrm>
            <a:off x="6502646" y="1209602"/>
            <a:ext cx="4810909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8439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EA7705-8615-8E7A-78B2-75352076B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5" r="19660"/>
          <a:stretch>
            <a:fillRect/>
          </a:stretch>
        </p:blipFill>
        <p:spPr>
          <a:xfrm>
            <a:off x="857351" y="1228899"/>
            <a:ext cx="4688182" cy="5220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BBA66D0-8E56-B6FE-EC48-364BCA2B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6739A-F9CD-B724-1D61-B8A395CF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049B30-3D34-E862-D47C-2B549113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19EB96-6041-8B62-D638-48B1D3F3D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r="18295"/>
          <a:stretch>
            <a:fillRect/>
          </a:stretch>
        </p:blipFill>
        <p:spPr>
          <a:xfrm>
            <a:off x="6402884" y="1228899"/>
            <a:ext cx="4931765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6085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60F225-831D-EF5E-F9FA-F54285EEE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606" y="1343920"/>
            <a:ext cx="4859982" cy="50006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07627B1-6031-F8CF-499B-C1CF8B663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PM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BB4AFA-A5CB-92EE-0789-351B95D7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C4844-665E-05F5-F8F6-1DBC82CFF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E0640-7B78-EC42-30C1-AA998DB4E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9194" y="1348066"/>
            <a:ext cx="4813200" cy="499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8295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59D6FF3-F938-6CD7-335D-E2FAE67E58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288" y="1343970"/>
            <a:ext cx="4774034" cy="50006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20BA02-612E-8359-9D6B-3CE3D9B33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NO</a:t>
            </a:r>
            <a:r>
              <a:rPr lang="en-SA" baseline="-25000" dirty="0"/>
              <a:t>2</a:t>
            </a:r>
            <a:r>
              <a:rPr lang="en-SA" dirty="0"/>
              <a:t> and O</a:t>
            </a:r>
            <a:r>
              <a:rPr lang="en-SA" baseline="-25000" dirty="0"/>
              <a:t>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91DBA1-631B-6CF3-90E6-4DDF96B3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422C66-95A0-44C8-4619-D5A26AD8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387F14-8098-2EAA-F35D-41A11707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0610" y="1348167"/>
            <a:ext cx="4813102" cy="499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7727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DA31E7-BFB4-FA2A-EED7-4AF6629D4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3455" y="1197294"/>
            <a:ext cx="5085090" cy="528321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AD15B1C-C539-247D-A2A9-406CA85AB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SO</a:t>
            </a:r>
            <a:r>
              <a:rPr lang="en-SA" baseline="-25000" dirty="0"/>
              <a:t>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B0D175-C3C5-7B27-2995-13E82D93C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F242-DF12-0D4D-E3F5-5D708159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7427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9802C0-8561-E1F2-5FC2-E9340E9D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Scatter Plots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4216F-664C-C514-D287-CA69429AC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0A05C0-A650-FB0D-FEA3-3425525A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141E191-1927-DAE5-7348-679ECA01D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8870" y="1202679"/>
            <a:ext cx="7999437" cy="51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1612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5DC700-AC01-D8CE-BDF5-48F97CD4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NO</a:t>
            </a:r>
            <a:r>
              <a:rPr lang="en-SA" baseline="-25000" dirty="0"/>
              <a:t>2</a:t>
            </a:r>
            <a:r>
              <a:rPr lang="en-SA" dirty="0"/>
              <a:t> Timeseries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2E2F8-C31F-7A23-244B-01B52E741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61AC3-F4E8-E452-F3B8-135098BB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BB9A398-0B63-C965-FE69-026188E9E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800" y="1234138"/>
            <a:ext cx="10940400" cy="522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1758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69EEA2-5343-3D65-7502-5DD28E45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O</a:t>
            </a:r>
            <a:r>
              <a:rPr lang="en-SA" baseline="-25000" dirty="0"/>
              <a:t>3</a:t>
            </a:r>
            <a:r>
              <a:rPr lang="en-SA" dirty="0"/>
              <a:t> Timeseries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E06F31-E13A-522E-014B-DF04606BA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6D2A2A-F36F-08B4-01C5-2198A5B7C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C636C0-F800-3951-D467-1BEEE0EB75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106" y="1234284"/>
            <a:ext cx="10939787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3456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F02F48-54D1-E8CB-3720-57C53DD0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PM</a:t>
            </a:r>
            <a:r>
              <a:rPr lang="en-SA" baseline="-25000" dirty="0"/>
              <a:t>10</a:t>
            </a:r>
            <a:r>
              <a:rPr lang="en-SA" dirty="0"/>
              <a:t> Timeseries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D1472-F2DB-07A7-F567-232D25DD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C91B3-DA00-1AED-27D1-E1B76983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69239C2-0CD4-8888-7F5E-C866ACD45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8" y="1722980"/>
            <a:ext cx="11852275" cy="425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3297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20D63F-642B-6A38-384D-DCE6A6D8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PM</a:t>
            </a:r>
            <a:r>
              <a:rPr lang="en-SA" baseline="-25000" dirty="0"/>
              <a:t>2.5</a:t>
            </a:r>
            <a:r>
              <a:rPr lang="en-SA" dirty="0"/>
              <a:t> Timeseries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DBCA9-6293-9B0B-AB35-964BDC5A4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16E3F1-20C4-A9C9-0594-AD4CF4DA5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F8EE0EA-8071-C2D7-ED31-D352A8D18C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8" y="1722980"/>
            <a:ext cx="11852275" cy="425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4549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492886-F872-3581-53EB-A169AE1B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PM2.5 to PM10 ratio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75449-6D30-D829-03CE-647E7C895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A664AF-EB8E-DDE8-8DFD-063F1069F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6BB8B00-7F60-B47A-CE9E-B35363F53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106" y="1234284"/>
            <a:ext cx="10939787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1405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AD1E35-8E6B-0464-E612-A3EA0813C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Preliminary Results: SO</a:t>
            </a:r>
            <a:r>
              <a:rPr lang="en-SA" baseline="-25000" dirty="0"/>
              <a:t>2</a:t>
            </a:r>
            <a:r>
              <a:rPr lang="en-SA" dirty="0"/>
              <a:t> Timeseries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4B1F6F-7B23-7A95-09C1-03522489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A3057-8BED-D173-DF6F-C4057A5B0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B1B29-5F78-4B2A-B31E-C4368B338A1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C42545-4D65-40C5-3E70-B9E8E3232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106" y="1272815"/>
            <a:ext cx="10939787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9386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FF4061-9D29-2D96-2C6B-1EEBE2857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28" y="1351215"/>
            <a:ext cx="5831097" cy="5000079"/>
          </a:xfrm>
        </p:spPr>
        <p:txBody>
          <a:bodyPr>
            <a:normAutofit/>
          </a:bodyPr>
          <a:lstStyle/>
          <a:p>
            <a:r>
              <a:rPr lang="en-SA" dirty="0"/>
              <a:t>Full-year AQ analysis.</a:t>
            </a:r>
          </a:p>
          <a:p>
            <a:r>
              <a:rPr lang="en-SA" dirty="0"/>
              <a:t>Nested domains for Makkah province and Riyadh city.</a:t>
            </a:r>
          </a:p>
          <a:p>
            <a:r>
              <a:rPr lang="en-SA" dirty="0"/>
              <a:t>Acquiring addional validation data (Riyadh city).</a:t>
            </a:r>
          </a:p>
          <a:p>
            <a:r>
              <a:rPr lang="en-SA" dirty="0"/>
              <a:t>Surrogate model for policymaking (SHERPA).</a:t>
            </a:r>
          </a:p>
          <a:p>
            <a:r>
              <a:rPr lang="en-SA" dirty="0"/>
              <a:t>Super-resolution for urban modeling.</a:t>
            </a:r>
          </a:p>
          <a:p>
            <a:endParaRPr lang="en-S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EFC5AC-593E-07AA-D2A3-BF42EEB73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508" y="0"/>
            <a:ext cx="11612491" cy="1195753"/>
          </a:xfrm>
        </p:spPr>
        <p:txBody>
          <a:bodyPr anchor="ctr">
            <a:normAutofit/>
          </a:bodyPr>
          <a:lstStyle/>
          <a:p>
            <a:r>
              <a:rPr lang="en-SA" dirty="0"/>
              <a:t>Future 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DF641-7F4B-24C0-05D6-796BAB0C9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7680" y="6492815"/>
            <a:ext cx="10252290" cy="37211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Air-Quality Modeling over the Arabian Peninsula  | CHIMERE Workshop | Diego Rojas | June 26,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1B070-AB6F-733D-2110-57B86AAF0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85890"/>
            <a:ext cx="487680" cy="37211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77B1B29-5F78-4B2A-B31E-C4368B338A1C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6" name="Picture 5" descr="Riyadh merit as number three on the worst cities in the world to live.">
            <a:extLst>
              <a:ext uri="{FF2B5EF4-FFF2-40B4-BE49-F238E27FC236}">
                <a16:creationId xmlns:a16="http://schemas.microsoft.com/office/drawing/2014/main" id="{5400336F-94B2-73FA-B452-C613CAC716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778" b="1"/>
          <a:stretch>
            <a:fillRect/>
          </a:stretch>
        </p:blipFill>
        <p:spPr>
          <a:xfrm>
            <a:off x="6194125" y="1351215"/>
            <a:ext cx="5831097" cy="50000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852379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5504FE1C-412D-7D03-6D1B-9C9D334EC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97184B-98F6-1840-128B-C2C836462D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4" y="10"/>
            <a:ext cx="12188952" cy="6857990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92060E-6780-BADC-402F-A3513EA76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37" y="875758"/>
            <a:ext cx="5219885" cy="51095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D106965-BA29-11C2-BB8B-DF1EA1730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986" y="673591"/>
            <a:ext cx="5565913" cy="54154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4421CE5-3949-55C2-8DCD-AC4E2620D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734" y="1041621"/>
            <a:ext cx="4953365" cy="480152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EEA8275-2D6B-CE79-6C9C-EB2476ED3018}"/>
              </a:ext>
            </a:extLst>
          </p:cNvPr>
          <p:cNvSpPr txBox="1">
            <a:spLocks/>
          </p:cNvSpPr>
          <p:nvPr/>
        </p:nvSpPr>
        <p:spPr>
          <a:xfrm>
            <a:off x="1369557" y="2261044"/>
            <a:ext cx="4181444" cy="2362673"/>
          </a:xfrm>
          <a:prstGeom prst="rect">
            <a:avLst/>
          </a:prstGeom>
        </p:spPr>
        <p:txBody>
          <a:bodyPr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 you!</a:t>
            </a:r>
            <a:endParaRPr lang="en-US" sz="1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Subtitle 4">
            <a:extLst>
              <a:ext uri="{FF2B5EF4-FFF2-40B4-BE49-F238E27FC236}">
                <a16:creationId xmlns:a16="http://schemas.microsoft.com/office/drawing/2014/main" id="{C8ADF0F8-5880-A9CD-D5B6-18174368A641}"/>
              </a:ext>
            </a:extLst>
          </p:cNvPr>
          <p:cNvSpPr txBox="1">
            <a:spLocks/>
          </p:cNvSpPr>
          <p:nvPr/>
        </p:nvSpPr>
        <p:spPr>
          <a:xfrm>
            <a:off x="6588095" y="5432893"/>
            <a:ext cx="5135880" cy="9679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708861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19904</TotalTime>
  <Words>719</Words>
  <Application>Microsoft Macintosh PowerPoint</Application>
  <PresentationFormat>Widescreen</PresentationFormat>
  <Paragraphs>82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Meiryo</vt:lpstr>
      <vt:lpstr>Arial</vt:lpstr>
      <vt:lpstr>Calibri</vt:lpstr>
      <vt:lpstr>Calibri Light</vt:lpstr>
      <vt:lpstr>Raleway</vt:lpstr>
      <vt:lpstr>2_Office Theme</vt:lpstr>
      <vt:lpstr>PowerPoint Presentation</vt:lpstr>
      <vt:lpstr>PowerPoint Presentation</vt:lpstr>
      <vt:lpstr>Air Quality in Saudi Arabia</vt:lpstr>
      <vt:lpstr>Why air-quality modeling, and why here?</vt:lpstr>
      <vt:lpstr>Challenges specific to Saudi Arabia</vt:lpstr>
      <vt:lpstr>Preliminary Results</vt:lpstr>
      <vt:lpstr>Preliminary Results</vt:lpstr>
      <vt:lpstr>Preliminary Results: PM</vt:lpstr>
      <vt:lpstr>Preliminary Results: NO2 and O3</vt:lpstr>
      <vt:lpstr>Preliminary Results: SO2</vt:lpstr>
      <vt:lpstr>Preliminary Results: Scatter Plots</vt:lpstr>
      <vt:lpstr>Preliminary Results: NO2 Timeseries</vt:lpstr>
      <vt:lpstr>Preliminary Results: O3 Timeseries</vt:lpstr>
      <vt:lpstr>Preliminary Results: PM10 Timeseries</vt:lpstr>
      <vt:lpstr>Preliminary Results: PM2.5 Timeseries</vt:lpstr>
      <vt:lpstr>Preliminary Results: PM2.5 to PM10 ratio</vt:lpstr>
      <vt:lpstr>Preliminary Results: SO2 Timeseries</vt:lpstr>
      <vt:lpstr>Future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 G. Al-Ghamdi</dc:creator>
  <cp:lastModifiedBy>Diego Rojas Blanco</cp:lastModifiedBy>
  <cp:revision>317</cp:revision>
  <dcterms:created xsi:type="dcterms:W3CDTF">2017-04-02T05:55:48Z</dcterms:created>
  <dcterms:modified xsi:type="dcterms:W3CDTF">2026-06-29T14:29:53Z</dcterms:modified>
</cp:coreProperties>
</file>